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9" r:id="rId3"/>
    <p:sldId id="310" r:id="rId4"/>
    <p:sldId id="264" r:id="rId5"/>
    <p:sldId id="261" r:id="rId6"/>
    <p:sldId id="262" r:id="rId7"/>
    <p:sldId id="267" r:id="rId8"/>
    <p:sldId id="269" r:id="rId9"/>
    <p:sldId id="271" r:id="rId10"/>
    <p:sldId id="273" r:id="rId11"/>
    <p:sldId id="305" r:id="rId12"/>
    <p:sldId id="265" r:id="rId13"/>
    <p:sldId id="268" r:id="rId14"/>
    <p:sldId id="289" r:id="rId15"/>
    <p:sldId id="303" r:id="rId16"/>
    <p:sldId id="295" r:id="rId17"/>
    <p:sldId id="297" r:id="rId18"/>
    <p:sldId id="294" r:id="rId19"/>
    <p:sldId id="298" r:id="rId20"/>
    <p:sldId id="304" r:id="rId21"/>
    <p:sldId id="292" r:id="rId22"/>
    <p:sldId id="280" r:id="rId23"/>
    <p:sldId id="285" r:id="rId24"/>
    <p:sldId id="278" r:id="rId25"/>
    <p:sldId id="274" r:id="rId26"/>
    <p:sldId id="309" r:id="rId27"/>
    <p:sldId id="291" r:id="rId28"/>
    <p:sldId id="290" r:id="rId29"/>
    <p:sldId id="306" r:id="rId30"/>
    <p:sldId id="284" r:id="rId31"/>
    <p:sldId id="308" r:id="rId32"/>
    <p:sldId id="311" r:id="rId33"/>
    <p:sldId id="312"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1634" autoAdjust="0"/>
  </p:normalViewPr>
  <p:slideViewPr>
    <p:cSldViewPr snapToGrid="0">
      <p:cViewPr varScale="1">
        <p:scale>
          <a:sx n="75" d="100"/>
          <a:sy n="75" d="100"/>
        </p:scale>
        <p:origin x="112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e Davies" userId="17e979b5b0b99bec" providerId="LiveId" clId="{428F5896-9B9B-49A0-A24F-89C9E9FDE1D1}"/>
    <pc:docChg chg="addSld modSld">
      <pc:chgData name="Carole Davies" userId="17e979b5b0b99bec" providerId="LiveId" clId="{428F5896-9B9B-49A0-A24F-89C9E9FDE1D1}" dt="2023-09-25T14:15:42.624" v="5" actId="1076"/>
      <pc:docMkLst>
        <pc:docMk/>
      </pc:docMkLst>
      <pc:sldChg chg="addSp modSp new mod">
        <pc:chgData name="Carole Davies" userId="17e979b5b0b99bec" providerId="LiveId" clId="{428F5896-9B9B-49A0-A24F-89C9E9FDE1D1}" dt="2023-09-25T14:02:16.073" v="2" actId="1076"/>
        <pc:sldMkLst>
          <pc:docMk/>
          <pc:sldMk cId="4285834349" sldId="274"/>
        </pc:sldMkLst>
        <pc:picChg chg="add mod">
          <ac:chgData name="Carole Davies" userId="17e979b5b0b99bec" providerId="LiveId" clId="{428F5896-9B9B-49A0-A24F-89C9E9FDE1D1}" dt="2023-09-25T14:02:16.073" v="2" actId="1076"/>
          <ac:picMkLst>
            <pc:docMk/>
            <pc:sldMk cId="4285834349" sldId="274"/>
            <ac:picMk id="4" creationId="{D8C11FDD-7998-0A32-580F-8DA45AE80899}"/>
          </ac:picMkLst>
        </pc:picChg>
      </pc:sldChg>
      <pc:sldChg chg="addSp modSp new mod">
        <pc:chgData name="Carole Davies" userId="17e979b5b0b99bec" providerId="LiveId" clId="{428F5896-9B9B-49A0-A24F-89C9E9FDE1D1}" dt="2023-09-25T14:15:42.624" v="5" actId="1076"/>
        <pc:sldMkLst>
          <pc:docMk/>
          <pc:sldMk cId="2473785367" sldId="275"/>
        </pc:sldMkLst>
        <pc:spChg chg="add mod">
          <ac:chgData name="Carole Davies" userId="17e979b5b0b99bec" providerId="LiveId" clId="{428F5896-9B9B-49A0-A24F-89C9E9FDE1D1}" dt="2023-09-25T14:15:42.624" v="5" actId="1076"/>
          <ac:spMkLst>
            <pc:docMk/>
            <pc:sldMk cId="2473785367" sldId="275"/>
            <ac:spMk id="4" creationId="{014AD95C-DD31-8919-EAF3-88EC7D5B88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B4BED-E851-4DB1-9050-1F95E23EDBAF}"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7224E-7103-406D-8A61-EDEE88DDAF6C}" type="slidenum">
              <a:rPr lang="en-GB" smtClean="0"/>
              <a:t>‹#›</a:t>
            </a:fld>
            <a:endParaRPr lang="en-GB"/>
          </a:p>
        </p:txBody>
      </p:sp>
    </p:spTree>
    <p:extLst>
      <p:ext uri="{BB962C8B-B14F-4D97-AF65-F5344CB8AC3E}">
        <p14:creationId xmlns:p14="http://schemas.microsoft.com/office/powerpoint/2010/main" val="1394305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B7224E-7103-406D-8A61-EDEE88DDAF6C}" type="slidenum">
              <a:rPr lang="en-GB" smtClean="0"/>
              <a:t>29</a:t>
            </a:fld>
            <a:endParaRPr lang="en-GB"/>
          </a:p>
        </p:txBody>
      </p:sp>
    </p:spTree>
    <p:extLst>
      <p:ext uri="{BB962C8B-B14F-4D97-AF65-F5344CB8AC3E}">
        <p14:creationId xmlns:p14="http://schemas.microsoft.com/office/powerpoint/2010/main" val="293233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4292-D167-DB00-F399-ADFACC1E20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130983-9D45-C389-B377-203AC2722F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8C0183-467D-B419-F119-B4550DCC25F4}"/>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5" name="Footer Placeholder 4">
            <a:extLst>
              <a:ext uri="{FF2B5EF4-FFF2-40B4-BE49-F238E27FC236}">
                <a16:creationId xmlns:a16="http://schemas.microsoft.com/office/drawing/2014/main" id="{82083C53-A0FE-9E4B-F837-8FC2FBECC5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7541D7-3B3D-65FF-67B8-2CEF5CC5A061}"/>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26650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48BB-E67C-6858-64B9-CCD41CDC5F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4A55A0-5255-23DE-7949-C732C91DD5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A403EB-239B-084E-BCBA-DEFEB9026D53}"/>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5" name="Footer Placeholder 4">
            <a:extLst>
              <a:ext uri="{FF2B5EF4-FFF2-40B4-BE49-F238E27FC236}">
                <a16:creationId xmlns:a16="http://schemas.microsoft.com/office/drawing/2014/main" id="{778E44DB-897B-A449-726F-8EEA624755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147632-C944-5A12-2158-5B1D10FF66BE}"/>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200898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CB4E5C-47F1-FD06-D7A3-8B31F5A3F6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ED9F54-843F-9E0B-1DBF-8684BF821F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3485FB-4BD5-391A-337B-CC31B38682F1}"/>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5" name="Footer Placeholder 4">
            <a:extLst>
              <a:ext uri="{FF2B5EF4-FFF2-40B4-BE49-F238E27FC236}">
                <a16:creationId xmlns:a16="http://schemas.microsoft.com/office/drawing/2014/main" id="{415D95B7-32CB-D4D4-4A8D-0558A9E450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5F4A84-82F2-1E8C-1076-2AF4BDCBAF1C}"/>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1758343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B6-D8E9-D9C1-C810-AE8435B62E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2677B0-EFA0-9787-1E03-238CBE1C37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BA991-B9D4-780A-F24C-156D2A16C09F}"/>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5" name="Footer Placeholder 4">
            <a:extLst>
              <a:ext uri="{FF2B5EF4-FFF2-40B4-BE49-F238E27FC236}">
                <a16:creationId xmlns:a16="http://schemas.microsoft.com/office/drawing/2014/main" id="{4A7E3162-CD96-6214-7C43-45F129FF56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616019-FB0F-021D-281E-FD38431A9AF9}"/>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252129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C71E-19A4-21ED-2E7B-FC9F403720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2DC7BA-AEEF-D7D7-2232-4EDB58F6E7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9185EF-657B-C763-CB16-CCF6A8D468D7}"/>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5" name="Footer Placeholder 4">
            <a:extLst>
              <a:ext uri="{FF2B5EF4-FFF2-40B4-BE49-F238E27FC236}">
                <a16:creationId xmlns:a16="http://schemas.microsoft.com/office/drawing/2014/main" id="{55B9A9CB-0A67-089B-F15C-D1B647041C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62F112-37AE-B6E6-23F1-C346A9B99D71}"/>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336345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4690-FE38-0AFD-B650-38365FD11C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DEE4D5-5F7B-355F-D9D6-EC053148F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7DC437-27DC-834C-1971-6A726D1CA2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38BD03-F86F-687C-81DE-3E2173FFCE77}"/>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6" name="Footer Placeholder 5">
            <a:extLst>
              <a:ext uri="{FF2B5EF4-FFF2-40B4-BE49-F238E27FC236}">
                <a16:creationId xmlns:a16="http://schemas.microsoft.com/office/drawing/2014/main" id="{2F3B70DE-E57F-4A27-CA5C-C6893878BC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E81EDF-ED24-4130-B3AF-C8E5FCB40212}"/>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102294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349A-9ED7-44A1-8846-F54D173169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514EF6-DC73-465E-D909-C7980FC3CE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D79B81-B3ED-C205-FFB7-5C8554F18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92A493-526F-DCF3-FD10-C8A15208BC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3B721B-99D4-0A9A-7001-7BBD19E2FE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0844B0-37A9-86E3-ABBB-B08E2EC74391}"/>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8" name="Footer Placeholder 7">
            <a:extLst>
              <a:ext uri="{FF2B5EF4-FFF2-40B4-BE49-F238E27FC236}">
                <a16:creationId xmlns:a16="http://schemas.microsoft.com/office/drawing/2014/main" id="{B32F0784-4C16-553F-8B38-4471E13E9C6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4C2242C-FBC0-4347-8761-CC9D7BEDF9E0}"/>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134644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1C93-4715-35A4-5B8F-B90B877839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9224D0-0AE6-4C79-2081-79B100CDF0C2}"/>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4" name="Footer Placeholder 3">
            <a:extLst>
              <a:ext uri="{FF2B5EF4-FFF2-40B4-BE49-F238E27FC236}">
                <a16:creationId xmlns:a16="http://schemas.microsoft.com/office/drawing/2014/main" id="{8EB2A859-8A2A-6163-E669-18584D418B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981AAC-DE8F-AB01-A01C-E340D7F51FBE}"/>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384767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C3AA3-B552-B903-2D42-9C80DD5D50DC}"/>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3" name="Footer Placeholder 2">
            <a:extLst>
              <a:ext uri="{FF2B5EF4-FFF2-40B4-BE49-F238E27FC236}">
                <a16:creationId xmlns:a16="http://schemas.microsoft.com/office/drawing/2014/main" id="{0D123870-1BA4-4604-BC85-51419ED62D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8F3F10-0D43-CD74-5245-4E2AC9272EF1}"/>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1417096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3C84-B609-8DCE-0182-01311CB84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3F74A5-DEB5-B3D6-703B-F72B0CB7D6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7D765A-1C53-A1DF-52A7-0A464EF004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04D23-1D38-CBF2-AAF8-4554B8AA86B9}"/>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6" name="Footer Placeholder 5">
            <a:extLst>
              <a:ext uri="{FF2B5EF4-FFF2-40B4-BE49-F238E27FC236}">
                <a16:creationId xmlns:a16="http://schemas.microsoft.com/office/drawing/2014/main" id="{C06C6FA9-DCEE-902E-A262-8140C7489E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0546D6-CDA9-87B4-2422-9BD32395445E}"/>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3483496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0131-3C95-C80A-CE37-DC08C406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38CD37-97A2-E8F4-EB80-57453E4A7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7A67F3-15F4-0CA3-4341-E576BA464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81A282-732D-946B-8EA3-1A88A78AC368}"/>
              </a:ext>
            </a:extLst>
          </p:cNvPr>
          <p:cNvSpPr>
            <a:spLocks noGrp="1"/>
          </p:cNvSpPr>
          <p:nvPr>
            <p:ph type="dt" sz="half" idx="10"/>
          </p:nvPr>
        </p:nvSpPr>
        <p:spPr/>
        <p:txBody>
          <a:bodyPr/>
          <a:lstStyle/>
          <a:p>
            <a:fld id="{288BDBE2-FB58-4164-8DC7-7A459364B737}" type="datetimeFigureOut">
              <a:rPr lang="en-GB" smtClean="0"/>
              <a:t>28/09/2023</a:t>
            </a:fld>
            <a:endParaRPr lang="en-GB"/>
          </a:p>
        </p:txBody>
      </p:sp>
      <p:sp>
        <p:nvSpPr>
          <p:cNvPr id="6" name="Footer Placeholder 5">
            <a:extLst>
              <a:ext uri="{FF2B5EF4-FFF2-40B4-BE49-F238E27FC236}">
                <a16:creationId xmlns:a16="http://schemas.microsoft.com/office/drawing/2014/main" id="{42510ECF-9FEF-853A-3073-8F51E95E84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BBD5CD-843F-8F0B-12C4-E5BFAD73D824}"/>
              </a:ext>
            </a:extLst>
          </p:cNvPr>
          <p:cNvSpPr>
            <a:spLocks noGrp="1"/>
          </p:cNvSpPr>
          <p:nvPr>
            <p:ph type="sldNum" sz="quarter" idx="12"/>
          </p:nvPr>
        </p:nvSpPr>
        <p:spPr/>
        <p:txBody>
          <a:bodyPr/>
          <a:lstStyle/>
          <a:p>
            <a:fld id="{C9DF5D55-6127-4D82-BB39-8A110D8E7D27}" type="slidenum">
              <a:rPr lang="en-GB" smtClean="0"/>
              <a:t>‹#›</a:t>
            </a:fld>
            <a:endParaRPr lang="en-GB"/>
          </a:p>
        </p:txBody>
      </p:sp>
    </p:spTree>
    <p:extLst>
      <p:ext uri="{BB962C8B-B14F-4D97-AF65-F5344CB8AC3E}">
        <p14:creationId xmlns:p14="http://schemas.microsoft.com/office/powerpoint/2010/main" val="338286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2CB7F1-41A2-4CC3-E93F-658B9CA02A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9B265-D196-35D9-6FFF-6688064A8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D2C361-1A7D-A6E2-93B6-E3F59CF71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BDBE2-FB58-4164-8DC7-7A459364B737}" type="datetimeFigureOut">
              <a:rPr lang="en-GB" smtClean="0"/>
              <a:t>28/09/2023</a:t>
            </a:fld>
            <a:endParaRPr lang="en-GB"/>
          </a:p>
        </p:txBody>
      </p:sp>
      <p:sp>
        <p:nvSpPr>
          <p:cNvPr id="5" name="Footer Placeholder 4">
            <a:extLst>
              <a:ext uri="{FF2B5EF4-FFF2-40B4-BE49-F238E27FC236}">
                <a16:creationId xmlns:a16="http://schemas.microsoft.com/office/drawing/2014/main" id="{493BC36F-8FA5-47D6-CA2E-7F4A1EAE2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FD4ABD-C273-00E6-0683-473042ABE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F5D55-6127-4D82-BB39-8A110D8E7D27}" type="slidenum">
              <a:rPr lang="en-GB" smtClean="0"/>
              <a:t>‹#›</a:t>
            </a:fld>
            <a:endParaRPr lang="en-GB"/>
          </a:p>
        </p:txBody>
      </p:sp>
    </p:spTree>
    <p:extLst>
      <p:ext uri="{BB962C8B-B14F-4D97-AF65-F5344CB8AC3E}">
        <p14:creationId xmlns:p14="http://schemas.microsoft.com/office/powerpoint/2010/main" val="36207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Milford_Haven" TargetMode="External"/><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https://en.wikipedia.org/wiki/Pembroke_Dock" TargetMode="External"/><Relationship Id="rId4" Type="http://schemas.openxmlformats.org/officeDocument/2006/relationships/hyperlink" Target="https://en.wikipedia.org/wiki/Neylan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38th_(Welsh)_Division" TargetMode="External"/><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hyperlink" Target="https://en.wikipedia.org/wiki/First_Battle_of_the_Somm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8F30-FB7F-AE7C-3268-49AAF7CE1632}"/>
              </a:ext>
            </a:extLst>
          </p:cNvPr>
          <p:cNvSpPr>
            <a:spLocks noGrp="1"/>
          </p:cNvSpPr>
          <p:nvPr>
            <p:ph type="ctrTitle"/>
          </p:nvPr>
        </p:nvSpPr>
        <p:spPr/>
        <p:txBody>
          <a:bodyPr/>
          <a:lstStyle/>
          <a:p>
            <a:r>
              <a:rPr lang="en-GB"/>
              <a:t>CWGC</a:t>
            </a:r>
            <a:endParaRPr lang="en-GB" dirty="0"/>
          </a:p>
        </p:txBody>
      </p:sp>
      <p:sp>
        <p:nvSpPr>
          <p:cNvPr id="3" name="Subtitle 2">
            <a:extLst>
              <a:ext uri="{FF2B5EF4-FFF2-40B4-BE49-F238E27FC236}">
                <a16:creationId xmlns:a16="http://schemas.microsoft.com/office/drawing/2014/main" id="{8FC3820E-CCB9-4BE6-041A-44425877723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162618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DC948-85E3-6CFA-0A40-105EDB1E5DC8}"/>
              </a:ext>
            </a:extLst>
          </p:cNvPr>
          <p:cNvSpPr>
            <a:spLocks noGrp="1"/>
          </p:cNvSpPr>
          <p:nvPr>
            <p:ph type="title"/>
          </p:nvPr>
        </p:nvSpPr>
        <p:spPr/>
        <p:txBody>
          <a:bodyPr/>
          <a:lstStyle/>
          <a:p>
            <a:pPr algn="ctr"/>
            <a:r>
              <a:rPr lang="en-GB" dirty="0"/>
              <a:t>Health and Safety training! </a:t>
            </a:r>
          </a:p>
        </p:txBody>
      </p:sp>
      <p:pic>
        <p:nvPicPr>
          <p:cNvPr id="5" name="Content Placeholder 4">
            <a:extLst>
              <a:ext uri="{FF2B5EF4-FFF2-40B4-BE49-F238E27FC236}">
                <a16:creationId xmlns:a16="http://schemas.microsoft.com/office/drawing/2014/main" id="{AAAB07B6-9011-5445-8DC7-BAFBC1A0D8A8}"/>
              </a:ext>
            </a:extLst>
          </p:cNvPr>
          <p:cNvPicPr>
            <a:picLocks noGrp="1" noChangeAspect="1"/>
          </p:cNvPicPr>
          <p:nvPr>
            <p:ph idx="1"/>
          </p:nvPr>
        </p:nvPicPr>
        <p:blipFill>
          <a:blip r:embed="rId2"/>
          <a:stretch>
            <a:fillRect/>
          </a:stretch>
        </p:blipFill>
        <p:spPr>
          <a:xfrm>
            <a:off x="237340" y="2107607"/>
            <a:ext cx="11233300" cy="3957913"/>
          </a:xfrm>
        </p:spPr>
      </p:pic>
    </p:spTree>
    <p:extLst>
      <p:ext uri="{BB962C8B-B14F-4D97-AF65-F5344CB8AC3E}">
        <p14:creationId xmlns:p14="http://schemas.microsoft.com/office/powerpoint/2010/main" val="2636750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63365-0B12-D7FF-589F-65559685AAF0}"/>
              </a:ext>
            </a:extLst>
          </p:cNvPr>
          <p:cNvPicPr>
            <a:picLocks noChangeAspect="1"/>
          </p:cNvPicPr>
          <p:nvPr/>
        </p:nvPicPr>
        <p:blipFill>
          <a:blip r:embed="rId2"/>
          <a:stretch>
            <a:fillRect/>
          </a:stretch>
        </p:blipFill>
        <p:spPr>
          <a:xfrm>
            <a:off x="2435664" y="-42480"/>
            <a:ext cx="5753295" cy="6942959"/>
          </a:xfrm>
          <a:prstGeom prst="rect">
            <a:avLst/>
          </a:prstGeom>
        </p:spPr>
      </p:pic>
    </p:spTree>
    <p:extLst>
      <p:ext uri="{BB962C8B-B14F-4D97-AF65-F5344CB8AC3E}">
        <p14:creationId xmlns:p14="http://schemas.microsoft.com/office/powerpoint/2010/main" val="1391426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7E45-0FB2-3E10-C583-6D81B3A4548C}"/>
              </a:ext>
            </a:extLst>
          </p:cNvPr>
          <p:cNvSpPr>
            <a:spLocks noGrp="1"/>
          </p:cNvSpPr>
          <p:nvPr>
            <p:ph type="title"/>
          </p:nvPr>
        </p:nvSpPr>
        <p:spPr>
          <a:xfrm>
            <a:off x="707571" y="0"/>
            <a:ext cx="10515600" cy="1325563"/>
          </a:xfrm>
        </p:spPr>
        <p:txBody>
          <a:bodyPr/>
          <a:lstStyle/>
          <a:p>
            <a:pPr algn="ctr"/>
            <a:r>
              <a:rPr lang="en-GB" dirty="0"/>
              <a:t>Standard CWGC Headstone</a:t>
            </a:r>
          </a:p>
        </p:txBody>
      </p:sp>
      <p:sp>
        <p:nvSpPr>
          <p:cNvPr id="10" name="TextBox 9">
            <a:extLst>
              <a:ext uri="{FF2B5EF4-FFF2-40B4-BE49-F238E27FC236}">
                <a16:creationId xmlns:a16="http://schemas.microsoft.com/office/drawing/2014/main" id="{DD22F82D-8ABD-CA14-6BFC-2537F205690D}"/>
              </a:ext>
            </a:extLst>
          </p:cNvPr>
          <p:cNvSpPr txBox="1"/>
          <p:nvPr/>
        </p:nvSpPr>
        <p:spPr>
          <a:xfrm>
            <a:off x="3892731" y="1094105"/>
            <a:ext cx="6169688" cy="4935005"/>
          </a:xfrm>
          <a:prstGeom prst="rect">
            <a:avLst/>
          </a:prstGeom>
          <a:noFill/>
        </p:spPr>
        <p:txBody>
          <a:bodyPr wrap="square" rtlCol="0">
            <a:spAutoFit/>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kern="100" dirty="0">
                <a:latin typeface="Calibri" panose="020F0502020204030204" pitchFamily="34" charset="0"/>
                <a:ea typeface="Calibri" panose="020F0502020204030204" pitchFamily="34" charset="0"/>
                <a:cs typeface="Times New Roman" panose="02020603050405020304" pitchFamily="18" charset="0"/>
              </a:rPr>
              <a:t>U</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niform size and shape .It is a founding principle of the War Graves Commission that there be no difference in size or shape. </a:t>
            </a:r>
          </a:p>
          <a:p>
            <a:pPr marL="285750" indent="-285750">
              <a:lnSpc>
                <a:spcPct val="107000"/>
              </a:lnSpc>
              <a:spcAft>
                <a:spcPts val="800"/>
              </a:spcAft>
              <a:buFont typeface="Arial" panose="020B0604020202020204" pitchFamily="34" charset="0"/>
              <a:buChar char="•"/>
            </a:pPr>
            <a:r>
              <a:rPr lang="en-GB" kern="100" dirty="0">
                <a:latin typeface="Calibri" panose="020F0502020204030204" pitchFamily="34" charset="0"/>
                <a:ea typeface="Calibri" panose="020F0502020204030204" pitchFamily="34" charset="0"/>
                <a:cs typeface="Times New Roman" panose="02020603050405020304" pitchFamily="18" charset="0"/>
              </a:rPr>
              <a:t>Usually made from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Portland</a:t>
            </a:r>
            <a:r>
              <a:rPr lang="en-GB" kern="100" dirty="0">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stone.</a:t>
            </a:r>
          </a:p>
          <a:p>
            <a:pPr marL="285750" indent="-285750">
              <a:lnSpc>
                <a:spcPct val="107000"/>
              </a:lnSpc>
              <a:spcAft>
                <a:spcPts val="800"/>
              </a:spcAft>
              <a:buFont typeface="Arial" panose="020B060402020202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Inscribed on each headstone are the details of the individual. </a:t>
            </a:r>
          </a:p>
          <a:p>
            <a:pPr marL="742950" lvl="1" indent="-285750">
              <a:lnSpc>
                <a:spcPct val="107000"/>
              </a:lnSpc>
              <a:spcAft>
                <a:spcPts val="800"/>
              </a:spcAft>
              <a:buFont typeface="Arial" panose="020B0604020202020204" pitchFamily="34" charset="0"/>
              <a:buChar char="•"/>
            </a:pPr>
            <a:r>
              <a:rPr lang="en-GB" kern="100" dirty="0">
                <a:effectLst/>
                <a:latin typeface="Calibri" panose="020F0502020204030204" pitchFamily="34" charset="0"/>
                <a:ea typeface="Calibri" panose="020F0502020204030204" pitchFamily="34" charset="0"/>
                <a:cs typeface="Times New Roman" panose="02020603050405020304" pitchFamily="18" charset="0"/>
              </a:rPr>
              <a:t>A </a:t>
            </a:r>
            <a:r>
              <a:rPr lang="en-GB"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regimental, unit or national crest or badge </a:t>
            </a:r>
            <a:r>
              <a:rPr lang="en-GB" kern="100" dirty="0">
                <a:effectLst/>
                <a:latin typeface="Calibri" panose="020F0502020204030204" pitchFamily="34" charset="0"/>
                <a:ea typeface="Calibri" panose="020F0502020204030204" pitchFamily="34" charset="0"/>
                <a:cs typeface="Times New Roman" panose="02020603050405020304" pitchFamily="18" charset="0"/>
              </a:rPr>
              <a:t>is usually at the top of the headstone, followed by </a:t>
            </a:r>
            <a:r>
              <a:rPr lang="en-GB"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service number </a:t>
            </a:r>
            <a:r>
              <a:rPr lang="en-GB" kern="100" dirty="0">
                <a:effectLst/>
                <a:latin typeface="Calibri" panose="020F0502020204030204" pitchFamily="34" charset="0"/>
                <a:ea typeface="Calibri" panose="020F0502020204030204" pitchFamily="34" charset="0"/>
                <a:cs typeface="Times New Roman" panose="02020603050405020304" pitchFamily="18" charset="0"/>
              </a:rPr>
              <a:t>(except officers), </a:t>
            </a:r>
            <a:r>
              <a:rPr lang="en-GB"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rank, name, awards (if any), the regiment/unit, date of death, age (if known), religious emblem and a personal inscription </a:t>
            </a:r>
            <a:r>
              <a:rPr lang="en-GB" kern="100" dirty="0">
                <a:effectLst/>
                <a:latin typeface="Calibri" panose="020F0502020204030204" pitchFamily="34" charset="0"/>
                <a:ea typeface="Calibri" panose="020F0502020204030204" pitchFamily="34" charset="0"/>
                <a:cs typeface="Times New Roman" panose="02020603050405020304" pitchFamily="18" charset="0"/>
              </a:rPr>
              <a:t>provided by the family. (Not all of these details will be present in all cases and the layout will vary from person to person based upon the information available.)</a:t>
            </a:r>
          </a:p>
        </p:txBody>
      </p:sp>
      <p:pic>
        <p:nvPicPr>
          <p:cNvPr id="5" name="Content Placeholder 4">
            <a:extLst>
              <a:ext uri="{FF2B5EF4-FFF2-40B4-BE49-F238E27FC236}">
                <a16:creationId xmlns:a16="http://schemas.microsoft.com/office/drawing/2014/main" id="{DCD89BAA-4B92-C658-4392-BC126D7A508B}"/>
              </a:ext>
            </a:extLst>
          </p:cNvPr>
          <p:cNvPicPr>
            <a:picLocks noGrp="1" noChangeAspect="1"/>
          </p:cNvPicPr>
          <p:nvPr>
            <p:ph idx="1"/>
          </p:nvPr>
        </p:nvPicPr>
        <p:blipFill rotWithShape="1">
          <a:blip r:embed="rId2"/>
          <a:srcRect r="8929"/>
          <a:stretch/>
        </p:blipFill>
        <p:spPr>
          <a:xfrm>
            <a:off x="300378" y="1094104"/>
            <a:ext cx="3133702" cy="5173183"/>
          </a:xfrm>
          <a:prstGeom prst="rect">
            <a:avLst/>
          </a:prstGeom>
        </p:spPr>
      </p:pic>
      <p:sp>
        <p:nvSpPr>
          <p:cNvPr id="6" name="TextBox 5">
            <a:extLst>
              <a:ext uri="{FF2B5EF4-FFF2-40B4-BE49-F238E27FC236}">
                <a16:creationId xmlns:a16="http://schemas.microsoft.com/office/drawing/2014/main" id="{FE55BDEE-BF6E-B117-E8B7-AB5E65EFF0B8}"/>
              </a:ext>
            </a:extLst>
          </p:cNvPr>
          <p:cNvSpPr txBox="1"/>
          <p:nvPr/>
        </p:nvSpPr>
        <p:spPr>
          <a:xfrm>
            <a:off x="880613" y="6267287"/>
            <a:ext cx="1973232" cy="369332"/>
          </a:xfrm>
          <a:prstGeom prst="rect">
            <a:avLst/>
          </a:prstGeom>
          <a:noFill/>
        </p:spPr>
        <p:txBody>
          <a:bodyPr wrap="none" rtlCol="0">
            <a:spAutoFit/>
          </a:bodyPr>
          <a:lstStyle/>
          <a:p>
            <a:r>
              <a:rPr lang="en-GB" dirty="0"/>
              <a:t>Cardigan Cemetery</a:t>
            </a:r>
          </a:p>
        </p:txBody>
      </p:sp>
    </p:spTree>
    <p:extLst>
      <p:ext uri="{BB962C8B-B14F-4D97-AF65-F5344CB8AC3E}">
        <p14:creationId xmlns:p14="http://schemas.microsoft.com/office/powerpoint/2010/main" val="1814580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6DC7-9658-36E2-1F1A-013F23901A7F}"/>
              </a:ext>
            </a:extLst>
          </p:cNvPr>
          <p:cNvSpPr>
            <a:spLocks noGrp="1"/>
          </p:cNvSpPr>
          <p:nvPr>
            <p:ph type="title"/>
          </p:nvPr>
        </p:nvSpPr>
        <p:spPr>
          <a:xfrm>
            <a:off x="1203960" y="0"/>
            <a:ext cx="10515600" cy="1325563"/>
          </a:xfrm>
        </p:spPr>
        <p:txBody>
          <a:bodyPr/>
          <a:lstStyle/>
          <a:p>
            <a:pPr algn="ctr"/>
            <a:r>
              <a:rPr lang="en-GB" dirty="0"/>
              <a:t>Scattered Graves: Private memorials </a:t>
            </a:r>
          </a:p>
        </p:txBody>
      </p:sp>
      <p:sp>
        <p:nvSpPr>
          <p:cNvPr id="3" name="Content Placeholder 2">
            <a:extLst>
              <a:ext uri="{FF2B5EF4-FFF2-40B4-BE49-F238E27FC236}">
                <a16:creationId xmlns:a16="http://schemas.microsoft.com/office/drawing/2014/main" id="{6274210E-09DB-3A7B-FFF4-0E6AB3A56A3A}"/>
              </a:ext>
            </a:extLst>
          </p:cNvPr>
          <p:cNvSpPr>
            <a:spLocks noGrp="1"/>
          </p:cNvSpPr>
          <p:nvPr>
            <p:ph idx="1"/>
          </p:nvPr>
        </p:nvSpPr>
        <p:spPr>
          <a:xfrm>
            <a:off x="939800" y="987034"/>
            <a:ext cx="10515600" cy="4351338"/>
          </a:xfrm>
        </p:spPr>
        <p:txBody>
          <a:bodyPr/>
          <a:lstStyle/>
          <a:p>
            <a:r>
              <a:rPr lang="en-GB" kern="100" dirty="0">
                <a:latin typeface="Calibri" panose="020F0502020204030204" pitchFamily="34" charset="0"/>
                <a:ea typeface="Calibri" panose="020F0502020204030204" pitchFamily="34" charset="0"/>
                <a:cs typeface="Times New Roman" panose="02020603050405020304" pitchFamily="18" charset="0"/>
              </a:rPr>
              <a:t>O</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ver 30,000 graves, are marked by private memorials chosen by relatives at the time. </a:t>
            </a:r>
          </a:p>
          <a:p>
            <a:endParaRPr lang="en-GB" dirty="0"/>
          </a:p>
        </p:txBody>
      </p:sp>
      <p:pic>
        <p:nvPicPr>
          <p:cNvPr id="4" name="Picture 3">
            <a:extLst>
              <a:ext uri="{FF2B5EF4-FFF2-40B4-BE49-F238E27FC236}">
                <a16:creationId xmlns:a16="http://schemas.microsoft.com/office/drawing/2014/main" id="{DCF1D10D-8D4E-F4DF-8EAD-E41158065244}"/>
              </a:ext>
            </a:extLst>
          </p:cNvPr>
          <p:cNvPicPr>
            <a:picLocks noChangeAspect="1"/>
          </p:cNvPicPr>
          <p:nvPr/>
        </p:nvPicPr>
        <p:blipFill>
          <a:blip r:embed="rId2"/>
          <a:stretch>
            <a:fillRect/>
          </a:stretch>
        </p:blipFill>
        <p:spPr>
          <a:xfrm>
            <a:off x="939800" y="1782350"/>
            <a:ext cx="3471402" cy="4543056"/>
          </a:xfrm>
          <a:prstGeom prst="rect">
            <a:avLst/>
          </a:prstGeom>
        </p:spPr>
      </p:pic>
      <p:pic>
        <p:nvPicPr>
          <p:cNvPr id="5" name="Picture 4">
            <a:extLst>
              <a:ext uri="{FF2B5EF4-FFF2-40B4-BE49-F238E27FC236}">
                <a16:creationId xmlns:a16="http://schemas.microsoft.com/office/drawing/2014/main" id="{02EB44DB-E00C-310C-D601-1C0D87A8A56C}"/>
              </a:ext>
            </a:extLst>
          </p:cNvPr>
          <p:cNvPicPr>
            <a:picLocks noChangeAspect="1"/>
          </p:cNvPicPr>
          <p:nvPr/>
        </p:nvPicPr>
        <p:blipFill>
          <a:blip r:embed="rId3"/>
          <a:stretch>
            <a:fillRect/>
          </a:stretch>
        </p:blipFill>
        <p:spPr>
          <a:xfrm>
            <a:off x="6918960" y="3661916"/>
            <a:ext cx="3551259" cy="2425082"/>
          </a:xfrm>
          <a:prstGeom prst="rect">
            <a:avLst/>
          </a:prstGeom>
        </p:spPr>
      </p:pic>
      <p:sp>
        <p:nvSpPr>
          <p:cNvPr id="6" name="TextBox 5">
            <a:extLst>
              <a:ext uri="{FF2B5EF4-FFF2-40B4-BE49-F238E27FC236}">
                <a16:creationId xmlns:a16="http://schemas.microsoft.com/office/drawing/2014/main" id="{1B76BF86-A9D9-A21F-E1DB-C2F6708C63DC}"/>
              </a:ext>
            </a:extLst>
          </p:cNvPr>
          <p:cNvSpPr txBox="1"/>
          <p:nvPr/>
        </p:nvSpPr>
        <p:spPr>
          <a:xfrm>
            <a:off x="1069581" y="6412861"/>
            <a:ext cx="3465436" cy="369332"/>
          </a:xfrm>
          <a:prstGeom prst="rect">
            <a:avLst/>
          </a:prstGeom>
          <a:noFill/>
        </p:spPr>
        <p:txBody>
          <a:bodyPr wrap="none" rtlCol="0">
            <a:spAutoFit/>
          </a:bodyPr>
          <a:lstStyle/>
          <a:p>
            <a:r>
              <a:rPr lang="en-GB" dirty="0"/>
              <a:t>Cilgerran (St </a:t>
            </a:r>
            <a:r>
              <a:rPr lang="en-GB" dirty="0" err="1"/>
              <a:t>Llawddog</a:t>
            </a:r>
            <a:r>
              <a:rPr lang="en-GB" dirty="0"/>
              <a:t>) Churchyard</a:t>
            </a:r>
          </a:p>
        </p:txBody>
      </p:sp>
      <p:sp>
        <p:nvSpPr>
          <p:cNvPr id="7" name="TextBox 6">
            <a:extLst>
              <a:ext uri="{FF2B5EF4-FFF2-40B4-BE49-F238E27FC236}">
                <a16:creationId xmlns:a16="http://schemas.microsoft.com/office/drawing/2014/main" id="{F8BD576C-BEB7-83C8-74AD-2F6F7315C0FE}"/>
              </a:ext>
            </a:extLst>
          </p:cNvPr>
          <p:cNvSpPr txBox="1"/>
          <p:nvPr/>
        </p:nvSpPr>
        <p:spPr>
          <a:xfrm>
            <a:off x="6837265" y="6228195"/>
            <a:ext cx="3199337" cy="369332"/>
          </a:xfrm>
          <a:prstGeom prst="rect">
            <a:avLst/>
          </a:prstGeom>
          <a:noFill/>
        </p:spPr>
        <p:txBody>
          <a:bodyPr wrap="none" rtlCol="0">
            <a:spAutoFit/>
          </a:bodyPr>
          <a:lstStyle/>
          <a:p>
            <a:r>
              <a:rPr lang="en-GB" dirty="0"/>
              <a:t>Newport (St Mary’s) Churchyard</a:t>
            </a:r>
          </a:p>
        </p:txBody>
      </p:sp>
    </p:spTree>
    <p:extLst>
      <p:ext uri="{BB962C8B-B14F-4D97-AF65-F5344CB8AC3E}">
        <p14:creationId xmlns:p14="http://schemas.microsoft.com/office/powerpoint/2010/main" val="236005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14D87-869F-05A4-32E4-59EBB9B5731B}"/>
              </a:ext>
            </a:extLst>
          </p:cNvPr>
          <p:cNvPicPr>
            <a:picLocks noChangeAspect="1"/>
          </p:cNvPicPr>
          <p:nvPr/>
        </p:nvPicPr>
        <p:blipFill>
          <a:blip r:embed="rId2"/>
          <a:stretch>
            <a:fillRect/>
          </a:stretch>
        </p:blipFill>
        <p:spPr>
          <a:xfrm>
            <a:off x="5759360" y="968401"/>
            <a:ext cx="4442845" cy="4473328"/>
          </a:xfrm>
          <a:prstGeom prst="rect">
            <a:avLst/>
          </a:prstGeom>
        </p:spPr>
      </p:pic>
      <p:pic>
        <p:nvPicPr>
          <p:cNvPr id="2" name="Picture 1">
            <a:extLst>
              <a:ext uri="{FF2B5EF4-FFF2-40B4-BE49-F238E27FC236}">
                <a16:creationId xmlns:a16="http://schemas.microsoft.com/office/drawing/2014/main" id="{EA463052-5010-686E-92DC-F684F30ABBD2}"/>
              </a:ext>
            </a:extLst>
          </p:cNvPr>
          <p:cNvPicPr>
            <a:picLocks noChangeAspect="1"/>
          </p:cNvPicPr>
          <p:nvPr/>
        </p:nvPicPr>
        <p:blipFill>
          <a:blip r:embed="rId3"/>
          <a:stretch>
            <a:fillRect/>
          </a:stretch>
        </p:blipFill>
        <p:spPr>
          <a:xfrm>
            <a:off x="1175365" y="407343"/>
            <a:ext cx="3646591" cy="5034386"/>
          </a:xfrm>
          <a:prstGeom prst="rect">
            <a:avLst/>
          </a:prstGeom>
        </p:spPr>
      </p:pic>
      <p:sp>
        <p:nvSpPr>
          <p:cNvPr id="4" name="TextBox 3">
            <a:extLst>
              <a:ext uri="{FF2B5EF4-FFF2-40B4-BE49-F238E27FC236}">
                <a16:creationId xmlns:a16="http://schemas.microsoft.com/office/drawing/2014/main" id="{59952ABB-BF32-27AC-E546-703E7EB6CDB5}"/>
              </a:ext>
            </a:extLst>
          </p:cNvPr>
          <p:cNvSpPr txBox="1"/>
          <p:nvPr/>
        </p:nvSpPr>
        <p:spPr>
          <a:xfrm>
            <a:off x="1622619" y="5906278"/>
            <a:ext cx="3199337" cy="369332"/>
          </a:xfrm>
          <a:prstGeom prst="rect">
            <a:avLst/>
          </a:prstGeom>
          <a:noFill/>
        </p:spPr>
        <p:txBody>
          <a:bodyPr wrap="none" rtlCol="0">
            <a:spAutoFit/>
          </a:bodyPr>
          <a:lstStyle/>
          <a:p>
            <a:r>
              <a:rPr lang="en-GB" dirty="0"/>
              <a:t>Newport (St Mary’s) Churchyard</a:t>
            </a:r>
          </a:p>
        </p:txBody>
      </p:sp>
      <p:sp>
        <p:nvSpPr>
          <p:cNvPr id="5" name="TextBox 4">
            <a:extLst>
              <a:ext uri="{FF2B5EF4-FFF2-40B4-BE49-F238E27FC236}">
                <a16:creationId xmlns:a16="http://schemas.microsoft.com/office/drawing/2014/main" id="{4C36B814-B726-BEEB-A448-F19CC61E79C5}"/>
              </a:ext>
            </a:extLst>
          </p:cNvPr>
          <p:cNvSpPr txBox="1"/>
          <p:nvPr/>
        </p:nvSpPr>
        <p:spPr>
          <a:xfrm>
            <a:off x="5980923" y="5859661"/>
            <a:ext cx="3592907" cy="369332"/>
          </a:xfrm>
          <a:prstGeom prst="rect">
            <a:avLst/>
          </a:prstGeom>
          <a:noFill/>
        </p:spPr>
        <p:txBody>
          <a:bodyPr wrap="none" rtlCol="0">
            <a:spAutoFit/>
          </a:bodyPr>
          <a:lstStyle/>
          <a:p>
            <a:r>
              <a:rPr lang="en-GB" dirty="0" err="1"/>
              <a:t>Llangranog</a:t>
            </a:r>
            <a:r>
              <a:rPr lang="en-GB" dirty="0"/>
              <a:t> (St </a:t>
            </a:r>
            <a:r>
              <a:rPr lang="en-GB" dirty="0" err="1"/>
              <a:t>Caranog</a:t>
            </a:r>
            <a:r>
              <a:rPr lang="en-GB" dirty="0"/>
              <a:t>) Churchyard </a:t>
            </a:r>
          </a:p>
        </p:txBody>
      </p:sp>
    </p:spTree>
    <p:extLst>
      <p:ext uri="{BB962C8B-B14F-4D97-AF65-F5344CB8AC3E}">
        <p14:creationId xmlns:p14="http://schemas.microsoft.com/office/powerpoint/2010/main" val="1826478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9E56E-3CB5-0641-8294-C02DDDBDA02E}"/>
              </a:ext>
            </a:extLst>
          </p:cNvPr>
          <p:cNvPicPr>
            <a:picLocks noChangeAspect="1"/>
          </p:cNvPicPr>
          <p:nvPr/>
        </p:nvPicPr>
        <p:blipFill>
          <a:blip r:embed="rId2"/>
          <a:stretch>
            <a:fillRect/>
          </a:stretch>
        </p:blipFill>
        <p:spPr>
          <a:xfrm>
            <a:off x="6663367" y="129254"/>
            <a:ext cx="5639289" cy="6599492"/>
          </a:xfrm>
          <a:prstGeom prst="rect">
            <a:avLst/>
          </a:prstGeom>
        </p:spPr>
      </p:pic>
      <p:pic>
        <p:nvPicPr>
          <p:cNvPr id="5" name="Picture 4">
            <a:extLst>
              <a:ext uri="{FF2B5EF4-FFF2-40B4-BE49-F238E27FC236}">
                <a16:creationId xmlns:a16="http://schemas.microsoft.com/office/drawing/2014/main" id="{4E442827-33B0-894E-9A83-2E0E67971EFB}"/>
              </a:ext>
            </a:extLst>
          </p:cNvPr>
          <p:cNvPicPr>
            <a:picLocks noChangeAspect="1"/>
          </p:cNvPicPr>
          <p:nvPr/>
        </p:nvPicPr>
        <p:blipFill rotWithShape="1">
          <a:blip r:embed="rId3"/>
          <a:srcRect l="10301" t="15213" r="9481" b="43947"/>
          <a:stretch/>
        </p:blipFill>
        <p:spPr>
          <a:xfrm>
            <a:off x="354993" y="1435930"/>
            <a:ext cx="6252236" cy="4134446"/>
          </a:xfrm>
          <a:prstGeom prst="rect">
            <a:avLst/>
          </a:prstGeom>
        </p:spPr>
      </p:pic>
    </p:spTree>
    <p:extLst>
      <p:ext uri="{BB962C8B-B14F-4D97-AF65-F5344CB8AC3E}">
        <p14:creationId xmlns:p14="http://schemas.microsoft.com/office/powerpoint/2010/main" val="3602389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B9B5D-CBA5-5E11-C8C7-D0109538D60E}"/>
              </a:ext>
            </a:extLst>
          </p:cNvPr>
          <p:cNvPicPr>
            <a:picLocks noChangeAspect="1"/>
          </p:cNvPicPr>
          <p:nvPr/>
        </p:nvPicPr>
        <p:blipFill rotWithShape="1">
          <a:blip r:embed="rId2"/>
          <a:srcRect l="5991" t="-1378" r="10386" b="1378"/>
          <a:stretch/>
        </p:blipFill>
        <p:spPr>
          <a:xfrm>
            <a:off x="786622" y="247851"/>
            <a:ext cx="5119656" cy="6191634"/>
          </a:xfrm>
          <a:prstGeom prst="rect">
            <a:avLst/>
          </a:prstGeom>
        </p:spPr>
      </p:pic>
      <p:pic>
        <p:nvPicPr>
          <p:cNvPr id="4" name="Picture 3">
            <a:extLst>
              <a:ext uri="{FF2B5EF4-FFF2-40B4-BE49-F238E27FC236}">
                <a16:creationId xmlns:a16="http://schemas.microsoft.com/office/drawing/2014/main" id="{EC45A76E-BFCE-0909-CA49-D3C79DAE4CD1}"/>
              </a:ext>
            </a:extLst>
          </p:cNvPr>
          <p:cNvPicPr>
            <a:picLocks noChangeAspect="1"/>
          </p:cNvPicPr>
          <p:nvPr/>
        </p:nvPicPr>
        <p:blipFill>
          <a:blip r:embed="rId3"/>
          <a:stretch>
            <a:fillRect/>
          </a:stretch>
        </p:blipFill>
        <p:spPr>
          <a:xfrm>
            <a:off x="7005902" y="247851"/>
            <a:ext cx="5680111" cy="5733072"/>
          </a:xfrm>
          <a:prstGeom prst="rect">
            <a:avLst/>
          </a:prstGeom>
        </p:spPr>
      </p:pic>
      <p:sp>
        <p:nvSpPr>
          <p:cNvPr id="5" name="TextBox 4">
            <a:extLst>
              <a:ext uri="{FF2B5EF4-FFF2-40B4-BE49-F238E27FC236}">
                <a16:creationId xmlns:a16="http://schemas.microsoft.com/office/drawing/2014/main" id="{B546782C-2496-01A7-958E-D7420A7DAFE4}"/>
              </a:ext>
            </a:extLst>
          </p:cNvPr>
          <p:cNvSpPr txBox="1"/>
          <p:nvPr/>
        </p:nvSpPr>
        <p:spPr>
          <a:xfrm>
            <a:off x="4516016" y="6447453"/>
            <a:ext cx="2026132" cy="369332"/>
          </a:xfrm>
          <a:prstGeom prst="rect">
            <a:avLst/>
          </a:prstGeom>
          <a:noFill/>
        </p:spPr>
        <p:txBody>
          <a:bodyPr wrap="none" rtlCol="0">
            <a:spAutoFit/>
          </a:bodyPr>
          <a:lstStyle/>
          <a:p>
            <a:r>
              <a:rPr lang="en-GB" dirty="0"/>
              <a:t>Cardigan Cemetery </a:t>
            </a:r>
          </a:p>
        </p:txBody>
      </p:sp>
    </p:spTree>
    <p:extLst>
      <p:ext uri="{BB962C8B-B14F-4D97-AF65-F5344CB8AC3E}">
        <p14:creationId xmlns:p14="http://schemas.microsoft.com/office/powerpoint/2010/main" val="26221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50580-E0D8-C244-A5A2-60CC72A3178B}"/>
              </a:ext>
            </a:extLst>
          </p:cNvPr>
          <p:cNvPicPr>
            <a:picLocks noChangeAspect="1"/>
          </p:cNvPicPr>
          <p:nvPr/>
        </p:nvPicPr>
        <p:blipFill>
          <a:blip r:embed="rId2"/>
          <a:stretch>
            <a:fillRect/>
          </a:stretch>
        </p:blipFill>
        <p:spPr>
          <a:xfrm>
            <a:off x="0" y="911638"/>
            <a:ext cx="12192000" cy="5034724"/>
          </a:xfrm>
          <a:prstGeom prst="rect">
            <a:avLst/>
          </a:prstGeom>
        </p:spPr>
      </p:pic>
    </p:spTree>
    <p:extLst>
      <p:ext uri="{BB962C8B-B14F-4D97-AF65-F5344CB8AC3E}">
        <p14:creationId xmlns:p14="http://schemas.microsoft.com/office/powerpoint/2010/main" val="119785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DF6A5D-0A8F-A2D7-7743-8347D8382717}"/>
              </a:ext>
            </a:extLst>
          </p:cNvPr>
          <p:cNvPicPr>
            <a:picLocks noChangeAspect="1"/>
          </p:cNvPicPr>
          <p:nvPr/>
        </p:nvPicPr>
        <p:blipFill rotWithShape="1">
          <a:blip r:embed="rId2"/>
          <a:srcRect l="8078" r="10054"/>
          <a:stretch/>
        </p:blipFill>
        <p:spPr>
          <a:xfrm>
            <a:off x="793102" y="102637"/>
            <a:ext cx="5038532" cy="6186195"/>
          </a:xfrm>
          <a:prstGeom prst="rect">
            <a:avLst/>
          </a:prstGeom>
        </p:spPr>
      </p:pic>
      <p:pic>
        <p:nvPicPr>
          <p:cNvPr id="4" name="Picture 3">
            <a:extLst>
              <a:ext uri="{FF2B5EF4-FFF2-40B4-BE49-F238E27FC236}">
                <a16:creationId xmlns:a16="http://schemas.microsoft.com/office/drawing/2014/main" id="{308C0351-3629-F23E-1C2E-7749E7826F68}"/>
              </a:ext>
            </a:extLst>
          </p:cNvPr>
          <p:cNvPicPr>
            <a:picLocks noChangeAspect="1"/>
          </p:cNvPicPr>
          <p:nvPr/>
        </p:nvPicPr>
        <p:blipFill>
          <a:blip r:embed="rId3"/>
          <a:stretch>
            <a:fillRect/>
          </a:stretch>
        </p:blipFill>
        <p:spPr>
          <a:xfrm>
            <a:off x="7436499" y="-67102"/>
            <a:ext cx="3210790" cy="4045906"/>
          </a:xfrm>
          <a:prstGeom prst="rect">
            <a:avLst/>
          </a:prstGeom>
        </p:spPr>
      </p:pic>
      <p:sp>
        <p:nvSpPr>
          <p:cNvPr id="5" name="TextBox 4">
            <a:extLst>
              <a:ext uri="{FF2B5EF4-FFF2-40B4-BE49-F238E27FC236}">
                <a16:creationId xmlns:a16="http://schemas.microsoft.com/office/drawing/2014/main" id="{6B999BD0-577A-2AE6-326F-003A44DEA5E8}"/>
              </a:ext>
            </a:extLst>
          </p:cNvPr>
          <p:cNvSpPr txBox="1"/>
          <p:nvPr/>
        </p:nvSpPr>
        <p:spPr>
          <a:xfrm>
            <a:off x="7044613" y="3978804"/>
            <a:ext cx="4448796" cy="2677656"/>
          </a:xfrm>
          <a:prstGeom prst="rect">
            <a:avLst/>
          </a:prstGeom>
          <a:noFill/>
        </p:spPr>
        <p:txBody>
          <a:bodyPr wrap="square" rtlCol="0">
            <a:spAutoFit/>
          </a:bodyPr>
          <a:lstStyle/>
          <a:p>
            <a:r>
              <a:rPr lang="en-GB" sz="2400" dirty="0"/>
              <a:t>In loving memory of James Thomas of … and Mary Thomas….</a:t>
            </a:r>
          </a:p>
          <a:p>
            <a:r>
              <a:rPr lang="en-GB" sz="2400" dirty="0"/>
              <a:t> </a:t>
            </a:r>
          </a:p>
          <a:p>
            <a:r>
              <a:rPr lang="en-GB" sz="2400" dirty="0"/>
              <a:t>Also their son Private John Thomas killed in action</a:t>
            </a:r>
          </a:p>
          <a:p>
            <a:r>
              <a:rPr lang="en-GB" sz="2400" dirty="0"/>
              <a:t> 21</a:t>
            </a:r>
            <a:r>
              <a:rPr lang="en-GB" sz="2400" baseline="30000" dirty="0"/>
              <a:t>st</a:t>
            </a:r>
            <a:r>
              <a:rPr lang="en-GB" sz="2400" dirty="0"/>
              <a:t> April 1917 aged 27. </a:t>
            </a:r>
          </a:p>
          <a:p>
            <a:r>
              <a:rPr lang="en-GB" sz="2400" dirty="0"/>
              <a:t>Peace after pain. </a:t>
            </a:r>
          </a:p>
        </p:txBody>
      </p:sp>
      <p:sp>
        <p:nvSpPr>
          <p:cNvPr id="6" name="TextBox 5">
            <a:extLst>
              <a:ext uri="{FF2B5EF4-FFF2-40B4-BE49-F238E27FC236}">
                <a16:creationId xmlns:a16="http://schemas.microsoft.com/office/drawing/2014/main" id="{A13E6172-980D-1550-FD9C-AB18BD56DBE5}"/>
              </a:ext>
            </a:extLst>
          </p:cNvPr>
          <p:cNvSpPr txBox="1"/>
          <p:nvPr/>
        </p:nvSpPr>
        <p:spPr>
          <a:xfrm>
            <a:off x="1713563" y="6386031"/>
            <a:ext cx="3433825" cy="369332"/>
          </a:xfrm>
          <a:prstGeom prst="rect">
            <a:avLst/>
          </a:prstGeom>
          <a:noFill/>
        </p:spPr>
        <p:txBody>
          <a:bodyPr wrap="none" rtlCol="0">
            <a:spAutoFit/>
          </a:bodyPr>
          <a:lstStyle/>
          <a:p>
            <a:r>
              <a:rPr lang="en-GB" dirty="0"/>
              <a:t>Aberporth (St </a:t>
            </a:r>
            <a:r>
              <a:rPr lang="en-GB" dirty="0" err="1"/>
              <a:t>Cynwyl</a:t>
            </a:r>
            <a:r>
              <a:rPr lang="en-GB" dirty="0"/>
              <a:t>) Churchyard </a:t>
            </a:r>
          </a:p>
        </p:txBody>
      </p:sp>
    </p:spTree>
    <p:extLst>
      <p:ext uri="{BB962C8B-B14F-4D97-AF65-F5344CB8AC3E}">
        <p14:creationId xmlns:p14="http://schemas.microsoft.com/office/powerpoint/2010/main" val="275648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5BF35-253B-8346-BA5C-199AAC670DE6}"/>
              </a:ext>
            </a:extLst>
          </p:cNvPr>
          <p:cNvPicPr>
            <a:picLocks noChangeAspect="1"/>
          </p:cNvPicPr>
          <p:nvPr/>
        </p:nvPicPr>
        <p:blipFill>
          <a:blip r:embed="rId2"/>
          <a:stretch>
            <a:fillRect/>
          </a:stretch>
        </p:blipFill>
        <p:spPr>
          <a:xfrm>
            <a:off x="3870767" y="83530"/>
            <a:ext cx="4450466" cy="6690940"/>
          </a:xfrm>
          <a:prstGeom prst="rect">
            <a:avLst/>
          </a:prstGeom>
        </p:spPr>
      </p:pic>
      <p:sp>
        <p:nvSpPr>
          <p:cNvPr id="2" name="TextBox 1">
            <a:extLst>
              <a:ext uri="{FF2B5EF4-FFF2-40B4-BE49-F238E27FC236}">
                <a16:creationId xmlns:a16="http://schemas.microsoft.com/office/drawing/2014/main" id="{AEC2BADC-317E-0672-DBDE-30EF16EA67C1}"/>
              </a:ext>
            </a:extLst>
          </p:cNvPr>
          <p:cNvSpPr txBox="1"/>
          <p:nvPr/>
        </p:nvSpPr>
        <p:spPr>
          <a:xfrm>
            <a:off x="8696132" y="2239348"/>
            <a:ext cx="2509933" cy="646331"/>
          </a:xfrm>
          <a:prstGeom prst="rect">
            <a:avLst/>
          </a:prstGeom>
          <a:noFill/>
        </p:spPr>
        <p:txBody>
          <a:bodyPr wrap="square" rtlCol="0">
            <a:spAutoFit/>
          </a:bodyPr>
          <a:lstStyle/>
          <a:p>
            <a:r>
              <a:rPr lang="en-GB" dirty="0" err="1"/>
              <a:t>Homeguard</a:t>
            </a:r>
            <a:r>
              <a:rPr lang="en-GB" dirty="0"/>
              <a:t> Casualty:</a:t>
            </a:r>
          </a:p>
          <a:p>
            <a:r>
              <a:rPr lang="en-GB" dirty="0"/>
              <a:t> ‘accidentally killed.’</a:t>
            </a:r>
          </a:p>
        </p:txBody>
      </p:sp>
      <p:sp>
        <p:nvSpPr>
          <p:cNvPr id="4" name="TextBox 3">
            <a:extLst>
              <a:ext uri="{FF2B5EF4-FFF2-40B4-BE49-F238E27FC236}">
                <a16:creationId xmlns:a16="http://schemas.microsoft.com/office/drawing/2014/main" id="{0C10DB39-2D1D-17B2-68FD-C99C943421CE}"/>
              </a:ext>
            </a:extLst>
          </p:cNvPr>
          <p:cNvSpPr txBox="1"/>
          <p:nvPr/>
        </p:nvSpPr>
        <p:spPr>
          <a:xfrm>
            <a:off x="802433" y="1726164"/>
            <a:ext cx="2788712" cy="461665"/>
          </a:xfrm>
          <a:prstGeom prst="rect">
            <a:avLst/>
          </a:prstGeom>
          <a:noFill/>
          <a:ln>
            <a:solidFill>
              <a:schemeClr val="tx1"/>
            </a:solidFill>
          </a:ln>
        </p:spPr>
        <p:txBody>
          <a:bodyPr wrap="none" rtlCol="0">
            <a:spAutoFit/>
          </a:bodyPr>
          <a:lstStyle/>
          <a:p>
            <a:r>
              <a:rPr lang="en-GB" sz="2400" dirty="0"/>
              <a:t>Hidden tragedies (1) </a:t>
            </a:r>
          </a:p>
        </p:txBody>
      </p:sp>
    </p:spTree>
    <p:extLst>
      <p:ext uri="{BB962C8B-B14F-4D97-AF65-F5344CB8AC3E}">
        <p14:creationId xmlns:p14="http://schemas.microsoft.com/office/powerpoint/2010/main" val="4217515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7DBF-6ABD-A34C-D761-E2B326EBF22E}"/>
              </a:ext>
            </a:extLst>
          </p:cNvPr>
          <p:cNvSpPr>
            <a:spLocks noGrp="1"/>
          </p:cNvSpPr>
          <p:nvPr>
            <p:ph type="title"/>
          </p:nvPr>
        </p:nvSpPr>
        <p:spPr>
          <a:xfrm>
            <a:off x="944880" y="183197"/>
            <a:ext cx="10541103" cy="1325563"/>
          </a:xfrm>
        </p:spPr>
        <p:txBody>
          <a:bodyPr/>
          <a:lstStyle/>
          <a:p>
            <a:endParaRPr lang="en-GB" dirty="0"/>
          </a:p>
        </p:txBody>
      </p:sp>
      <p:sp>
        <p:nvSpPr>
          <p:cNvPr id="3" name="Content Placeholder 2">
            <a:extLst>
              <a:ext uri="{FF2B5EF4-FFF2-40B4-BE49-F238E27FC236}">
                <a16:creationId xmlns:a16="http://schemas.microsoft.com/office/drawing/2014/main" id="{6604E8DF-9B3C-0919-16DC-D4223B5778A7}"/>
              </a:ext>
            </a:extLst>
          </p:cNvPr>
          <p:cNvSpPr>
            <a:spLocks noGrp="1"/>
          </p:cNvSpPr>
          <p:nvPr>
            <p:ph idx="1"/>
          </p:nvPr>
        </p:nvSpPr>
        <p:spPr>
          <a:xfrm>
            <a:off x="838200" y="2323465"/>
            <a:ext cx="10515600" cy="4351338"/>
          </a:xfrm>
        </p:spPr>
        <p:txBody>
          <a:bodyPr/>
          <a:lstStyle/>
          <a:p>
            <a:endParaRPr lang="en-GB" dirty="0"/>
          </a:p>
        </p:txBody>
      </p:sp>
      <p:sp>
        <p:nvSpPr>
          <p:cNvPr id="5" name="TextBox 4">
            <a:extLst>
              <a:ext uri="{FF2B5EF4-FFF2-40B4-BE49-F238E27FC236}">
                <a16:creationId xmlns:a16="http://schemas.microsoft.com/office/drawing/2014/main" id="{3A6ED225-319C-DE35-0161-1F5BEC552D01}"/>
              </a:ext>
            </a:extLst>
          </p:cNvPr>
          <p:cNvSpPr txBox="1"/>
          <p:nvPr/>
        </p:nvSpPr>
        <p:spPr>
          <a:xfrm>
            <a:off x="970381" y="2965945"/>
            <a:ext cx="9974425" cy="3416320"/>
          </a:xfrm>
          <a:prstGeom prst="rect">
            <a:avLst/>
          </a:prstGeom>
          <a:noFill/>
        </p:spPr>
        <p:txBody>
          <a:bodyPr wrap="square">
            <a:spAutoFit/>
          </a:bodyPr>
          <a:lstStyle/>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 Commonwealth War Graves Commission (CWGC) was established by Royal Charter in 1917 as the sole organization charged with the commemoration of Commonwealth servicemen and women who died during the First World War.</a:t>
            </a:r>
          </a:p>
          <a:p>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 remit was later extended to include the Second World War. </a:t>
            </a:r>
          </a:p>
          <a:p>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Today, </a:t>
            </a:r>
            <a:r>
              <a:rPr lang="en-GB" sz="2400" kern="100" dirty="0">
                <a:latin typeface="Calibri" panose="020F0502020204030204" pitchFamily="34" charset="0"/>
                <a:ea typeface="Calibri" panose="020F0502020204030204" pitchFamily="34" charset="0"/>
                <a:cs typeface="Times New Roman" panose="02020603050405020304" pitchFamily="18" charset="0"/>
              </a:rPr>
              <a:t>it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maintains the graves or commemorations of over </a:t>
            </a:r>
            <a:r>
              <a:rPr lang="en-GB"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1.7 million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of such fallen service personnel worldwide, including more than 165,000 war graves at over </a:t>
            </a:r>
            <a:r>
              <a:rPr lang="en-GB"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12,000 locations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in the UK</a:t>
            </a:r>
            <a:endParaRPr lang="en-GB" sz="2400" dirty="0"/>
          </a:p>
        </p:txBody>
      </p:sp>
      <p:pic>
        <p:nvPicPr>
          <p:cNvPr id="6" name="Picture 5">
            <a:extLst>
              <a:ext uri="{FF2B5EF4-FFF2-40B4-BE49-F238E27FC236}">
                <a16:creationId xmlns:a16="http://schemas.microsoft.com/office/drawing/2014/main" id="{12EBDCA1-5612-D562-BCA0-0B1F5A7B7C6A}"/>
              </a:ext>
            </a:extLst>
          </p:cNvPr>
          <p:cNvPicPr>
            <a:picLocks noChangeAspect="1"/>
          </p:cNvPicPr>
          <p:nvPr/>
        </p:nvPicPr>
        <p:blipFill>
          <a:blip r:embed="rId2"/>
          <a:stretch>
            <a:fillRect/>
          </a:stretch>
        </p:blipFill>
        <p:spPr>
          <a:xfrm>
            <a:off x="1891972" y="1339792"/>
            <a:ext cx="8131245" cy="1333616"/>
          </a:xfrm>
          <a:prstGeom prst="rect">
            <a:avLst/>
          </a:prstGeom>
          <a:ln>
            <a:solidFill>
              <a:schemeClr val="tx1"/>
            </a:solidFill>
          </a:ln>
        </p:spPr>
      </p:pic>
      <p:pic>
        <p:nvPicPr>
          <p:cNvPr id="8" name="Picture 7">
            <a:extLst>
              <a:ext uri="{FF2B5EF4-FFF2-40B4-BE49-F238E27FC236}">
                <a16:creationId xmlns:a16="http://schemas.microsoft.com/office/drawing/2014/main" id="{AEC71AD7-AEE8-C617-8A76-B8B48C7E62C3}"/>
              </a:ext>
            </a:extLst>
          </p:cNvPr>
          <p:cNvPicPr>
            <a:picLocks noChangeAspect="1"/>
          </p:cNvPicPr>
          <p:nvPr/>
        </p:nvPicPr>
        <p:blipFill>
          <a:blip r:embed="rId3"/>
          <a:stretch>
            <a:fillRect/>
          </a:stretch>
        </p:blipFill>
        <p:spPr>
          <a:xfrm>
            <a:off x="1421861" y="477471"/>
            <a:ext cx="9825259" cy="785039"/>
          </a:xfrm>
          <a:prstGeom prst="rect">
            <a:avLst/>
          </a:prstGeom>
        </p:spPr>
      </p:pic>
    </p:spTree>
    <p:extLst>
      <p:ext uri="{BB962C8B-B14F-4D97-AF65-F5344CB8AC3E}">
        <p14:creationId xmlns:p14="http://schemas.microsoft.com/office/powerpoint/2010/main" val="2015777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FDC95-65DD-1893-F41E-55CC1F93C256}"/>
              </a:ext>
            </a:extLst>
          </p:cNvPr>
          <p:cNvPicPr>
            <a:picLocks noChangeAspect="1"/>
          </p:cNvPicPr>
          <p:nvPr/>
        </p:nvPicPr>
        <p:blipFill>
          <a:blip r:embed="rId2"/>
          <a:stretch>
            <a:fillRect/>
          </a:stretch>
        </p:blipFill>
        <p:spPr>
          <a:xfrm>
            <a:off x="4030795" y="686120"/>
            <a:ext cx="2938964" cy="5968680"/>
          </a:xfrm>
          <a:prstGeom prst="rect">
            <a:avLst/>
          </a:prstGeom>
        </p:spPr>
      </p:pic>
      <p:sp>
        <p:nvSpPr>
          <p:cNvPr id="2" name="TextBox 1">
            <a:extLst>
              <a:ext uri="{FF2B5EF4-FFF2-40B4-BE49-F238E27FC236}">
                <a16:creationId xmlns:a16="http://schemas.microsoft.com/office/drawing/2014/main" id="{8347C140-3497-4EBA-1A87-6C10E502AA30}"/>
              </a:ext>
            </a:extLst>
          </p:cNvPr>
          <p:cNvSpPr txBox="1"/>
          <p:nvPr/>
        </p:nvSpPr>
        <p:spPr>
          <a:xfrm>
            <a:off x="802433" y="1726164"/>
            <a:ext cx="2788712" cy="461665"/>
          </a:xfrm>
          <a:prstGeom prst="rect">
            <a:avLst/>
          </a:prstGeom>
          <a:noFill/>
          <a:ln>
            <a:solidFill>
              <a:schemeClr val="tx1"/>
            </a:solidFill>
          </a:ln>
        </p:spPr>
        <p:txBody>
          <a:bodyPr wrap="none" rtlCol="0">
            <a:spAutoFit/>
          </a:bodyPr>
          <a:lstStyle/>
          <a:p>
            <a:r>
              <a:rPr lang="en-GB" sz="2400" dirty="0"/>
              <a:t>Hidden tragedies (2) </a:t>
            </a:r>
          </a:p>
        </p:txBody>
      </p:sp>
      <p:sp>
        <p:nvSpPr>
          <p:cNvPr id="4" name="TextBox 3">
            <a:extLst>
              <a:ext uri="{FF2B5EF4-FFF2-40B4-BE49-F238E27FC236}">
                <a16:creationId xmlns:a16="http://schemas.microsoft.com/office/drawing/2014/main" id="{30DAC688-41F2-49F5-4B5B-B2AB16EE3C13}"/>
              </a:ext>
            </a:extLst>
          </p:cNvPr>
          <p:cNvSpPr txBox="1"/>
          <p:nvPr/>
        </p:nvSpPr>
        <p:spPr>
          <a:xfrm>
            <a:off x="8270240" y="1564640"/>
            <a:ext cx="2018822" cy="1200329"/>
          </a:xfrm>
          <a:prstGeom prst="rect">
            <a:avLst/>
          </a:prstGeom>
          <a:noFill/>
        </p:spPr>
        <p:txBody>
          <a:bodyPr wrap="none" rtlCol="0">
            <a:spAutoFit/>
          </a:bodyPr>
          <a:lstStyle/>
          <a:p>
            <a:r>
              <a:rPr lang="en-GB" dirty="0"/>
              <a:t>Lt D.C. Griffiths M.C</a:t>
            </a:r>
          </a:p>
          <a:p>
            <a:r>
              <a:rPr lang="en-GB" dirty="0"/>
              <a:t>Died of wounds </a:t>
            </a:r>
          </a:p>
          <a:p>
            <a:r>
              <a:rPr lang="en-GB" dirty="0"/>
              <a:t>Dec 16</a:t>
            </a:r>
            <a:r>
              <a:rPr lang="en-GB" baseline="30000" dirty="0"/>
              <a:t>th</a:t>
            </a:r>
            <a:r>
              <a:rPr lang="en-GB" dirty="0"/>
              <a:t> 1918 </a:t>
            </a:r>
          </a:p>
          <a:p>
            <a:r>
              <a:rPr lang="en-GB" dirty="0"/>
              <a:t>Aged 29 </a:t>
            </a:r>
          </a:p>
        </p:txBody>
      </p:sp>
    </p:spTree>
    <p:extLst>
      <p:ext uri="{BB962C8B-B14F-4D97-AF65-F5344CB8AC3E}">
        <p14:creationId xmlns:p14="http://schemas.microsoft.com/office/powerpoint/2010/main" val="763209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352DD-3E6E-E756-D47E-75CD65F1DC5D}"/>
              </a:ext>
            </a:extLst>
          </p:cNvPr>
          <p:cNvPicPr>
            <a:picLocks noChangeAspect="1"/>
          </p:cNvPicPr>
          <p:nvPr/>
        </p:nvPicPr>
        <p:blipFill>
          <a:blip r:embed="rId2"/>
          <a:stretch>
            <a:fillRect/>
          </a:stretch>
        </p:blipFill>
        <p:spPr>
          <a:xfrm>
            <a:off x="3069771" y="401217"/>
            <a:ext cx="4739951" cy="6203218"/>
          </a:xfrm>
          <a:prstGeom prst="rect">
            <a:avLst/>
          </a:prstGeom>
        </p:spPr>
      </p:pic>
      <p:sp>
        <p:nvSpPr>
          <p:cNvPr id="6" name="TextBox 5">
            <a:extLst>
              <a:ext uri="{FF2B5EF4-FFF2-40B4-BE49-F238E27FC236}">
                <a16:creationId xmlns:a16="http://schemas.microsoft.com/office/drawing/2014/main" id="{44EB01A1-3706-292D-A43E-45AE4B54D1BD}"/>
              </a:ext>
            </a:extLst>
          </p:cNvPr>
          <p:cNvSpPr txBox="1"/>
          <p:nvPr/>
        </p:nvSpPr>
        <p:spPr>
          <a:xfrm>
            <a:off x="8434873" y="1772816"/>
            <a:ext cx="3461658" cy="3693319"/>
          </a:xfrm>
          <a:prstGeom prst="rect">
            <a:avLst/>
          </a:prstGeom>
          <a:noFill/>
        </p:spPr>
        <p:txBody>
          <a:bodyPr wrap="square" rtlCol="0">
            <a:spAutoFit/>
          </a:bodyPr>
          <a:lstStyle/>
          <a:p>
            <a:r>
              <a:rPr lang="en-GB" dirty="0"/>
              <a:t>In loving memory of </a:t>
            </a:r>
          </a:p>
          <a:p>
            <a:r>
              <a:rPr lang="en-GB" dirty="0"/>
              <a:t>James Samuel Evans </a:t>
            </a:r>
          </a:p>
          <a:p>
            <a:r>
              <a:rPr lang="en-GB" dirty="0"/>
              <a:t>Who paid the supreme sacrifice in France </a:t>
            </a:r>
          </a:p>
          <a:p>
            <a:r>
              <a:rPr lang="en-GB" dirty="0"/>
              <a:t>Sept 25 1915 </a:t>
            </a:r>
          </a:p>
          <a:p>
            <a:r>
              <a:rPr lang="en-GB" dirty="0"/>
              <a:t>Aged 35 Years</a:t>
            </a:r>
          </a:p>
          <a:p>
            <a:r>
              <a:rPr lang="en-GB" dirty="0"/>
              <a:t> </a:t>
            </a:r>
          </a:p>
          <a:p>
            <a:r>
              <a:rPr lang="en-GB" dirty="0"/>
              <a:t>David Albert (Evans)</a:t>
            </a:r>
          </a:p>
          <a:p>
            <a:r>
              <a:rPr lang="en-GB" dirty="0"/>
              <a:t>Who died at Kimmel Park Miliary Hospital </a:t>
            </a:r>
          </a:p>
          <a:p>
            <a:r>
              <a:rPr lang="en-GB" dirty="0"/>
              <a:t>Feb 14th 1917 </a:t>
            </a:r>
          </a:p>
          <a:p>
            <a:r>
              <a:rPr lang="en-GB" dirty="0"/>
              <a:t>Aged 29 years </a:t>
            </a:r>
          </a:p>
          <a:p>
            <a:r>
              <a:rPr lang="en-GB" dirty="0"/>
              <a:t>Thy will be done </a:t>
            </a:r>
          </a:p>
        </p:txBody>
      </p:sp>
      <p:sp>
        <p:nvSpPr>
          <p:cNvPr id="7" name="TextBox 6">
            <a:extLst>
              <a:ext uri="{FF2B5EF4-FFF2-40B4-BE49-F238E27FC236}">
                <a16:creationId xmlns:a16="http://schemas.microsoft.com/office/drawing/2014/main" id="{5D48E359-660C-8649-8894-14BF4F041B7F}"/>
              </a:ext>
            </a:extLst>
          </p:cNvPr>
          <p:cNvSpPr txBox="1"/>
          <p:nvPr/>
        </p:nvSpPr>
        <p:spPr>
          <a:xfrm>
            <a:off x="7893698" y="401217"/>
            <a:ext cx="2199513" cy="369332"/>
          </a:xfrm>
          <a:prstGeom prst="rect">
            <a:avLst/>
          </a:prstGeom>
          <a:noFill/>
        </p:spPr>
        <p:txBody>
          <a:bodyPr wrap="none" rtlCol="0">
            <a:spAutoFit/>
          </a:bodyPr>
          <a:lstStyle/>
          <a:p>
            <a:r>
              <a:rPr lang="en-GB" dirty="0"/>
              <a:t>Cilgerran Churchyard </a:t>
            </a:r>
          </a:p>
        </p:txBody>
      </p:sp>
      <p:sp>
        <p:nvSpPr>
          <p:cNvPr id="8" name="TextBox 7">
            <a:extLst>
              <a:ext uri="{FF2B5EF4-FFF2-40B4-BE49-F238E27FC236}">
                <a16:creationId xmlns:a16="http://schemas.microsoft.com/office/drawing/2014/main" id="{6D4ABA81-1070-924A-CCCE-652300FF7966}"/>
              </a:ext>
            </a:extLst>
          </p:cNvPr>
          <p:cNvSpPr txBox="1"/>
          <p:nvPr/>
        </p:nvSpPr>
        <p:spPr>
          <a:xfrm>
            <a:off x="102637" y="1698172"/>
            <a:ext cx="2788712" cy="461665"/>
          </a:xfrm>
          <a:prstGeom prst="rect">
            <a:avLst/>
          </a:prstGeom>
          <a:noFill/>
          <a:ln>
            <a:solidFill>
              <a:schemeClr val="tx1"/>
            </a:solidFill>
          </a:ln>
        </p:spPr>
        <p:txBody>
          <a:bodyPr wrap="none" rtlCol="0">
            <a:spAutoFit/>
          </a:bodyPr>
          <a:lstStyle/>
          <a:p>
            <a:r>
              <a:rPr lang="en-GB" sz="2400" dirty="0"/>
              <a:t>Hidden tragedies (3) </a:t>
            </a:r>
          </a:p>
        </p:txBody>
      </p:sp>
    </p:spTree>
    <p:extLst>
      <p:ext uri="{BB962C8B-B14F-4D97-AF65-F5344CB8AC3E}">
        <p14:creationId xmlns:p14="http://schemas.microsoft.com/office/powerpoint/2010/main" val="455000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79DB4-3257-8DDB-AE5B-D5DB255E19B0}"/>
              </a:ext>
            </a:extLst>
          </p:cNvPr>
          <p:cNvPicPr>
            <a:picLocks noChangeAspect="1"/>
          </p:cNvPicPr>
          <p:nvPr/>
        </p:nvPicPr>
        <p:blipFill>
          <a:blip r:embed="rId2"/>
          <a:stretch>
            <a:fillRect/>
          </a:stretch>
        </p:blipFill>
        <p:spPr>
          <a:xfrm>
            <a:off x="958203" y="811303"/>
            <a:ext cx="4770533" cy="5235394"/>
          </a:xfrm>
          <a:prstGeom prst="rect">
            <a:avLst/>
          </a:prstGeom>
        </p:spPr>
      </p:pic>
      <p:sp>
        <p:nvSpPr>
          <p:cNvPr id="4" name="TextBox 3">
            <a:extLst>
              <a:ext uri="{FF2B5EF4-FFF2-40B4-BE49-F238E27FC236}">
                <a16:creationId xmlns:a16="http://schemas.microsoft.com/office/drawing/2014/main" id="{D2FB9F11-AD27-8C75-39E6-47F0939794BA}"/>
              </a:ext>
            </a:extLst>
          </p:cNvPr>
          <p:cNvSpPr txBox="1"/>
          <p:nvPr/>
        </p:nvSpPr>
        <p:spPr>
          <a:xfrm>
            <a:off x="6463266" y="1660849"/>
            <a:ext cx="5433265" cy="2308324"/>
          </a:xfrm>
          <a:prstGeom prst="rect">
            <a:avLst/>
          </a:prstGeom>
          <a:noFill/>
        </p:spPr>
        <p:txBody>
          <a:bodyPr wrap="square" rtlCol="0">
            <a:spAutoFit/>
          </a:bodyPr>
          <a:lstStyle/>
          <a:p>
            <a:r>
              <a:rPr lang="en-GB" dirty="0"/>
              <a:t>In loving memory of Norman Nicholas Daniel </a:t>
            </a:r>
          </a:p>
          <a:p>
            <a:r>
              <a:rPr lang="en-GB" dirty="0"/>
              <a:t>Who was accidentally shot by a sentry whilst asleep in his tent at Fort </a:t>
            </a:r>
            <a:r>
              <a:rPr lang="en-GB" dirty="0" err="1"/>
              <a:t>Scoveston</a:t>
            </a:r>
            <a:r>
              <a:rPr lang="en-GB" dirty="0"/>
              <a:t>*,  Pembrokeshire </a:t>
            </a:r>
          </a:p>
          <a:p>
            <a:r>
              <a:rPr lang="en-GB" dirty="0"/>
              <a:t>On October 18</a:t>
            </a:r>
            <a:r>
              <a:rPr lang="en-GB" baseline="30000" dirty="0"/>
              <a:t>th</a:t>
            </a:r>
            <a:r>
              <a:rPr lang="en-GB" dirty="0"/>
              <a:t> 1914</a:t>
            </a:r>
          </a:p>
          <a:p>
            <a:r>
              <a:rPr lang="en-GB" dirty="0"/>
              <a:t>Aged 21 years </a:t>
            </a:r>
          </a:p>
          <a:p>
            <a:r>
              <a:rPr lang="en-GB" dirty="0"/>
              <a:t>He volunteered to serve his king and country in the great European war as a Private in the Cardigan Territorial Company. </a:t>
            </a:r>
          </a:p>
        </p:txBody>
      </p:sp>
      <p:sp>
        <p:nvSpPr>
          <p:cNvPr id="5" name="TextBox 4">
            <a:extLst>
              <a:ext uri="{FF2B5EF4-FFF2-40B4-BE49-F238E27FC236}">
                <a16:creationId xmlns:a16="http://schemas.microsoft.com/office/drawing/2014/main" id="{35B4E163-D707-A37F-E6A2-E48BD7F5EE26}"/>
              </a:ext>
            </a:extLst>
          </p:cNvPr>
          <p:cNvSpPr txBox="1"/>
          <p:nvPr/>
        </p:nvSpPr>
        <p:spPr>
          <a:xfrm>
            <a:off x="2155372" y="6251511"/>
            <a:ext cx="2026132" cy="369332"/>
          </a:xfrm>
          <a:prstGeom prst="rect">
            <a:avLst/>
          </a:prstGeom>
          <a:noFill/>
        </p:spPr>
        <p:txBody>
          <a:bodyPr wrap="none" rtlCol="0">
            <a:spAutoFit/>
          </a:bodyPr>
          <a:lstStyle/>
          <a:p>
            <a:r>
              <a:rPr lang="en-GB" dirty="0"/>
              <a:t>Cardigan Cemetery </a:t>
            </a:r>
          </a:p>
        </p:txBody>
      </p:sp>
      <p:sp>
        <p:nvSpPr>
          <p:cNvPr id="6" name="TextBox 5">
            <a:extLst>
              <a:ext uri="{FF2B5EF4-FFF2-40B4-BE49-F238E27FC236}">
                <a16:creationId xmlns:a16="http://schemas.microsoft.com/office/drawing/2014/main" id="{61C4542A-55BE-B304-4A30-208C9DF202BA}"/>
              </a:ext>
            </a:extLst>
          </p:cNvPr>
          <p:cNvSpPr txBox="1"/>
          <p:nvPr/>
        </p:nvSpPr>
        <p:spPr>
          <a:xfrm>
            <a:off x="6463266" y="349638"/>
            <a:ext cx="2788712" cy="461665"/>
          </a:xfrm>
          <a:prstGeom prst="rect">
            <a:avLst/>
          </a:prstGeom>
          <a:noFill/>
          <a:ln>
            <a:solidFill>
              <a:schemeClr val="tx1"/>
            </a:solidFill>
          </a:ln>
        </p:spPr>
        <p:txBody>
          <a:bodyPr wrap="none" rtlCol="0">
            <a:spAutoFit/>
          </a:bodyPr>
          <a:lstStyle/>
          <a:p>
            <a:r>
              <a:rPr lang="en-GB" sz="2400" dirty="0"/>
              <a:t>Hidden tragedies (4) </a:t>
            </a:r>
          </a:p>
        </p:txBody>
      </p:sp>
      <p:sp>
        <p:nvSpPr>
          <p:cNvPr id="7" name="TextBox 6">
            <a:extLst>
              <a:ext uri="{FF2B5EF4-FFF2-40B4-BE49-F238E27FC236}">
                <a16:creationId xmlns:a16="http://schemas.microsoft.com/office/drawing/2014/main" id="{F131E0C1-B785-A29E-6C8E-4326171552D7}"/>
              </a:ext>
            </a:extLst>
          </p:cNvPr>
          <p:cNvSpPr txBox="1"/>
          <p:nvPr/>
        </p:nvSpPr>
        <p:spPr>
          <a:xfrm>
            <a:off x="7273795" y="4541720"/>
            <a:ext cx="4221519" cy="1600438"/>
          </a:xfrm>
          <a:prstGeom prst="rect">
            <a:avLst/>
          </a:prstGeom>
          <a:noFill/>
        </p:spPr>
        <p:txBody>
          <a:bodyPr wrap="square" rtlCol="0">
            <a:spAutoFit/>
          </a:bodyPr>
          <a:lstStyle/>
          <a:p>
            <a:r>
              <a:rPr lang="en-GB" sz="1400" b="0" i="0" dirty="0">
                <a:solidFill>
                  <a:srgbClr val="202122"/>
                </a:solidFill>
                <a:effectLst/>
                <a:latin typeface="Arial" panose="020B0604020202020204" pitchFamily="34" charset="0"/>
              </a:rPr>
              <a:t>*used mainly as a training camp for volunteers and militia.</a:t>
            </a:r>
            <a:r>
              <a:rPr lang="en-GB" sz="1400" b="0" i="0" baseline="30000" dirty="0">
                <a:solidFill>
                  <a:srgbClr val="3366CC"/>
                </a:solidFill>
                <a:effectLst/>
                <a:latin typeface="Arial" panose="020B0604020202020204" pitchFamily="34" charset="0"/>
              </a:rPr>
              <a:t> </a:t>
            </a:r>
            <a:r>
              <a:rPr lang="en-GB" sz="1400" b="0" i="0" dirty="0">
                <a:solidFill>
                  <a:srgbClr val="202122"/>
                </a:solidFill>
                <a:effectLst/>
                <a:latin typeface="Arial" panose="020B0604020202020204" pitchFamily="34" charset="0"/>
              </a:rPr>
              <a:t>World War I saw increased activity in the fort. In order to protect the dockyards of </a:t>
            </a:r>
            <a:r>
              <a:rPr lang="en-GB" sz="1400" b="0" i="0" u="none" strike="noStrike" dirty="0">
                <a:solidFill>
                  <a:srgbClr val="3366CC"/>
                </a:solidFill>
                <a:effectLst/>
                <a:latin typeface="Arial" panose="020B0604020202020204" pitchFamily="34" charset="0"/>
                <a:hlinkClick r:id="rId3" tooltip="Milford Haven"/>
              </a:rPr>
              <a:t>Milford Haven</a:t>
            </a:r>
            <a:r>
              <a:rPr lang="en-GB" sz="1400" b="0" i="0" dirty="0">
                <a:solidFill>
                  <a:srgbClr val="202122"/>
                </a:solidFill>
                <a:effectLst/>
                <a:latin typeface="Arial" panose="020B0604020202020204" pitchFamily="34" charset="0"/>
              </a:rPr>
              <a:t>, </a:t>
            </a:r>
            <a:r>
              <a:rPr lang="en-GB" sz="1400" b="0" i="0" u="none" strike="noStrike" dirty="0" err="1">
                <a:solidFill>
                  <a:srgbClr val="3366CC"/>
                </a:solidFill>
                <a:effectLst/>
                <a:latin typeface="Arial" panose="020B0604020202020204" pitchFamily="34" charset="0"/>
                <a:hlinkClick r:id="rId4" tooltip="Neyland"/>
              </a:rPr>
              <a:t>Neyland</a:t>
            </a:r>
            <a:r>
              <a:rPr lang="en-GB" sz="1400" b="0" i="0" dirty="0">
                <a:solidFill>
                  <a:srgbClr val="202122"/>
                </a:solidFill>
                <a:effectLst/>
                <a:latin typeface="Arial" panose="020B0604020202020204" pitchFamily="34" charset="0"/>
              </a:rPr>
              <a:t> and </a:t>
            </a:r>
            <a:r>
              <a:rPr lang="en-GB" sz="1400" b="0" i="0" u="none" strike="noStrike" dirty="0">
                <a:solidFill>
                  <a:srgbClr val="3366CC"/>
                </a:solidFill>
                <a:effectLst/>
                <a:latin typeface="Arial" panose="020B0604020202020204" pitchFamily="34" charset="0"/>
                <a:hlinkClick r:id="rId5" tooltip="Pembroke Dock"/>
              </a:rPr>
              <a:t>Pembroke Dock</a:t>
            </a:r>
            <a:r>
              <a:rPr lang="en-GB" sz="1400" b="0" i="0" dirty="0">
                <a:solidFill>
                  <a:srgbClr val="202122"/>
                </a:solidFill>
                <a:effectLst/>
                <a:latin typeface="Arial" panose="020B0604020202020204" pitchFamily="34" charset="0"/>
              </a:rPr>
              <a:t>, a complex system of trenches was built in the land surrounding the fort to ward against land based attack. </a:t>
            </a:r>
            <a:endParaRPr lang="en-GB" sz="1400" dirty="0"/>
          </a:p>
        </p:txBody>
      </p:sp>
    </p:spTree>
    <p:extLst>
      <p:ext uri="{BB962C8B-B14F-4D97-AF65-F5344CB8AC3E}">
        <p14:creationId xmlns:p14="http://schemas.microsoft.com/office/powerpoint/2010/main" val="1207553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4BF5-5149-6A39-DD70-E6AA8A8FB952}"/>
              </a:ext>
            </a:extLst>
          </p:cNvPr>
          <p:cNvSpPr>
            <a:spLocks noGrp="1"/>
          </p:cNvSpPr>
          <p:nvPr>
            <p:ph type="title"/>
          </p:nvPr>
        </p:nvSpPr>
        <p:spPr/>
        <p:txBody>
          <a:bodyPr/>
          <a:lstStyle/>
          <a:p>
            <a:endParaRPr lang="en-GB" dirty="0"/>
          </a:p>
        </p:txBody>
      </p:sp>
      <p:pic>
        <p:nvPicPr>
          <p:cNvPr id="5" name="Picture 4">
            <a:extLst>
              <a:ext uri="{FF2B5EF4-FFF2-40B4-BE49-F238E27FC236}">
                <a16:creationId xmlns:a16="http://schemas.microsoft.com/office/drawing/2014/main" id="{2F068C69-C4E0-16F2-536C-D94A89136B27}"/>
              </a:ext>
            </a:extLst>
          </p:cNvPr>
          <p:cNvPicPr>
            <a:picLocks noChangeAspect="1"/>
          </p:cNvPicPr>
          <p:nvPr/>
        </p:nvPicPr>
        <p:blipFill rotWithShape="1">
          <a:blip r:embed="rId2"/>
          <a:srcRect l="12952" r="15121"/>
          <a:stretch/>
        </p:blipFill>
        <p:spPr>
          <a:xfrm>
            <a:off x="147322" y="1276606"/>
            <a:ext cx="2717798" cy="3993530"/>
          </a:xfrm>
          <a:prstGeom prst="rect">
            <a:avLst/>
          </a:prstGeom>
        </p:spPr>
      </p:pic>
      <p:sp>
        <p:nvSpPr>
          <p:cNvPr id="8" name="Content Placeholder 7">
            <a:extLst>
              <a:ext uri="{FF2B5EF4-FFF2-40B4-BE49-F238E27FC236}">
                <a16:creationId xmlns:a16="http://schemas.microsoft.com/office/drawing/2014/main" id="{4F299B43-CF6F-389D-972E-B202DF5FE6A2}"/>
              </a:ext>
            </a:extLst>
          </p:cNvPr>
          <p:cNvSpPr txBox="1">
            <a:spLocks noGrp="1"/>
          </p:cNvSpPr>
          <p:nvPr>
            <p:ph idx="1"/>
          </p:nvPr>
        </p:nvSpPr>
        <p:spPr>
          <a:xfrm>
            <a:off x="746762" y="514843"/>
            <a:ext cx="3019545" cy="424732"/>
          </a:xfrm>
          <a:prstGeom prst="rect">
            <a:avLst/>
          </a:prstGeom>
          <a:noFill/>
          <a:ln>
            <a:solidFill>
              <a:schemeClr val="tx1"/>
            </a:solidFill>
          </a:ln>
        </p:spPr>
        <p:txBody>
          <a:bodyPr wrap="none" rtlCol="0">
            <a:spAutoFit/>
          </a:bodyPr>
          <a:lstStyle/>
          <a:p>
            <a:r>
              <a:rPr lang="en-GB" sz="2400" dirty="0"/>
              <a:t>Hidden tragedies (5) </a:t>
            </a:r>
          </a:p>
        </p:txBody>
      </p:sp>
      <p:pic>
        <p:nvPicPr>
          <p:cNvPr id="9" name="Picture 8">
            <a:extLst>
              <a:ext uri="{FF2B5EF4-FFF2-40B4-BE49-F238E27FC236}">
                <a16:creationId xmlns:a16="http://schemas.microsoft.com/office/drawing/2014/main" id="{500D099C-3C2B-FF5C-6A4A-CF6D821B4B19}"/>
              </a:ext>
            </a:extLst>
          </p:cNvPr>
          <p:cNvPicPr>
            <a:picLocks noChangeAspect="1"/>
          </p:cNvPicPr>
          <p:nvPr/>
        </p:nvPicPr>
        <p:blipFill rotWithShape="1">
          <a:blip r:embed="rId3"/>
          <a:srcRect l="4750" t="-1841" r="22063" b="1841"/>
          <a:stretch/>
        </p:blipFill>
        <p:spPr>
          <a:xfrm>
            <a:off x="5815600" y="1428684"/>
            <a:ext cx="2279920" cy="3689373"/>
          </a:xfrm>
          <a:prstGeom prst="rect">
            <a:avLst/>
          </a:prstGeom>
        </p:spPr>
      </p:pic>
      <p:sp>
        <p:nvSpPr>
          <p:cNvPr id="10" name="TextBox 9">
            <a:extLst>
              <a:ext uri="{FF2B5EF4-FFF2-40B4-BE49-F238E27FC236}">
                <a16:creationId xmlns:a16="http://schemas.microsoft.com/office/drawing/2014/main" id="{58F2AAD6-94C0-2E4B-2535-B1EC88638F1C}"/>
              </a:ext>
            </a:extLst>
          </p:cNvPr>
          <p:cNvSpPr txBox="1"/>
          <p:nvPr/>
        </p:nvSpPr>
        <p:spPr>
          <a:xfrm>
            <a:off x="8722362" y="1920240"/>
            <a:ext cx="3027680" cy="4801314"/>
          </a:xfrm>
          <a:prstGeom prst="rect">
            <a:avLst/>
          </a:prstGeom>
          <a:noFill/>
        </p:spPr>
        <p:txBody>
          <a:bodyPr wrap="square" rtlCol="0">
            <a:spAutoFit/>
          </a:bodyPr>
          <a:lstStyle/>
          <a:p>
            <a:r>
              <a:rPr lang="en-GB" dirty="0"/>
              <a:t>S.J. Evans </a:t>
            </a:r>
          </a:p>
          <a:p>
            <a:r>
              <a:rPr lang="en-GB" dirty="0"/>
              <a:t>16</a:t>
            </a:r>
            <a:r>
              <a:rPr lang="en-GB" baseline="30000" dirty="0"/>
              <a:t>th</a:t>
            </a:r>
            <a:r>
              <a:rPr lang="en-GB" dirty="0"/>
              <a:t> November </a:t>
            </a:r>
            <a:r>
              <a:rPr lang="en-GB" dirty="0">
                <a:solidFill>
                  <a:srgbClr val="FF0000"/>
                </a:solidFill>
              </a:rPr>
              <a:t>1946 </a:t>
            </a:r>
          </a:p>
          <a:p>
            <a:r>
              <a:rPr lang="en-GB" dirty="0"/>
              <a:t>Aged 24</a:t>
            </a:r>
          </a:p>
          <a:p>
            <a:r>
              <a:rPr lang="en-GB" dirty="0"/>
              <a:t>At the going down of the sun and in the morning we will remember them   </a:t>
            </a:r>
          </a:p>
          <a:p>
            <a:endParaRPr lang="en-GB" dirty="0"/>
          </a:p>
          <a:p>
            <a:r>
              <a:rPr lang="en-GB" dirty="0" err="1"/>
              <a:t>J.Rees</a:t>
            </a:r>
            <a:r>
              <a:rPr lang="en-GB" dirty="0"/>
              <a:t> </a:t>
            </a:r>
          </a:p>
          <a:p>
            <a:r>
              <a:rPr lang="en-GB" dirty="0">
                <a:solidFill>
                  <a:srgbClr val="FF0000"/>
                </a:solidFill>
              </a:rPr>
              <a:t>17</a:t>
            </a:r>
            <a:r>
              <a:rPr lang="en-GB" baseline="30000" dirty="0">
                <a:solidFill>
                  <a:srgbClr val="FF0000"/>
                </a:solidFill>
              </a:rPr>
              <a:t>th</a:t>
            </a:r>
            <a:r>
              <a:rPr lang="en-GB" dirty="0">
                <a:solidFill>
                  <a:srgbClr val="FF0000"/>
                </a:solidFill>
              </a:rPr>
              <a:t> November 1918 </a:t>
            </a:r>
          </a:p>
          <a:p>
            <a:r>
              <a:rPr lang="en-GB" dirty="0"/>
              <a:t>Aged 26 </a:t>
            </a:r>
          </a:p>
          <a:p>
            <a:endParaRPr lang="en-GB" dirty="0"/>
          </a:p>
          <a:p>
            <a:endParaRPr lang="en-GB" dirty="0"/>
          </a:p>
          <a:p>
            <a:endParaRPr lang="en-GB" dirty="0"/>
          </a:p>
          <a:p>
            <a:r>
              <a:rPr lang="en-GB" dirty="0"/>
              <a:t>E. J. Thomas </a:t>
            </a:r>
          </a:p>
          <a:p>
            <a:r>
              <a:rPr lang="en-GB" dirty="0"/>
              <a:t>5th June </a:t>
            </a:r>
            <a:r>
              <a:rPr lang="en-GB" dirty="0">
                <a:solidFill>
                  <a:srgbClr val="FF0000"/>
                </a:solidFill>
              </a:rPr>
              <a:t>1947 </a:t>
            </a:r>
          </a:p>
          <a:p>
            <a:r>
              <a:rPr lang="en-GB" dirty="0"/>
              <a:t>Lovingly remembered by his mother and sisters </a:t>
            </a:r>
          </a:p>
        </p:txBody>
      </p:sp>
      <p:sp>
        <p:nvSpPr>
          <p:cNvPr id="11" name="TextBox 10">
            <a:extLst>
              <a:ext uri="{FF2B5EF4-FFF2-40B4-BE49-F238E27FC236}">
                <a16:creationId xmlns:a16="http://schemas.microsoft.com/office/drawing/2014/main" id="{CE5EFB51-8479-AFDA-7C9F-CAAC40FFB34B}"/>
              </a:ext>
            </a:extLst>
          </p:cNvPr>
          <p:cNvSpPr txBox="1"/>
          <p:nvPr/>
        </p:nvSpPr>
        <p:spPr>
          <a:xfrm>
            <a:off x="3535680" y="6343157"/>
            <a:ext cx="2279920" cy="369332"/>
          </a:xfrm>
          <a:prstGeom prst="rect">
            <a:avLst/>
          </a:prstGeom>
          <a:noFill/>
        </p:spPr>
        <p:txBody>
          <a:bodyPr wrap="none" rtlCol="0">
            <a:spAutoFit/>
          </a:bodyPr>
          <a:lstStyle/>
          <a:p>
            <a:r>
              <a:rPr lang="en-GB" dirty="0"/>
              <a:t>Aberporth Churchyard</a:t>
            </a:r>
          </a:p>
        </p:txBody>
      </p:sp>
      <p:pic>
        <p:nvPicPr>
          <p:cNvPr id="12" name="Picture 11">
            <a:extLst>
              <a:ext uri="{FF2B5EF4-FFF2-40B4-BE49-F238E27FC236}">
                <a16:creationId xmlns:a16="http://schemas.microsoft.com/office/drawing/2014/main" id="{5F662302-A6E2-6288-C77B-FA517AF3CC63}"/>
              </a:ext>
            </a:extLst>
          </p:cNvPr>
          <p:cNvPicPr>
            <a:picLocks noChangeAspect="1"/>
          </p:cNvPicPr>
          <p:nvPr/>
        </p:nvPicPr>
        <p:blipFill>
          <a:blip r:embed="rId4"/>
          <a:stretch>
            <a:fillRect/>
          </a:stretch>
        </p:blipFill>
        <p:spPr>
          <a:xfrm>
            <a:off x="3202354" y="1354569"/>
            <a:ext cx="2397935" cy="3837604"/>
          </a:xfrm>
          <a:prstGeom prst="rect">
            <a:avLst/>
          </a:prstGeom>
        </p:spPr>
      </p:pic>
    </p:spTree>
    <p:extLst>
      <p:ext uri="{BB962C8B-B14F-4D97-AF65-F5344CB8AC3E}">
        <p14:creationId xmlns:p14="http://schemas.microsoft.com/office/powerpoint/2010/main" val="1900047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14B39-9870-3BAD-3446-80B2EB2B3A18}"/>
              </a:ext>
            </a:extLst>
          </p:cNvPr>
          <p:cNvPicPr>
            <a:picLocks noChangeAspect="1"/>
          </p:cNvPicPr>
          <p:nvPr/>
        </p:nvPicPr>
        <p:blipFill>
          <a:blip r:embed="rId2"/>
          <a:stretch>
            <a:fillRect/>
          </a:stretch>
        </p:blipFill>
        <p:spPr>
          <a:xfrm>
            <a:off x="1502455" y="1000469"/>
            <a:ext cx="4224237" cy="4724982"/>
          </a:xfrm>
          <a:prstGeom prst="rect">
            <a:avLst/>
          </a:prstGeom>
        </p:spPr>
      </p:pic>
      <p:pic>
        <p:nvPicPr>
          <p:cNvPr id="2" name="Picture 1">
            <a:extLst>
              <a:ext uri="{FF2B5EF4-FFF2-40B4-BE49-F238E27FC236}">
                <a16:creationId xmlns:a16="http://schemas.microsoft.com/office/drawing/2014/main" id="{C1A14436-5F35-E1C7-4684-72D370904A8A}"/>
              </a:ext>
            </a:extLst>
          </p:cNvPr>
          <p:cNvPicPr>
            <a:picLocks noChangeAspect="1"/>
          </p:cNvPicPr>
          <p:nvPr/>
        </p:nvPicPr>
        <p:blipFill>
          <a:blip r:embed="rId3"/>
          <a:stretch>
            <a:fillRect/>
          </a:stretch>
        </p:blipFill>
        <p:spPr>
          <a:xfrm>
            <a:off x="7307094" y="624597"/>
            <a:ext cx="3214641" cy="5237910"/>
          </a:xfrm>
          <a:prstGeom prst="rect">
            <a:avLst/>
          </a:prstGeom>
        </p:spPr>
      </p:pic>
      <p:sp>
        <p:nvSpPr>
          <p:cNvPr id="4" name="TextBox 3">
            <a:extLst>
              <a:ext uri="{FF2B5EF4-FFF2-40B4-BE49-F238E27FC236}">
                <a16:creationId xmlns:a16="http://schemas.microsoft.com/office/drawing/2014/main" id="{2D705C3A-B020-CA0E-5065-624015B4474E}"/>
              </a:ext>
            </a:extLst>
          </p:cNvPr>
          <p:cNvSpPr txBox="1"/>
          <p:nvPr/>
        </p:nvSpPr>
        <p:spPr>
          <a:xfrm>
            <a:off x="3614574" y="257051"/>
            <a:ext cx="2918171" cy="523220"/>
          </a:xfrm>
          <a:prstGeom prst="rect">
            <a:avLst/>
          </a:prstGeom>
          <a:noFill/>
          <a:ln>
            <a:solidFill>
              <a:schemeClr val="tx1"/>
            </a:solidFill>
          </a:ln>
        </p:spPr>
        <p:txBody>
          <a:bodyPr wrap="none" rtlCol="0">
            <a:spAutoFit/>
          </a:bodyPr>
          <a:lstStyle/>
          <a:p>
            <a:r>
              <a:rPr lang="en-GB" sz="2800" dirty="0"/>
              <a:t>Cardigan cemetery</a:t>
            </a:r>
          </a:p>
        </p:txBody>
      </p:sp>
      <p:sp>
        <p:nvSpPr>
          <p:cNvPr id="9" name="TextBox 8">
            <a:extLst>
              <a:ext uri="{FF2B5EF4-FFF2-40B4-BE49-F238E27FC236}">
                <a16:creationId xmlns:a16="http://schemas.microsoft.com/office/drawing/2014/main" id="{982ACB93-75A2-511B-80C6-0CE3DF0281E2}"/>
              </a:ext>
            </a:extLst>
          </p:cNvPr>
          <p:cNvSpPr txBox="1"/>
          <p:nvPr/>
        </p:nvSpPr>
        <p:spPr>
          <a:xfrm>
            <a:off x="7918849" y="6106160"/>
            <a:ext cx="1746055" cy="523220"/>
          </a:xfrm>
          <a:prstGeom prst="rect">
            <a:avLst/>
          </a:prstGeom>
          <a:noFill/>
          <a:ln>
            <a:solidFill>
              <a:schemeClr val="tx1"/>
            </a:solidFill>
          </a:ln>
        </p:spPr>
        <p:txBody>
          <a:bodyPr wrap="none" rtlCol="0">
            <a:spAutoFit/>
          </a:bodyPr>
          <a:lstStyle/>
          <a:p>
            <a:r>
              <a:rPr lang="en-GB" sz="2800" dirty="0"/>
              <a:t>J. </a:t>
            </a:r>
            <a:r>
              <a:rPr lang="en-GB" sz="2800" dirty="0" err="1"/>
              <a:t>Motylak</a:t>
            </a:r>
            <a:r>
              <a:rPr lang="en-GB" sz="2800" dirty="0"/>
              <a:t> </a:t>
            </a:r>
          </a:p>
        </p:txBody>
      </p:sp>
      <p:sp>
        <p:nvSpPr>
          <p:cNvPr id="10" name="TextBox 9">
            <a:extLst>
              <a:ext uri="{FF2B5EF4-FFF2-40B4-BE49-F238E27FC236}">
                <a16:creationId xmlns:a16="http://schemas.microsoft.com/office/drawing/2014/main" id="{89C94E9B-109E-DFDA-5DDC-3610C84E95A5}"/>
              </a:ext>
            </a:extLst>
          </p:cNvPr>
          <p:cNvSpPr txBox="1"/>
          <p:nvPr/>
        </p:nvSpPr>
        <p:spPr>
          <a:xfrm>
            <a:off x="2527096" y="6077729"/>
            <a:ext cx="1585819" cy="523220"/>
          </a:xfrm>
          <a:prstGeom prst="rect">
            <a:avLst/>
          </a:prstGeom>
          <a:noFill/>
          <a:ln>
            <a:solidFill>
              <a:schemeClr val="tx1"/>
            </a:solidFill>
          </a:ln>
        </p:spPr>
        <p:txBody>
          <a:bodyPr wrap="none" rtlCol="0">
            <a:spAutoFit/>
          </a:bodyPr>
          <a:lstStyle/>
          <a:p>
            <a:r>
              <a:rPr lang="en-GB" sz="2800" dirty="0"/>
              <a:t>Tom Ladd</a:t>
            </a:r>
          </a:p>
        </p:txBody>
      </p:sp>
    </p:spTree>
    <p:extLst>
      <p:ext uri="{BB962C8B-B14F-4D97-AF65-F5344CB8AC3E}">
        <p14:creationId xmlns:p14="http://schemas.microsoft.com/office/powerpoint/2010/main" val="1448836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46A5-A402-9421-5270-2F61CEA271D1}"/>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D8C11FDD-7998-0A32-580F-8DA45AE80899}"/>
              </a:ext>
            </a:extLst>
          </p:cNvPr>
          <p:cNvPicPr>
            <a:picLocks noChangeAspect="1"/>
          </p:cNvPicPr>
          <p:nvPr/>
        </p:nvPicPr>
        <p:blipFill>
          <a:blip r:embed="rId2"/>
          <a:stretch>
            <a:fillRect/>
          </a:stretch>
        </p:blipFill>
        <p:spPr>
          <a:xfrm>
            <a:off x="388496" y="442470"/>
            <a:ext cx="4823878" cy="5738357"/>
          </a:xfrm>
          <a:prstGeom prst="rect">
            <a:avLst/>
          </a:prstGeom>
        </p:spPr>
      </p:pic>
      <p:sp>
        <p:nvSpPr>
          <p:cNvPr id="3" name="TextBox 2">
            <a:extLst>
              <a:ext uri="{FF2B5EF4-FFF2-40B4-BE49-F238E27FC236}">
                <a16:creationId xmlns:a16="http://schemas.microsoft.com/office/drawing/2014/main" id="{E5F12EA7-9C6E-F3A6-741F-EC4BD1F9318F}"/>
              </a:ext>
            </a:extLst>
          </p:cNvPr>
          <p:cNvSpPr txBox="1"/>
          <p:nvPr/>
        </p:nvSpPr>
        <p:spPr>
          <a:xfrm>
            <a:off x="5607906" y="5015547"/>
            <a:ext cx="6096000" cy="1477328"/>
          </a:xfrm>
          <a:prstGeom prst="rect">
            <a:avLst/>
          </a:prstGeom>
          <a:noFill/>
          <a:ln>
            <a:solidFill>
              <a:schemeClr val="tx1"/>
            </a:solidFill>
          </a:ln>
        </p:spPr>
        <p:txBody>
          <a:bodyPr wrap="square">
            <a:spAutoFit/>
          </a:bodyPr>
          <a:lstStyle/>
          <a:p>
            <a:r>
              <a:rPr lang="en-GB" b="0" i="0" dirty="0">
                <a:solidFill>
                  <a:srgbClr val="4D5156"/>
                </a:solidFill>
                <a:effectLst/>
                <a:latin typeface="Google Sans"/>
              </a:rPr>
              <a:t>  436 Norwegian ships were sunk by German submarines in the period 1914–1917</a:t>
            </a:r>
            <a:r>
              <a:rPr lang="en-GB" dirty="0">
                <a:solidFill>
                  <a:srgbClr val="4D5156"/>
                </a:solidFill>
                <a:latin typeface="Google Sans"/>
              </a:rPr>
              <a:t>.</a:t>
            </a:r>
          </a:p>
          <a:p>
            <a:r>
              <a:rPr lang="en-GB" b="0" i="0" dirty="0">
                <a:solidFill>
                  <a:srgbClr val="040C28"/>
                </a:solidFill>
                <a:effectLst/>
                <a:latin typeface="Google Sans"/>
              </a:rPr>
              <a:t>More than 1,500</a:t>
            </a:r>
            <a:r>
              <a:rPr lang="en-GB" b="0" i="0" dirty="0">
                <a:solidFill>
                  <a:srgbClr val="4D5156"/>
                </a:solidFill>
                <a:effectLst/>
                <a:latin typeface="Google Sans"/>
              </a:rPr>
              <a:t> Norwegian sailors died during this period, creating an increasingly anti-German sentiment throughout the nation of Norway.</a:t>
            </a:r>
            <a:endParaRPr lang="en-GB" dirty="0"/>
          </a:p>
        </p:txBody>
      </p:sp>
      <p:sp>
        <p:nvSpPr>
          <p:cNvPr id="5" name="TextBox 4">
            <a:extLst>
              <a:ext uri="{FF2B5EF4-FFF2-40B4-BE49-F238E27FC236}">
                <a16:creationId xmlns:a16="http://schemas.microsoft.com/office/drawing/2014/main" id="{1DFCE593-032A-DE43-9342-EB62292FCEA7}"/>
              </a:ext>
            </a:extLst>
          </p:cNvPr>
          <p:cNvSpPr txBox="1"/>
          <p:nvPr/>
        </p:nvSpPr>
        <p:spPr>
          <a:xfrm>
            <a:off x="6243967" y="1274128"/>
            <a:ext cx="4823878" cy="3447098"/>
          </a:xfrm>
          <a:prstGeom prst="rect">
            <a:avLst/>
          </a:prstGeom>
          <a:noFill/>
          <a:ln>
            <a:solidFill>
              <a:schemeClr val="tx1"/>
            </a:solidFill>
          </a:ln>
        </p:spPr>
        <p:txBody>
          <a:bodyPr wrap="square" rtlCol="0">
            <a:spAutoFit/>
          </a:bodyPr>
          <a:lstStyle/>
          <a:p>
            <a:pPr algn="ctr"/>
            <a:endParaRPr lang="en-GB" dirty="0"/>
          </a:p>
          <a:p>
            <a:r>
              <a:rPr lang="en-GB" sz="2000" dirty="0"/>
              <a:t>In Memory of KARL D. ANDERSON aged 28 years</a:t>
            </a:r>
          </a:p>
          <a:p>
            <a:endParaRPr lang="en-GB" sz="2000" dirty="0"/>
          </a:p>
          <a:p>
            <a:r>
              <a:rPr lang="en-GB" sz="2000" dirty="0"/>
              <a:t> Of Christiana, Norway who lost his life after the   SS Nor of Bergen was torpedoed by a German submarine on 15</a:t>
            </a:r>
            <a:r>
              <a:rPr lang="en-GB" sz="2000" baseline="30000" dirty="0"/>
              <a:t>th</a:t>
            </a:r>
            <a:r>
              <a:rPr lang="en-GB" sz="2000" dirty="0"/>
              <a:t> December 1917 </a:t>
            </a:r>
          </a:p>
          <a:p>
            <a:r>
              <a:rPr lang="en-GB" sz="2000" dirty="0"/>
              <a:t>and landed at </a:t>
            </a:r>
            <a:r>
              <a:rPr lang="en-GB" sz="2000" dirty="0" err="1"/>
              <a:t>Llangranog</a:t>
            </a:r>
            <a:r>
              <a:rPr lang="en-GB" sz="2000" dirty="0"/>
              <a:t> with the survivors in the ship’s boat .</a:t>
            </a:r>
          </a:p>
          <a:p>
            <a:endParaRPr lang="en-GB" sz="2000" dirty="0"/>
          </a:p>
          <a:p>
            <a:r>
              <a:rPr lang="en-GB" sz="2000" dirty="0"/>
              <a:t> Erected by the inhabitants of </a:t>
            </a:r>
            <a:r>
              <a:rPr lang="en-GB" sz="2000" dirty="0" err="1"/>
              <a:t>Llangranog</a:t>
            </a:r>
            <a:r>
              <a:rPr lang="en-GB" sz="2000" dirty="0"/>
              <a:t>. </a:t>
            </a:r>
          </a:p>
        </p:txBody>
      </p:sp>
      <p:sp>
        <p:nvSpPr>
          <p:cNvPr id="8" name="TextBox 7">
            <a:extLst>
              <a:ext uri="{FF2B5EF4-FFF2-40B4-BE49-F238E27FC236}">
                <a16:creationId xmlns:a16="http://schemas.microsoft.com/office/drawing/2014/main" id="{FF48F9C3-FE2A-8EF0-2C35-D98C800C3AC0}"/>
              </a:ext>
            </a:extLst>
          </p:cNvPr>
          <p:cNvSpPr txBox="1"/>
          <p:nvPr/>
        </p:nvSpPr>
        <p:spPr>
          <a:xfrm>
            <a:off x="5982610" y="642463"/>
            <a:ext cx="5171993" cy="523220"/>
          </a:xfrm>
          <a:prstGeom prst="rect">
            <a:avLst/>
          </a:prstGeom>
          <a:noFill/>
          <a:ln>
            <a:solidFill>
              <a:schemeClr val="tx1"/>
            </a:solidFill>
          </a:ln>
        </p:spPr>
        <p:txBody>
          <a:bodyPr wrap="none" rtlCol="0">
            <a:spAutoFit/>
          </a:bodyPr>
          <a:lstStyle/>
          <a:p>
            <a:r>
              <a:rPr lang="en-GB" sz="2800" dirty="0" err="1"/>
              <a:t>Llangrannog</a:t>
            </a:r>
            <a:r>
              <a:rPr lang="en-GB" sz="2800" dirty="0"/>
              <a:t> (St David) Churchyard</a:t>
            </a:r>
          </a:p>
        </p:txBody>
      </p:sp>
    </p:spTree>
    <p:extLst>
      <p:ext uri="{BB962C8B-B14F-4D97-AF65-F5344CB8AC3E}">
        <p14:creationId xmlns:p14="http://schemas.microsoft.com/office/powerpoint/2010/main" val="42858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6F1BA-982B-B313-ABFD-B29B7C5741A8}"/>
              </a:ext>
            </a:extLst>
          </p:cNvPr>
          <p:cNvPicPr>
            <a:picLocks noChangeAspect="1"/>
          </p:cNvPicPr>
          <p:nvPr/>
        </p:nvPicPr>
        <p:blipFill>
          <a:blip r:embed="rId2"/>
          <a:stretch>
            <a:fillRect/>
          </a:stretch>
        </p:blipFill>
        <p:spPr>
          <a:xfrm>
            <a:off x="0" y="506759"/>
            <a:ext cx="12192000" cy="5844482"/>
          </a:xfrm>
          <a:prstGeom prst="rect">
            <a:avLst/>
          </a:prstGeom>
        </p:spPr>
      </p:pic>
    </p:spTree>
    <p:extLst>
      <p:ext uri="{BB962C8B-B14F-4D97-AF65-F5344CB8AC3E}">
        <p14:creationId xmlns:p14="http://schemas.microsoft.com/office/powerpoint/2010/main" val="1757164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FEE30-AB48-48D8-CE95-6C41860EA54F}"/>
              </a:ext>
            </a:extLst>
          </p:cNvPr>
          <p:cNvPicPr>
            <a:picLocks noChangeAspect="1"/>
          </p:cNvPicPr>
          <p:nvPr/>
        </p:nvPicPr>
        <p:blipFill>
          <a:blip r:embed="rId2"/>
          <a:stretch>
            <a:fillRect/>
          </a:stretch>
        </p:blipFill>
        <p:spPr>
          <a:xfrm>
            <a:off x="703410" y="252614"/>
            <a:ext cx="3917019" cy="2674852"/>
          </a:xfrm>
          <a:prstGeom prst="rect">
            <a:avLst/>
          </a:prstGeom>
        </p:spPr>
      </p:pic>
      <p:pic>
        <p:nvPicPr>
          <p:cNvPr id="8" name="Picture 7">
            <a:extLst>
              <a:ext uri="{FF2B5EF4-FFF2-40B4-BE49-F238E27FC236}">
                <a16:creationId xmlns:a16="http://schemas.microsoft.com/office/drawing/2014/main" id="{211EE84C-742F-4FBC-2124-6285E7E38BD2}"/>
              </a:ext>
            </a:extLst>
          </p:cNvPr>
          <p:cNvPicPr>
            <a:picLocks noChangeAspect="1"/>
          </p:cNvPicPr>
          <p:nvPr/>
        </p:nvPicPr>
        <p:blipFill>
          <a:blip r:embed="rId3"/>
          <a:stretch>
            <a:fillRect/>
          </a:stretch>
        </p:blipFill>
        <p:spPr>
          <a:xfrm>
            <a:off x="3609884" y="2265680"/>
            <a:ext cx="8794242" cy="4339706"/>
          </a:xfrm>
          <a:prstGeom prst="rect">
            <a:avLst/>
          </a:prstGeom>
          <a:ln>
            <a:solidFill>
              <a:schemeClr val="tx1"/>
            </a:solidFill>
          </a:ln>
        </p:spPr>
      </p:pic>
    </p:spTree>
    <p:extLst>
      <p:ext uri="{BB962C8B-B14F-4D97-AF65-F5344CB8AC3E}">
        <p14:creationId xmlns:p14="http://schemas.microsoft.com/office/powerpoint/2010/main" val="3997932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AF65F7-01A1-11C9-704A-BAE4CA1EACC4}"/>
              </a:ext>
            </a:extLst>
          </p:cNvPr>
          <p:cNvPicPr>
            <a:picLocks noChangeAspect="1"/>
          </p:cNvPicPr>
          <p:nvPr/>
        </p:nvPicPr>
        <p:blipFill>
          <a:blip r:embed="rId2"/>
          <a:stretch>
            <a:fillRect/>
          </a:stretch>
        </p:blipFill>
        <p:spPr>
          <a:xfrm>
            <a:off x="1229360" y="236062"/>
            <a:ext cx="3708400" cy="3328800"/>
          </a:xfrm>
          <a:prstGeom prst="rect">
            <a:avLst/>
          </a:prstGeom>
        </p:spPr>
      </p:pic>
      <p:pic>
        <p:nvPicPr>
          <p:cNvPr id="4" name="Picture 3">
            <a:extLst>
              <a:ext uri="{FF2B5EF4-FFF2-40B4-BE49-F238E27FC236}">
                <a16:creationId xmlns:a16="http://schemas.microsoft.com/office/drawing/2014/main" id="{2937D6B3-2B4C-4828-E3CC-C73198807A2E}"/>
              </a:ext>
            </a:extLst>
          </p:cNvPr>
          <p:cNvPicPr>
            <a:picLocks noChangeAspect="1"/>
          </p:cNvPicPr>
          <p:nvPr/>
        </p:nvPicPr>
        <p:blipFill>
          <a:blip r:embed="rId3"/>
          <a:stretch>
            <a:fillRect/>
          </a:stretch>
        </p:blipFill>
        <p:spPr>
          <a:xfrm>
            <a:off x="1869020" y="3564863"/>
            <a:ext cx="8321460" cy="3127090"/>
          </a:xfrm>
          <a:prstGeom prst="rect">
            <a:avLst/>
          </a:prstGeom>
          <a:ln>
            <a:solidFill>
              <a:schemeClr val="tx1"/>
            </a:solidFill>
          </a:ln>
        </p:spPr>
      </p:pic>
    </p:spTree>
    <p:extLst>
      <p:ext uri="{BB962C8B-B14F-4D97-AF65-F5344CB8AC3E}">
        <p14:creationId xmlns:p14="http://schemas.microsoft.com/office/powerpoint/2010/main" val="187530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2A706A-20EB-F108-04AE-2626D36ECA3B}"/>
              </a:ext>
            </a:extLst>
          </p:cNvPr>
          <p:cNvPicPr>
            <a:picLocks noChangeAspect="1"/>
          </p:cNvPicPr>
          <p:nvPr/>
        </p:nvPicPr>
        <p:blipFill>
          <a:blip r:embed="rId3"/>
          <a:stretch>
            <a:fillRect/>
          </a:stretch>
        </p:blipFill>
        <p:spPr>
          <a:xfrm>
            <a:off x="1298794" y="1446323"/>
            <a:ext cx="9594411" cy="4778154"/>
          </a:xfrm>
          <a:prstGeom prst="rect">
            <a:avLst/>
          </a:prstGeom>
        </p:spPr>
      </p:pic>
      <p:sp>
        <p:nvSpPr>
          <p:cNvPr id="4" name="TextBox 3">
            <a:extLst>
              <a:ext uri="{FF2B5EF4-FFF2-40B4-BE49-F238E27FC236}">
                <a16:creationId xmlns:a16="http://schemas.microsoft.com/office/drawing/2014/main" id="{0DAF6F85-4835-E119-303C-BB77F5B0588E}"/>
              </a:ext>
            </a:extLst>
          </p:cNvPr>
          <p:cNvSpPr txBox="1"/>
          <p:nvPr/>
        </p:nvSpPr>
        <p:spPr>
          <a:xfrm>
            <a:off x="6360160" y="447635"/>
            <a:ext cx="3083986" cy="461665"/>
          </a:xfrm>
          <a:prstGeom prst="rect">
            <a:avLst/>
          </a:prstGeom>
          <a:noFill/>
          <a:ln>
            <a:solidFill>
              <a:schemeClr val="tx1"/>
            </a:solidFill>
          </a:ln>
        </p:spPr>
        <p:txBody>
          <a:bodyPr wrap="none" rtlCol="0">
            <a:spAutoFit/>
          </a:bodyPr>
          <a:lstStyle/>
          <a:p>
            <a:r>
              <a:rPr lang="en-GB" sz="2400" dirty="0"/>
              <a:t>Seaman Thomas Evans </a:t>
            </a:r>
          </a:p>
        </p:txBody>
      </p:sp>
      <p:sp>
        <p:nvSpPr>
          <p:cNvPr id="5" name="TextBox 4">
            <a:extLst>
              <a:ext uri="{FF2B5EF4-FFF2-40B4-BE49-F238E27FC236}">
                <a16:creationId xmlns:a16="http://schemas.microsoft.com/office/drawing/2014/main" id="{CCFD1DC2-6321-9FDA-E528-65129DDC1477}"/>
              </a:ext>
            </a:extLst>
          </p:cNvPr>
          <p:cNvSpPr txBox="1"/>
          <p:nvPr/>
        </p:nvSpPr>
        <p:spPr>
          <a:xfrm>
            <a:off x="629920" y="386080"/>
            <a:ext cx="5226624" cy="523220"/>
          </a:xfrm>
          <a:prstGeom prst="rect">
            <a:avLst/>
          </a:prstGeom>
          <a:noFill/>
          <a:ln>
            <a:solidFill>
              <a:schemeClr val="tx1"/>
            </a:solidFill>
          </a:ln>
        </p:spPr>
        <p:txBody>
          <a:bodyPr wrap="none" rtlCol="0">
            <a:spAutoFit/>
          </a:bodyPr>
          <a:lstStyle/>
          <a:p>
            <a:r>
              <a:rPr lang="en-GB" sz="2800" dirty="0"/>
              <a:t>Postcode search on CWGC website</a:t>
            </a:r>
          </a:p>
        </p:txBody>
      </p:sp>
    </p:spTree>
    <p:extLst>
      <p:ext uri="{BB962C8B-B14F-4D97-AF65-F5344CB8AC3E}">
        <p14:creationId xmlns:p14="http://schemas.microsoft.com/office/powerpoint/2010/main" val="1586711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4CB0F-38C9-10BE-B45D-BC95375830B1}"/>
              </a:ext>
            </a:extLst>
          </p:cNvPr>
          <p:cNvPicPr>
            <a:picLocks noChangeAspect="1"/>
          </p:cNvPicPr>
          <p:nvPr/>
        </p:nvPicPr>
        <p:blipFill rotWithShape="1">
          <a:blip r:embed="rId2"/>
          <a:srcRect t="2738"/>
          <a:stretch/>
        </p:blipFill>
        <p:spPr>
          <a:xfrm>
            <a:off x="288934" y="304800"/>
            <a:ext cx="11614131" cy="5805401"/>
          </a:xfrm>
          <a:prstGeom prst="rect">
            <a:avLst/>
          </a:prstGeom>
        </p:spPr>
      </p:pic>
    </p:spTree>
    <p:extLst>
      <p:ext uri="{BB962C8B-B14F-4D97-AF65-F5344CB8AC3E}">
        <p14:creationId xmlns:p14="http://schemas.microsoft.com/office/powerpoint/2010/main" val="87140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86D5E-F09D-9A5A-2782-CE5DAAA34B6D}"/>
              </a:ext>
            </a:extLst>
          </p:cNvPr>
          <p:cNvPicPr>
            <a:picLocks noChangeAspect="1"/>
          </p:cNvPicPr>
          <p:nvPr/>
        </p:nvPicPr>
        <p:blipFill>
          <a:blip r:embed="rId2"/>
          <a:stretch>
            <a:fillRect/>
          </a:stretch>
        </p:blipFill>
        <p:spPr>
          <a:xfrm>
            <a:off x="1399044" y="165943"/>
            <a:ext cx="5456393" cy="6843353"/>
          </a:xfrm>
          <a:prstGeom prst="rect">
            <a:avLst/>
          </a:prstGeom>
        </p:spPr>
      </p:pic>
      <p:sp>
        <p:nvSpPr>
          <p:cNvPr id="2" name="TextBox 1">
            <a:extLst>
              <a:ext uri="{FF2B5EF4-FFF2-40B4-BE49-F238E27FC236}">
                <a16:creationId xmlns:a16="http://schemas.microsoft.com/office/drawing/2014/main" id="{46BCDB55-091C-AE53-78D3-1376EB4BF5B7}"/>
              </a:ext>
            </a:extLst>
          </p:cNvPr>
          <p:cNvSpPr txBox="1"/>
          <p:nvPr/>
        </p:nvSpPr>
        <p:spPr>
          <a:xfrm>
            <a:off x="7670163" y="3587619"/>
            <a:ext cx="3734740" cy="1938992"/>
          </a:xfrm>
          <a:prstGeom prst="rect">
            <a:avLst/>
          </a:prstGeom>
          <a:noFill/>
          <a:ln>
            <a:solidFill>
              <a:schemeClr val="tx1"/>
            </a:solidFill>
          </a:ln>
        </p:spPr>
        <p:txBody>
          <a:bodyPr wrap="none" rtlCol="0">
            <a:spAutoFit/>
          </a:bodyPr>
          <a:lstStyle/>
          <a:p>
            <a:r>
              <a:rPr lang="en-GB" sz="2400" dirty="0"/>
              <a:t>625737 FLIGHT SERGEANT </a:t>
            </a:r>
          </a:p>
          <a:p>
            <a:r>
              <a:rPr lang="en-GB" sz="2400" dirty="0"/>
              <a:t>          D.H.JONES</a:t>
            </a:r>
          </a:p>
          <a:p>
            <a:r>
              <a:rPr lang="en-GB" sz="2400" dirty="0"/>
              <a:t>WIRELESS OP./ AIR GUNNER </a:t>
            </a:r>
          </a:p>
          <a:p>
            <a:r>
              <a:rPr lang="en-GB" sz="2400" dirty="0"/>
              <a:t>     ROYAL AIR FORCE</a:t>
            </a:r>
          </a:p>
          <a:p>
            <a:r>
              <a:rPr lang="en-GB" sz="2400" dirty="0"/>
              <a:t>      23 AUGUST 1941 </a:t>
            </a:r>
          </a:p>
        </p:txBody>
      </p:sp>
      <p:sp>
        <p:nvSpPr>
          <p:cNvPr id="4" name="TextBox 3">
            <a:extLst>
              <a:ext uri="{FF2B5EF4-FFF2-40B4-BE49-F238E27FC236}">
                <a16:creationId xmlns:a16="http://schemas.microsoft.com/office/drawing/2014/main" id="{2825EEE0-42ED-2107-609A-C882E204162F}"/>
              </a:ext>
            </a:extLst>
          </p:cNvPr>
          <p:cNvSpPr txBox="1"/>
          <p:nvPr/>
        </p:nvSpPr>
        <p:spPr>
          <a:xfrm>
            <a:off x="7001358" y="2544976"/>
            <a:ext cx="4186852" cy="523220"/>
          </a:xfrm>
          <a:prstGeom prst="rect">
            <a:avLst/>
          </a:prstGeom>
          <a:noFill/>
          <a:ln>
            <a:solidFill>
              <a:schemeClr val="tx1"/>
            </a:solidFill>
          </a:ln>
        </p:spPr>
        <p:txBody>
          <a:bodyPr wrap="none" rtlCol="0">
            <a:spAutoFit/>
          </a:bodyPr>
          <a:lstStyle/>
          <a:p>
            <a:r>
              <a:rPr lang="en-GB" sz="2800" dirty="0"/>
              <a:t>BLAENWAUN CHAPEL YARD</a:t>
            </a:r>
          </a:p>
        </p:txBody>
      </p:sp>
      <p:sp>
        <p:nvSpPr>
          <p:cNvPr id="5" name="TextBox 4">
            <a:extLst>
              <a:ext uri="{FF2B5EF4-FFF2-40B4-BE49-F238E27FC236}">
                <a16:creationId xmlns:a16="http://schemas.microsoft.com/office/drawing/2014/main" id="{FCE1A025-3FEF-DB51-943A-32F2405661EF}"/>
              </a:ext>
            </a:extLst>
          </p:cNvPr>
          <p:cNvSpPr txBox="1"/>
          <p:nvPr/>
        </p:nvSpPr>
        <p:spPr>
          <a:xfrm>
            <a:off x="6855437" y="528320"/>
            <a:ext cx="4960973" cy="646331"/>
          </a:xfrm>
          <a:prstGeom prst="rect">
            <a:avLst/>
          </a:prstGeom>
          <a:noFill/>
        </p:spPr>
        <p:txBody>
          <a:bodyPr wrap="none" rtlCol="0">
            <a:spAutoFit/>
          </a:bodyPr>
          <a:lstStyle/>
          <a:p>
            <a:r>
              <a:rPr lang="en-GB" sz="3600" dirty="0"/>
              <a:t>How I became interested </a:t>
            </a:r>
          </a:p>
        </p:txBody>
      </p:sp>
    </p:spTree>
    <p:extLst>
      <p:ext uri="{BB962C8B-B14F-4D97-AF65-F5344CB8AC3E}">
        <p14:creationId xmlns:p14="http://schemas.microsoft.com/office/powerpoint/2010/main" val="69751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B523-560C-9852-23BD-A4B91E317DE6}"/>
              </a:ext>
            </a:extLst>
          </p:cNvPr>
          <p:cNvSpPr>
            <a:spLocks noGrp="1"/>
          </p:cNvSpPr>
          <p:nvPr>
            <p:ph type="title"/>
          </p:nvPr>
        </p:nvSpPr>
        <p:spPr>
          <a:xfrm>
            <a:off x="994711" y="-71517"/>
            <a:ext cx="10515600" cy="1325563"/>
          </a:xfrm>
        </p:spPr>
        <p:txBody>
          <a:bodyPr/>
          <a:lstStyle/>
          <a:p>
            <a:r>
              <a:rPr lang="en-GB" dirty="0"/>
              <a:t>Research </a:t>
            </a:r>
          </a:p>
        </p:txBody>
      </p:sp>
      <p:sp>
        <p:nvSpPr>
          <p:cNvPr id="3" name="TextBox 2">
            <a:extLst>
              <a:ext uri="{FF2B5EF4-FFF2-40B4-BE49-F238E27FC236}">
                <a16:creationId xmlns:a16="http://schemas.microsoft.com/office/drawing/2014/main" id="{D0A0E7B0-AFBE-387B-9E28-CAF30490E30B}"/>
              </a:ext>
            </a:extLst>
          </p:cNvPr>
          <p:cNvSpPr txBox="1"/>
          <p:nvPr/>
        </p:nvSpPr>
        <p:spPr>
          <a:xfrm>
            <a:off x="4862085" y="2690299"/>
            <a:ext cx="7329915" cy="1958357"/>
          </a:xfrm>
          <a:prstGeom prst="rect">
            <a:avLst/>
          </a:prstGeom>
          <a:noFill/>
        </p:spPr>
        <p:txBody>
          <a:bodyPr wrap="square" rtlCol="0">
            <a:spAutoFit/>
          </a:bodyPr>
          <a:lstStyle/>
          <a:p>
            <a:pPr>
              <a:lnSpc>
                <a:spcPct val="107000"/>
              </a:lnSpc>
              <a:spcAft>
                <a:spcPts val="800"/>
              </a:spcAft>
            </a:pPr>
            <a:r>
              <a:rPr lang="en-GB" sz="1800" kern="0" dirty="0">
                <a:solidFill>
                  <a:srgbClr val="000000"/>
                </a:solidFill>
                <a:effectLst/>
                <a:latin typeface="Georgia" panose="02040502050405020303" pitchFamily="18" charset="0"/>
                <a:ea typeface="Times New Roman" panose="02020603050405020304" pitchFamily="18" charset="0"/>
              </a:rPr>
              <a:t> </a:t>
            </a:r>
            <a:endParaRPr lang="en-GB" sz="1800" kern="100" dirty="0">
              <a:effectLst/>
              <a:latin typeface="Times New Roman" panose="02020603050405020304" pitchFamily="18" charset="0"/>
              <a:ea typeface="Calibri" panose="020F0502020204030204" pitchFamily="34" charset="0"/>
            </a:endParaRPr>
          </a:p>
          <a:p>
            <a:pPr>
              <a:lnSpc>
                <a:spcPct val="107000"/>
              </a:lnSpc>
              <a:spcAft>
                <a:spcPts val="800"/>
              </a:spcAft>
            </a:pPr>
            <a:r>
              <a:rPr lang="en-GB" sz="1800" kern="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On 28 November 1938, with war looking ever more likely, No.502 Squadron became part of Coastal Command, and was re-equipped with the Avro Anson. When war broke out, the squadron was used to fly patrol in the Atlantic off Ireland, guarding the crucial western approaches to Britain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A8AC561-9B01-3DCE-0CBD-E942099AB3B8}"/>
              </a:ext>
            </a:extLst>
          </p:cNvPr>
          <p:cNvSpPr txBox="1"/>
          <p:nvPr/>
        </p:nvSpPr>
        <p:spPr>
          <a:xfrm>
            <a:off x="5416157" y="4887596"/>
            <a:ext cx="5937643" cy="671915"/>
          </a:xfrm>
          <a:prstGeom prst="rect">
            <a:avLst/>
          </a:prstGeom>
          <a:noFill/>
        </p:spPr>
        <p:txBody>
          <a:bodyPr wrap="square" rtlCol="0">
            <a:sp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19</a:t>
            </a:r>
            <a:r>
              <a:rPr lang="en-GB"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August 1941 G.A.S. reported to the War Cabinet that the loss of </a:t>
            </a:r>
            <a:r>
              <a:rPr lang="en-GB"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107 bombers since the month opened</a:t>
            </a:r>
            <a:r>
              <a:rPr lang="en-GB"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4CEDC4EE-3379-41AF-436C-6DAE8650AD20}"/>
              </a:ext>
            </a:extLst>
          </p:cNvPr>
          <p:cNvPicPr>
            <a:picLocks noChangeAspect="1"/>
          </p:cNvPicPr>
          <p:nvPr/>
        </p:nvPicPr>
        <p:blipFill>
          <a:blip r:embed="rId2"/>
          <a:stretch>
            <a:fillRect/>
          </a:stretch>
        </p:blipFill>
        <p:spPr>
          <a:xfrm>
            <a:off x="9286190" y="167423"/>
            <a:ext cx="1540110" cy="1612021"/>
          </a:xfrm>
          <a:prstGeom prst="rect">
            <a:avLst/>
          </a:prstGeom>
        </p:spPr>
      </p:pic>
      <p:sp>
        <p:nvSpPr>
          <p:cNvPr id="7" name="TextBox 6">
            <a:extLst>
              <a:ext uri="{FF2B5EF4-FFF2-40B4-BE49-F238E27FC236}">
                <a16:creationId xmlns:a16="http://schemas.microsoft.com/office/drawing/2014/main" id="{9794BFD2-63FB-01F1-2712-5961F6E65907}"/>
              </a:ext>
            </a:extLst>
          </p:cNvPr>
          <p:cNvSpPr txBox="1"/>
          <p:nvPr/>
        </p:nvSpPr>
        <p:spPr>
          <a:xfrm>
            <a:off x="5124988" y="148469"/>
            <a:ext cx="3976708" cy="1477328"/>
          </a:xfrm>
          <a:prstGeom prst="rect">
            <a:avLst/>
          </a:prstGeom>
          <a:noFill/>
          <a:ln>
            <a:solidFill>
              <a:schemeClr val="tx1"/>
            </a:solidFill>
          </a:ln>
        </p:spPr>
        <p:txBody>
          <a:bodyPr wrap="square">
            <a:spAutoFit/>
          </a:bodyPr>
          <a:lstStyle/>
          <a:p>
            <a:pPr algn="l" fontAlgn="base"/>
            <a:r>
              <a:rPr lang="en-GB" b="1" i="0" dirty="0">
                <a:solidFill>
                  <a:srgbClr val="000000"/>
                </a:solidFill>
                <a:effectLst/>
                <a:latin typeface="canada-type-gibson"/>
              </a:rPr>
              <a:t>An Irish Airman foresees his Death (</a:t>
            </a:r>
            <a:r>
              <a:rPr lang="en-GB" b="1" i="0" dirty="0" err="1">
                <a:solidFill>
                  <a:srgbClr val="000000"/>
                </a:solidFill>
                <a:effectLst/>
                <a:latin typeface="canada-type-gibson"/>
              </a:rPr>
              <a:t>W.B.Yeats</a:t>
            </a:r>
            <a:r>
              <a:rPr lang="en-GB" b="1" i="0" dirty="0">
                <a:solidFill>
                  <a:srgbClr val="000000"/>
                </a:solidFill>
                <a:effectLst/>
                <a:latin typeface="canada-type-gibson"/>
              </a:rPr>
              <a:t>) </a:t>
            </a:r>
          </a:p>
          <a:p>
            <a:pPr algn="l" fontAlgn="base"/>
            <a:endParaRPr lang="en-GB" b="1" i="0" dirty="0">
              <a:solidFill>
                <a:srgbClr val="000000"/>
              </a:solidFill>
              <a:effectLst/>
              <a:latin typeface="canada-type-gibson"/>
            </a:endParaRPr>
          </a:p>
          <a:p>
            <a:pPr algn="l" fontAlgn="base"/>
            <a:r>
              <a:rPr lang="en-GB" b="0" i="1" dirty="0">
                <a:solidFill>
                  <a:srgbClr val="000000"/>
                </a:solidFill>
                <a:effectLst/>
                <a:latin typeface="inherit"/>
              </a:rPr>
              <a:t>I know that I shall meet my fate</a:t>
            </a:r>
          </a:p>
          <a:p>
            <a:pPr algn="l" fontAlgn="base"/>
            <a:r>
              <a:rPr lang="en-GB" b="0" i="1" dirty="0">
                <a:solidFill>
                  <a:srgbClr val="000000"/>
                </a:solidFill>
                <a:effectLst/>
                <a:latin typeface="inherit"/>
              </a:rPr>
              <a:t>Somewhere among the clouds above ….</a:t>
            </a:r>
          </a:p>
        </p:txBody>
      </p:sp>
      <p:pic>
        <p:nvPicPr>
          <p:cNvPr id="9" name="Picture 8">
            <a:extLst>
              <a:ext uri="{FF2B5EF4-FFF2-40B4-BE49-F238E27FC236}">
                <a16:creationId xmlns:a16="http://schemas.microsoft.com/office/drawing/2014/main" id="{60985422-647A-F52D-7AA2-BD7EDA4F74BF}"/>
              </a:ext>
            </a:extLst>
          </p:cNvPr>
          <p:cNvPicPr>
            <a:picLocks noChangeAspect="1"/>
          </p:cNvPicPr>
          <p:nvPr/>
        </p:nvPicPr>
        <p:blipFill>
          <a:blip r:embed="rId3"/>
          <a:stretch>
            <a:fillRect/>
          </a:stretch>
        </p:blipFill>
        <p:spPr>
          <a:xfrm>
            <a:off x="515339" y="887133"/>
            <a:ext cx="4425155" cy="3731974"/>
          </a:xfrm>
          <a:prstGeom prst="rect">
            <a:avLst/>
          </a:prstGeom>
        </p:spPr>
      </p:pic>
      <p:pic>
        <p:nvPicPr>
          <p:cNvPr id="10" name="Picture 9">
            <a:extLst>
              <a:ext uri="{FF2B5EF4-FFF2-40B4-BE49-F238E27FC236}">
                <a16:creationId xmlns:a16="http://schemas.microsoft.com/office/drawing/2014/main" id="{34565E4B-295E-7851-E876-4D0541020CD4}"/>
              </a:ext>
            </a:extLst>
          </p:cNvPr>
          <p:cNvPicPr>
            <a:picLocks noChangeAspect="1"/>
          </p:cNvPicPr>
          <p:nvPr/>
        </p:nvPicPr>
        <p:blipFill>
          <a:blip r:embed="rId4"/>
          <a:stretch>
            <a:fillRect/>
          </a:stretch>
        </p:blipFill>
        <p:spPr>
          <a:xfrm>
            <a:off x="1677025" y="4648656"/>
            <a:ext cx="1561452" cy="1958357"/>
          </a:xfrm>
          <a:prstGeom prst="rect">
            <a:avLst/>
          </a:prstGeom>
        </p:spPr>
      </p:pic>
    </p:spTree>
    <p:extLst>
      <p:ext uri="{BB962C8B-B14F-4D97-AF65-F5344CB8AC3E}">
        <p14:creationId xmlns:p14="http://schemas.microsoft.com/office/powerpoint/2010/main" val="346330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C5170-7F97-0CCB-F9F8-1399AF910442}"/>
              </a:ext>
            </a:extLst>
          </p:cNvPr>
          <p:cNvPicPr>
            <a:picLocks noChangeAspect="1"/>
          </p:cNvPicPr>
          <p:nvPr/>
        </p:nvPicPr>
        <p:blipFill rotWithShape="1">
          <a:blip r:embed="rId2"/>
          <a:srcRect r="28650" b="67001"/>
          <a:stretch/>
        </p:blipFill>
        <p:spPr>
          <a:xfrm>
            <a:off x="3149599" y="568715"/>
            <a:ext cx="5971594" cy="2519925"/>
          </a:xfrm>
          <a:prstGeom prst="rect">
            <a:avLst/>
          </a:prstGeom>
          <a:ln>
            <a:solidFill>
              <a:schemeClr val="tx1"/>
            </a:solidFill>
          </a:ln>
        </p:spPr>
      </p:pic>
      <p:sp>
        <p:nvSpPr>
          <p:cNvPr id="6" name="TextBox 5">
            <a:extLst>
              <a:ext uri="{FF2B5EF4-FFF2-40B4-BE49-F238E27FC236}">
                <a16:creationId xmlns:a16="http://schemas.microsoft.com/office/drawing/2014/main" id="{8C33D8D1-8A38-9615-F90E-0C3707091D0B}"/>
              </a:ext>
            </a:extLst>
          </p:cNvPr>
          <p:cNvSpPr txBox="1"/>
          <p:nvPr/>
        </p:nvSpPr>
        <p:spPr>
          <a:xfrm>
            <a:off x="558800" y="3165184"/>
            <a:ext cx="9987280" cy="3293209"/>
          </a:xfrm>
          <a:prstGeom prst="rect">
            <a:avLst/>
          </a:prstGeom>
          <a:noFill/>
          <a:ln>
            <a:solidFill>
              <a:schemeClr val="tx1"/>
            </a:solidFill>
          </a:ln>
        </p:spPr>
        <p:txBody>
          <a:bodyPr wrap="square" rtlCol="0">
            <a:spAutoFit/>
          </a:bodyPr>
          <a:lstStyle/>
          <a:p>
            <a:pPr algn="ctr"/>
            <a:r>
              <a:rPr lang="en-GB" sz="2800" b="1" u="sng" dirty="0"/>
              <a:t>The Battle for Mametz Wood </a:t>
            </a:r>
          </a:p>
          <a:p>
            <a:r>
              <a:rPr lang="en-GB" b="0" i="0" dirty="0">
                <a:solidFill>
                  <a:srgbClr val="4D5156"/>
                </a:solidFill>
                <a:effectLst/>
                <a:latin typeface="arial" panose="020B0604020202020204" pitchFamily="34" charset="0"/>
              </a:rPr>
              <a:t>This was the first major offensive of World War One for many Welsh soldiers in WW1.</a:t>
            </a:r>
          </a:p>
          <a:p>
            <a:r>
              <a:rPr lang="en-GB" b="1" i="0" dirty="0">
                <a:solidFill>
                  <a:srgbClr val="202122"/>
                </a:solidFill>
                <a:effectLst/>
                <a:latin typeface="Arial" panose="020B0604020202020204" pitchFamily="34" charset="0"/>
              </a:rPr>
              <a:t>Mametz Wood</a:t>
            </a:r>
            <a:r>
              <a:rPr lang="en-GB" b="0" i="0" dirty="0">
                <a:solidFill>
                  <a:srgbClr val="202122"/>
                </a:solidFill>
                <a:effectLst/>
                <a:latin typeface="Arial" panose="020B0604020202020204" pitchFamily="34" charset="0"/>
              </a:rPr>
              <a:t> was the objective of the</a:t>
            </a:r>
            <a:r>
              <a:rPr lang="en-GB" b="0" i="0" dirty="0">
                <a:effectLst/>
                <a:latin typeface="Arial" panose="020B0604020202020204" pitchFamily="34" charset="0"/>
              </a:rPr>
              <a:t> </a:t>
            </a:r>
            <a:r>
              <a:rPr lang="en-GB" b="0" i="0" u="none" strike="noStrike" dirty="0">
                <a:effectLst/>
                <a:latin typeface="Arial" panose="020B0604020202020204" pitchFamily="34" charset="0"/>
                <a:hlinkClick r:id="rId3" tooltip="38th (Welsh) Division">
                  <a:extLst>
                    <a:ext uri="{A12FA001-AC4F-418D-AE19-62706E023703}">
                      <ahyp:hlinkClr xmlns:ahyp="http://schemas.microsoft.com/office/drawing/2018/hyperlinkcolor" val="tx"/>
                    </a:ext>
                  </a:extLst>
                </a:hlinkClick>
              </a:rPr>
              <a:t>38th</a:t>
            </a:r>
            <a:r>
              <a:rPr lang="en-GB" b="0" i="0" u="none" strike="noStrike" dirty="0">
                <a:solidFill>
                  <a:srgbClr val="0563C1"/>
                </a:solidFill>
                <a:effectLst/>
                <a:latin typeface="Arial" panose="020B0604020202020204" pitchFamily="34" charset="0"/>
                <a:hlinkClick r:id="rId3" tooltip="38th (Welsh) Division">
                  <a:extLst>
                    <a:ext uri="{A12FA001-AC4F-418D-AE19-62706E023703}">
                      <ahyp:hlinkClr xmlns:ahyp="http://schemas.microsoft.com/office/drawing/2018/hyperlinkcolor" val="tx"/>
                    </a:ext>
                  </a:extLst>
                </a:hlinkClick>
              </a:rPr>
              <a:t> (</a:t>
            </a:r>
            <a:r>
              <a:rPr lang="en-GB" b="0" i="0" u="none" strike="noStrike" dirty="0">
                <a:effectLst/>
                <a:latin typeface="Arial" panose="020B0604020202020204" pitchFamily="34" charset="0"/>
                <a:hlinkClick r:id="rId3" tooltip="38th (Welsh) Division">
                  <a:extLst>
                    <a:ext uri="{A12FA001-AC4F-418D-AE19-62706E023703}">
                      <ahyp:hlinkClr xmlns:ahyp="http://schemas.microsoft.com/office/drawing/2018/hyperlinkcolor" val="tx"/>
                    </a:ext>
                  </a:extLst>
                </a:hlinkClick>
              </a:rPr>
              <a:t>Welsh) Division</a:t>
            </a:r>
            <a:r>
              <a:rPr lang="en-GB" b="0" i="0" dirty="0">
                <a:effectLst/>
                <a:latin typeface="Arial" panose="020B0604020202020204" pitchFamily="34" charset="0"/>
              </a:rPr>
              <a:t> during the </a:t>
            </a:r>
            <a:r>
              <a:rPr lang="en-GB" b="0" i="0" u="none" strike="noStrike" dirty="0">
                <a:effectLst/>
                <a:latin typeface="Arial" panose="020B0604020202020204" pitchFamily="34" charset="0"/>
                <a:hlinkClick r:id="rId4" tooltip="First Battle of the Somme">
                  <a:extLst>
                    <a:ext uri="{A12FA001-AC4F-418D-AE19-62706E023703}">
                      <ahyp:hlinkClr xmlns:ahyp="http://schemas.microsoft.com/office/drawing/2018/hyperlinkcolor" val="tx"/>
                    </a:ext>
                  </a:extLst>
                </a:hlinkClick>
              </a:rPr>
              <a:t>First Battle of the Somme</a:t>
            </a:r>
            <a:r>
              <a:rPr lang="en-GB" b="0" i="0" dirty="0">
                <a:solidFill>
                  <a:srgbClr val="202122"/>
                </a:solidFill>
                <a:effectLst/>
                <a:latin typeface="Arial" panose="020B0604020202020204" pitchFamily="34" charset="0"/>
              </a:rPr>
              <a:t>.</a:t>
            </a:r>
          </a:p>
          <a:p>
            <a:r>
              <a:rPr lang="en-GB" b="0" i="0" dirty="0">
                <a:solidFill>
                  <a:srgbClr val="202122"/>
                </a:solidFill>
                <a:effectLst/>
                <a:latin typeface="Arial" panose="020B0604020202020204" pitchFamily="34" charset="0"/>
              </a:rPr>
              <a:t> The attack was made in a northerly direction over a ridge, focusing on the German positions in the wood, between 7 July and 12 July 1916. </a:t>
            </a:r>
          </a:p>
          <a:p>
            <a:r>
              <a:rPr lang="en-GB" b="0" i="0" dirty="0">
                <a:solidFill>
                  <a:srgbClr val="202122"/>
                </a:solidFill>
                <a:effectLst/>
                <a:latin typeface="Arial" panose="020B0604020202020204" pitchFamily="34" charset="0"/>
              </a:rPr>
              <a:t>On 7 July the men formed the first wave intending to take the wood in a matter of hours.</a:t>
            </a:r>
          </a:p>
          <a:p>
            <a:r>
              <a:rPr lang="en-GB" b="0" i="0" dirty="0">
                <a:solidFill>
                  <a:srgbClr val="202122"/>
                </a:solidFill>
                <a:effectLst/>
                <a:latin typeface="Arial" panose="020B0604020202020204" pitchFamily="34" charset="0"/>
              </a:rPr>
              <a:t> However, strong fortification, machineguns and shelling from the better trained and equipped German soldiers killed and injured over 400 soldiers before they reached the wood.</a:t>
            </a:r>
          </a:p>
          <a:p>
            <a:r>
              <a:rPr lang="en-GB" dirty="0">
                <a:solidFill>
                  <a:srgbClr val="202122"/>
                </a:solidFill>
                <a:latin typeface="Arial" panose="020B0604020202020204" pitchFamily="34" charset="0"/>
              </a:rPr>
              <a:t>B</a:t>
            </a:r>
            <a:r>
              <a:rPr lang="en-GB" b="0" i="0" dirty="0">
                <a:solidFill>
                  <a:srgbClr val="202122"/>
                </a:solidFill>
                <a:effectLst/>
                <a:latin typeface="Arial" panose="020B0604020202020204" pitchFamily="34" charset="0"/>
              </a:rPr>
              <a:t>y 12 July the wood was effectively cleared of the enemy.</a:t>
            </a:r>
          </a:p>
          <a:p>
            <a:r>
              <a:rPr lang="en-GB" b="0" i="0" dirty="0">
                <a:solidFill>
                  <a:srgbClr val="202122"/>
                </a:solidFill>
                <a:effectLst/>
                <a:latin typeface="Arial" panose="020B0604020202020204" pitchFamily="34" charset="0"/>
              </a:rPr>
              <a:t> The Welsh Division had lost about 4,000 men killed or wounded in the engagement</a:t>
            </a:r>
            <a:endParaRPr lang="en-GB" b="0" i="0" dirty="0">
              <a:solidFill>
                <a:srgbClr val="4D5156"/>
              </a:solidFill>
              <a:effectLst/>
              <a:latin typeface="arial" panose="020B0604020202020204" pitchFamily="34" charset="0"/>
            </a:endParaRPr>
          </a:p>
        </p:txBody>
      </p:sp>
      <p:pic>
        <p:nvPicPr>
          <p:cNvPr id="7" name="Picture 2" descr="The">
            <a:extLst>
              <a:ext uri="{FF2B5EF4-FFF2-40B4-BE49-F238E27FC236}">
                <a16:creationId xmlns:a16="http://schemas.microsoft.com/office/drawing/2014/main" id="{DE52702A-3C15-4DAF-0F2A-F3664ADDA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1520" y="268472"/>
            <a:ext cx="2116867" cy="282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9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03AD-F7F0-6364-211D-97857047F1C3}"/>
              </a:ext>
            </a:extLst>
          </p:cNvPr>
          <p:cNvSpPr>
            <a:spLocks noGrp="1"/>
          </p:cNvSpPr>
          <p:nvPr>
            <p:ph type="title"/>
          </p:nvPr>
        </p:nvSpPr>
        <p:spPr>
          <a:xfrm>
            <a:off x="919480" y="18255"/>
            <a:ext cx="10515600" cy="1325563"/>
          </a:xfrm>
        </p:spPr>
        <p:txBody>
          <a:bodyPr/>
          <a:lstStyle/>
          <a:p>
            <a:pPr algn="ctr"/>
            <a:r>
              <a:rPr lang="en-GB" dirty="0"/>
              <a:t>Reports from survivors </a:t>
            </a:r>
          </a:p>
        </p:txBody>
      </p:sp>
      <p:sp>
        <p:nvSpPr>
          <p:cNvPr id="3" name="Content Placeholder 2">
            <a:extLst>
              <a:ext uri="{FF2B5EF4-FFF2-40B4-BE49-F238E27FC236}">
                <a16:creationId xmlns:a16="http://schemas.microsoft.com/office/drawing/2014/main" id="{500D0F24-81EF-AC05-79EB-A8DF24066133}"/>
              </a:ext>
            </a:extLst>
          </p:cNvPr>
          <p:cNvSpPr>
            <a:spLocks noGrp="1"/>
          </p:cNvSpPr>
          <p:nvPr>
            <p:ph idx="1"/>
          </p:nvPr>
        </p:nvSpPr>
        <p:spPr>
          <a:xfrm>
            <a:off x="919480" y="1004410"/>
            <a:ext cx="5775960" cy="5680869"/>
          </a:xfrm>
        </p:spPr>
        <p:txBody>
          <a:bodyPr>
            <a:normAutofit/>
          </a:bodyPr>
          <a:lstStyle/>
          <a:p>
            <a:pPr algn="l" fontAlgn="base"/>
            <a:r>
              <a:rPr lang="en-GB" b="0" i="0" dirty="0">
                <a:solidFill>
                  <a:srgbClr val="141414"/>
                </a:solidFill>
                <a:effectLst/>
                <a:latin typeface="Open Sans" panose="020F0502020204030204" pitchFamily="34" charset="0"/>
              </a:rPr>
              <a:t>“That enchanted wood was a fair hell, what with the rifle firing, bombs, mortars, high explosives.</a:t>
            </a:r>
          </a:p>
          <a:p>
            <a:pPr algn="l" fontAlgn="base"/>
            <a:r>
              <a:rPr lang="en-GB" b="0" i="0" dirty="0">
                <a:solidFill>
                  <a:srgbClr val="141414"/>
                </a:solidFill>
                <a:effectLst/>
                <a:latin typeface="Open Sans" panose="020F0502020204030204" pitchFamily="34" charset="0"/>
              </a:rPr>
              <a:t>“Together with the groans of the wounded and dying, and the Huns shouting for mercy and firing at every opportunity, and the Welsh cursing, blinding and strafing them.”</a:t>
            </a:r>
          </a:p>
          <a:p>
            <a:r>
              <a:rPr lang="en-GB" b="0" i="0" dirty="0">
                <a:solidFill>
                  <a:srgbClr val="141414"/>
                </a:solidFill>
                <a:effectLst/>
                <a:latin typeface="Open Sans" panose="020F0502020204030204" pitchFamily="34" charset="0"/>
              </a:rPr>
              <a:t>“The wounded and dead around us – friends falling never to rise again, us without time to neither help nor cherish.”</a:t>
            </a:r>
            <a:endParaRPr lang="en-GB" b="0" i="0" dirty="0">
              <a:solidFill>
                <a:srgbClr val="4D5156"/>
              </a:solidFill>
              <a:effectLst/>
              <a:latin typeface="arial" panose="020B0604020202020204" pitchFamily="34" charset="0"/>
            </a:endParaRPr>
          </a:p>
          <a:p>
            <a:endParaRPr lang="en-GB" dirty="0"/>
          </a:p>
        </p:txBody>
      </p:sp>
      <p:pic>
        <p:nvPicPr>
          <p:cNvPr id="5" name="Picture 4" descr="post battle destruction">
            <a:extLst>
              <a:ext uri="{FF2B5EF4-FFF2-40B4-BE49-F238E27FC236}">
                <a16:creationId xmlns:a16="http://schemas.microsoft.com/office/drawing/2014/main" id="{DB173E21-BE43-FCB8-85E6-A2F13EF84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680" y="2613183"/>
            <a:ext cx="4714239"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13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ABB8D-8124-E0FA-B27F-ADC96F49CDE4}"/>
              </a:ext>
            </a:extLst>
          </p:cNvPr>
          <p:cNvSpPr>
            <a:spLocks noGrp="1"/>
          </p:cNvSpPr>
          <p:nvPr>
            <p:ph idx="1"/>
          </p:nvPr>
        </p:nvSpPr>
        <p:spPr>
          <a:xfrm>
            <a:off x="929640" y="3901108"/>
            <a:ext cx="10515600" cy="4351338"/>
          </a:xfrm>
        </p:spPr>
        <p:txBody>
          <a:bodyPr/>
          <a:lstStyle/>
          <a:p>
            <a:r>
              <a:rPr lang="en-GB" b="0" i="0" dirty="0">
                <a:solidFill>
                  <a:srgbClr val="000000"/>
                </a:solidFill>
                <a:effectLst/>
                <a:latin typeface="Alegreya"/>
              </a:rPr>
              <a:t>….the bodies of the Welsh soldiers that were killed fighting for the woods were so numerous, and the amount of remaining men to bury them so few, that it meant a large number were lying on the ground the entire time it was there…No longer can anyone claim that war is romantic who has been testament to the sight of rotting bodies that have been neglected without care and understanding </a:t>
            </a:r>
            <a:r>
              <a:rPr lang="en-GB" b="1" i="0" dirty="0">
                <a:solidFill>
                  <a:srgbClr val="000000"/>
                </a:solidFill>
                <a:effectLst/>
                <a:latin typeface="Alegreya"/>
              </a:rPr>
              <a:t>that what remains is a person that was once loved’</a:t>
            </a:r>
            <a:endParaRPr lang="en-GB" b="1" dirty="0"/>
          </a:p>
        </p:txBody>
      </p:sp>
      <p:sp>
        <p:nvSpPr>
          <p:cNvPr id="4" name="Title 1">
            <a:extLst>
              <a:ext uri="{FF2B5EF4-FFF2-40B4-BE49-F238E27FC236}">
                <a16:creationId xmlns:a16="http://schemas.microsoft.com/office/drawing/2014/main" id="{BAF75E40-CE7D-A7E9-8FDF-E4D45902C233}"/>
              </a:ext>
            </a:extLst>
          </p:cNvPr>
          <p:cNvSpPr>
            <a:spLocks noGrp="1"/>
          </p:cNvSpPr>
          <p:nvPr>
            <p:ph type="title"/>
          </p:nvPr>
        </p:nvSpPr>
        <p:spPr>
          <a:xfrm>
            <a:off x="838200" y="365125"/>
            <a:ext cx="10515600" cy="1325563"/>
          </a:xfrm>
        </p:spPr>
        <p:txBody>
          <a:bodyPr/>
          <a:lstStyle/>
          <a:p>
            <a:endParaRPr lang="en-GB" dirty="0"/>
          </a:p>
        </p:txBody>
      </p:sp>
      <p:pic>
        <p:nvPicPr>
          <p:cNvPr id="5" name="Picture 4">
            <a:extLst>
              <a:ext uri="{FF2B5EF4-FFF2-40B4-BE49-F238E27FC236}">
                <a16:creationId xmlns:a16="http://schemas.microsoft.com/office/drawing/2014/main" id="{030ECFC4-1DDD-3654-3F12-4F03C9B53D25}"/>
              </a:ext>
            </a:extLst>
          </p:cNvPr>
          <p:cNvPicPr>
            <a:picLocks noChangeAspect="1"/>
          </p:cNvPicPr>
          <p:nvPr/>
        </p:nvPicPr>
        <p:blipFill>
          <a:blip r:embed="rId2"/>
          <a:stretch>
            <a:fillRect/>
          </a:stretch>
        </p:blipFill>
        <p:spPr>
          <a:xfrm>
            <a:off x="928729" y="2578161"/>
            <a:ext cx="10516511" cy="1322947"/>
          </a:xfrm>
          <a:prstGeom prst="rect">
            <a:avLst/>
          </a:prstGeom>
        </p:spPr>
      </p:pic>
      <p:pic>
        <p:nvPicPr>
          <p:cNvPr id="7" name="Picture 6">
            <a:extLst>
              <a:ext uri="{FF2B5EF4-FFF2-40B4-BE49-F238E27FC236}">
                <a16:creationId xmlns:a16="http://schemas.microsoft.com/office/drawing/2014/main" id="{24C83B01-2529-7C5A-8657-C3152555BDA7}"/>
              </a:ext>
            </a:extLst>
          </p:cNvPr>
          <p:cNvPicPr>
            <a:picLocks noChangeAspect="1"/>
          </p:cNvPicPr>
          <p:nvPr/>
        </p:nvPicPr>
        <p:blipFill>
          <a:blip r:embed="rId3"/>
          <a:stretch>
            <a:fillRect/>
          </a:stretch>
        </p:blipFill>
        <p:spPr>
          <a:xfrm>
            <a:off x="2702560" y="71916"/>
            <a:ext cx="6370691" cy="3829192"/>
          </a:xfrm>
          <a:prstGeom prst="rect">
            <a:avLst/>
          </a:prstGeom>
        </p:spPr>
      </p:pic>
    </p:spTree>
    <p:extLst>
      <p:ext uri="{BB962C8B-B14F-4D97-AF65-F5344CB8AC3E}">
        <p14:creationId xmlns:p14="http://schemas.microsoft.com/office/powerpoint/2010/main" val="24426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5FA3-C138-BAEE-2DA5-D4992769F6CD}"/>
              </a:ext>
            </a:extLst>
          </p:cNvPr>
          <p:cNvSpPr>
            <a:spLocks noGrp="1"/>
          </p:cNvSpPr>
          <p:nvPr>
            <p:ph type="title"/>
          </p:nvPr>
        </p:nvSpPr>
        <p:spPr/>
        <p:txBody>
          <a:bodyPr/>
          <a:lstStyle/>
          <a:p>
            <a:r>
              <a:rPr lang="en-GB" dirty="0"/>
              <a:t>Where to find the graves</a:t>
            </a:r>
          </a:p>
        </p:txBody>
      </p:sp>
      <p:sp>
        <p:nvSpPr>
          <p:cNvPr id="3" name="Content Placeholder 2">
            <a:extLst>
              <a:ext uri="{FF2B5EF4-FFF2-40B4-BE49-F238E27FC236}">
                <a16:creationId xmlns:a16="http://schemas.microsoft.com/office/drawing/2014/main" id="{CB84D5B9-749F-8857-4894-7935CDF06574}"/>
              </a:ext>
            </a:extLst>
          </p:cNvPr>
          <p:cNvSpPr>
            <a:spLocks noGrp="1"/>
          </p:cNvSpPr>
          <p:nvPr>
            <p:ph idx="1"/>
          </p:nvPr>
        </p:nvSpPr>
        <p:spPr/>
        <p:txBody>
          <a:bodyPr>
            <a:normAutofit/>
          </a:bodyPr>
          <a:lstStyle/>
          <a:p>
            <a:r>
              <a:rPr lang="en-GB" dirty="0"/>
              <a:t>Military cemeteries </a:t>
            </a:r>
          </a:p>
          <a:p>
            <a:pPr marL="0" indent="0">
              <a:buNone/>
            </a:pPr>
            <a:endParaRPr lang="en-GB" dirty="0"/>
          </a:p>
          <a:p>
            <a:r>
              <a:rPr lang="en-GB" dirty="0"/>
              <a:t>Civilian cemeteries and churchyards, sometimes  grouped</a:t>
            </a:r>
          </a:p>
          <a:p>
            <a:pPr marL="0" indent="0">
              <a:buNone/>
            </a:pPr>
            <a:r>
              <a:rPr lang="en-GB" dirty="0"/>
              <a:t>together into a plot,  or scattered amongst the civilian</a:t>
            </a:r>
          </a:p>
          <a:p>
            <a:pPr marL="0" indent="0">
              <a:buNone/>
            </a:pPr>
            <a:r>
              <a:rPr lang="en-GB" dirty="0"/>
              <a:t>graves. </a:t>
            </a:r>
          </a:p>
        </p:txBody>
      </p:sp>
    </p:spTree>
    <p:extLst>
      <p:ext uri="{BB962C8B-B14F-4D97-AF65-F5344CB8AC3E}">
        <p14:creationId xmlns:p14="http://schemas.microsoft.com/office/powerpoint/2010/main" val="216622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3964-86DC-DBEC-012E-0AD224A8DD62}"/>
              </a:ext>
            </a:extLst>
          </p:cNvPr>
          <p:cNvSpPr>
            <a:spLocks noGrp="1"/>
          </p:cNvSpPr>
          <p:nvPr>
            <p:ph type="title"/>
          </p:nvPr>
        </p:nvSpPr>
        <p:spPr/>
        <p:txBody>
          <a:bodyPr/>
          <a:lstStyle/>
          <a:p>
            <a:pPr algn="ctr"/>
            <a:r>
              <a:rPr lang="en-GB" dirty="0"/>
              <a:t>Military cemeteries: </a:t>
            </a:r>
            <a:br>
              <a:rPr lang="en-GB" dirty="0"/>
            </a:br>
            <a:r>
              <a:rPr lang="en-GB" dirty="0"/>
              <a:t>Cannock Chase War Cemetery </a:t>
            </a:r>
          </a:p>
        </p:txBody>
      </p:sp>
      <p:pic>
        <p:nvPicPr>
          <p:cNvPr id="1026" name="Picture 2" descr="CANNOCK CHASE WAR CEMETERY - CWGC">
            <a:extLst>
              <a:ext uri="{FF2B5EF4-FFF2-40B4-BE49-F238E27FC236}">
                <a16:creationId xmlns:a16="http://schemas.microsoft.com/office/drawing/2014/main" id="{EEB28E56-55C2-72A5-2523-22D8A9EEDE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070" y="1908201"/>
            <a:ext cx="4651846" cy="34888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67920F-323E-F06C-DDB2-5F5A4440094F}"/>
              </a:ext>
            </a:extLst>
          </p:cNvPr>
          <p:cNvSpPr txBox="1"/>
          <p:nvPr/>
        </p:nvSpPr>
        <p:spPr>
          <a:xfrm flipH="1">
            <a:off x="4962797" y="1812608"/>
            <a:ext cx="3807824" cy="4401205"/>
          </a:xfrm>
          <a:prstGeom prst="rect">
            <a:avLst/>
          </a:prstGeom>
          <a:noFill/>
        </p:spPr>
        <p:txBody>
          <a:bodyPr wrap="square" rtlCol="0">
            <a:spAutoFit/>
          </a:bodyPr>
          <a:lstStyle/>
          <a:p>
            <a:pPr algn="l"/>
            <a:endParaRPr lang="en-GB" b="0" i="0" dirty="0">
              <a:solidFill>
                <a:srgbClr val="565656"/>
              </a:solidFill>
              <a:effectLst/>
              <a:latin typeface="open-sans"/>
            </a:endParaRPr>
          </a:p>
          <a:p>
            <a:pPr algn="ctr"/>
            <a:r>
              <a:rPr lang="en-GB" sz="2800" b="0" i="0" dirty="0">
                <a:solidFill>
                  <a:srgbClr val="565656"/>
                </a:solidFill>
                <a:effectLst/>
                <a:latin typeface="open-sans"/>
              </a:rPr>
              <a:t>GRAVES</a:t>
            </a:r>
          </a:p>
          <a:p>
            <a:pPr marL="285750" indent="-285750" algn="l">
              <a:buFont typeface="Arial" panose="020B0604020202020204" pitchFamily="34" charset="0"/>
              <a:buChar char="•"/>
            </a:pPr>
            <a:r>
              <a:rPr lang="en-GB" b="0" i="0" dirty="0">
                <a:solidFill>
                  <a:srgbClr val="565656"/>
                </a:solidFill>
                <a:effectLst/>
                <a:latin typeface="open-sans"/>
              </a:rPr>
              <a:t>97 Commonwealth burials (WW1) most of them New Zealanders,</a:t>
            </a:r>
          </a:p>
          <a:p>
            <a:pPr marL="285750" indent="-285750" algn="l">
              <a:buFont typeface="Arial" panose="020B0604020202020204" pitchFamily="34" charset="0"/>
              <a:buChar char="•"/>
            </a:pPr>
            <a:r>
              <a:rPr lang="en-GB" b="0" i="0" dirty="0">
                <a:solidFill>
                  <a:srgbClr val="565656"/>
                </a:solidFill>
                <a:effectLst/>
                <a:latin typeface="open-sans"/>
              </a:rPr>
              <a:t>286 German burials (WW1); . </a:t>
            </a:r>
            <a:r>
              <a:rPr lang="en-GB" dirty="0">
                <a:solidFill>
                  <a:srgbClr val="565656"/>
                </a:solidFill>
                <a:latin typeface="open-sans"/>
              </a:rPr>
              <a:t>3 (WW2)</a:t>
            </a:r>
            <a:r>
              <a:rPr lang="en-GB" b="0" i="0" dirty="0">
                <a:solidFill>
                  <a:srgbClr val="565656"/>
                </a:solidFill>
                <a:effectLst/>
                <a:latin typeface="open-sans"/>
              </a:rPr>
              <a:t> </a:t>
            </a:r>
          </a:p>
          <a:p>
            <a:pPr marL="285750" indent="-285750" algn="l">
              <a:buFont typeface="Arial" panose="020B0604020202020204" pitchFamily="34" charset="0"/>
              <a:buChar char="•"/>
            </a:pPr>
            <a:r>
              <a:rPr lang="en-GB" b="0" i="0" dirty="0">
                <a:solidFill>
                  <a:srgbClr val="565656"/>
                </a:solidFill>
                <a:effectLst/>
                <a:latin typeface="open-sans"/>
              </a:rPr>
              <a:t>58 German burials in Plot 4 were all brought into the cemetery in 1963, as part of the German Government's policy to remove all graves situated in cemeteries or war graves plots not maintained by the Commonwealth War Graves Commission.</a:t>
            </a:r>
          </a:p>
          <a:p>
            <a:pPr algn="l"/>
            <a:endParaRPr lang="en-GB" b="0" i="0" dirty="0">
              <a:solidFill>
                <a:srgbClr val="565656"/>
              </a:solidFill>
              <a:effectLst/>
              <a:latin typeface="open-sans"/>
            </a:endParaRPr>
          </a:p>
        </p:txBody>
      </p:sp>
      <p:sp>
        <p:nvSpPr>
          <p:cNvPr id="6" name="TextBox 5">
            <a:extLst>
              <a:ext uri="{FF2B5EF4-FFF2-40B4-BE49-F238E27FC236}">
                <a16:creationId xmlns:a16="http://schemas.microsoft.com/office/drawing/2014/main" id="{5DE24F8F-D6F6-C9C1-BC1C-B651565E8A2C}"/>
              </a:ext>
            </a:extLst>
          </p:cNvPr>
          <p:cNvSpPr txBox="1"/>
          <p:nvPr/>
        </p:nvSpPr>
        <p:spPr>
          <a:xfrm>
            <a:off x="8770621" y="2775481"/>
            <a:ext cx="2583179" cy="1754326"/>
          </a:xfrm>
          <a:prstGeom prst="rect">
            <a:avLst/>
          </a:prstGeom>
          <a:noFill/>
        </p:spPr>
        <p:txBody>
          <a:bodyPr wrap="square" rtlCol="0">
            <a:spAutoFit/>
          </a:bodyPr>
          <a:lstStyle/>
          <a:p>
            <a:pPr marL="285750" indent="-285750">
              <a:buFont typeface="Arial" panose="020B0604020202020204" pitchFamily="34" charset="0"/>
              <a:buChar char="•"/>
            </a:pPr>
            <a:r>
              <a:rPr lang="en-GB" b="0" i="0" dirty="0">
                <a:solidFill>
                  <a:srgbClr val="565656"/>
                </a:solidFill>
                <a:effectLst/>
                <a:latin typeface="open-sans"/>
              </a:rPr>
              <a:t>Large military training camp for the New Zealand Rifle Brigade. </a:t>
            </a:r>
          </a:p>
          <a:p>
            <a:pPr marL="285750" indent="-285750">
              <a:buFont typeface="Arial" panose="020B0604020202020204" pitchFamily="34" charset="0"/>
              <a:buChar char="•"/>
            </a:pPr>
            <a:r>
              <a:rPr lang="en-GB" dirty="0">
                <a:solidFill>
                  <a:srgbClr val="565656"/>
                </a:solidFill>
                <a:latin typeface="open-sans"/>
              </a:rPr>
              <a:t>P</a:t>
            </a:r>
            <a:r>
              <a:rPr lang="en-GB" b="0" i="0" dirty="0">
                <a:solidFill>
                  <a:srgbClr val="565656"/>
                </a:solidFill>
                <a:effectLst/>
                <a:latin typeface="open-sans"/>
              </a:rPr>
              <a:t>risoner-of-war hospital with 1,000 beds</a:t>
            </a:r>
          </a:p>
        </p:txBody>
      </p:sp>
    </p:spTree>
    <p:extLst>
      <p:ext uri="{BB962C8B-B14F-4D97-AF65-F5344CB8AC3E}">
        <p14:creationId xmlns:p14="http://schemas.microsoft.com/office/powerpoint/2010/main" val="237428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073327-9BFA-90B3-CBE6-2ABD6088441D}"/>
              </a:ext>
            </a:extLst>
          </p:cNvPr>
          <p:cNvPicPr>
            <a:picLocks noChangeAspect="1"/>
          </p:cNvPicPr>
          <p:nvPr/>
        </p:nvPicPr>
        <p:blipFill>
          <a:blip r:embed="rId2"/>
          <a:stretch>
            <a:fillRect/>
          </a:stretch>
        </p:blipFill>
        <p:spPr>
          <a:xfrm>
            <a:off x="0" y="763676"/>
            <a:ext cx="12192000" cy="4791986"/>
          </a:xfrm>
          <a:prstGeom prst="rect">
            <a:avLst/>
          </a:prstGeom>
        </p:spPr>
      </p:pic>
    </p:spTree>
    <p:extLst>
      <p:ext uri="{BB962C8B-B14F-4D97-AF65-F5344CB8AC3E}">
        <p14:creationId xmlns:p14="http://schemas.microsoft.com/office/powerpoint/2010/main" val="3202347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B2B1-8510-C4F1-4E97-CC30E5AC2B1E}"/>
              </a:ext>
            </a:extLst>
          </p:cNvPr>
          <p:cNvSpPr>
            <a:spLocks noGrp="1"/>
          </p:cNvSpPr>
          <p:nvPr>
            <p:ph type="title"/>
          </p:nvPr>
        </p:nvSpPr>
        <p:spPr/>
        <p:txBody>
          <a:bodyPr/>
          <a:lstStyle/>
          <a:p>
            <a:pPr algn="ctr"/>
            <a:r>
              <a:rPr lang="en-GB" dirty="0"/>
              <a:t>Scattered Graves</a:t>
            </a:r>
          </a:p>
        </p:txBody>
      </p:sp>
      <p:sp>
        <p:nvSpPr>
          <p:cNvPr id="3" name="Content Placeholder 2">
            <a:extLst>
              <a:ext uri="{FF2B5EF4-FFF2-40B4-BE49-F238E27FC236}">
                <a16:creationId xmlns:a16="http://schemas.microsoft.com/office/drawing/2014/main" id="{F3D548C2-C863-C2DF-6F41-9EDAA7F4080D}"/>
              </a:ext>
            </a:extLst>
          </p:cNvPr>
          <p:cNvSpPr>
            <a:spLocks noGrp="1"/>
          </p:cNvSpPr>
          <p:nvPr>
            <p:ph idx="1"/>
          </p:nvPr>
        </p:nvSpPr>
        <p:spPr/>
        <p:txBody>
          <a:bodyPr>
            <a:normAutofit/>
          </a:bodyPr>
          <a:lstStyle/>
          <a:p>
            <a:pPr>
              <a:lnSpc>
                <a:spcPct val="107000"/>
              </a:lnSpc>
              <a:spcAft>
                <a:spcPts val="800"/>
              </a:spcAft>
            </a:pPr>
            <a:r>
              <a:rPr lang="en-GB" kern="100" dirty="0">
                <a:effectLst/>
                <a:latin typeface="Calibri" panose="020F0502020204030204" pitchFamily="34" charset="0"/>
                <a:ea typeface="Calibri" panose="020F0502020204030204" pitchFamily="34" charset="0"/>
                <a:cs typeface="Times New Roman" panose="02020603050405020304" pitchFamily="18" charset="0"/>
              </a:rPr>
              <a:t>Individual graves account for the great majority of war burials in the UK and are to be found in every conceivable type of burial ground - including many local churchyards. </a:t>
            </a:r>
          </a:p>
          <a:p>
            <a:pPr>
              <a:lnSpc>
                <a:spcPct val="107000"/>
              </a:lnSpc>
              <a:spcAft>
                <a:spcPts val="800"/>
              </a:spcAft>
            </a:pPr>
            <a:r>
              <a:rPr lang="en-GB" kern="100" dirty="0">
                <a:effectLst/>
                <a:latin typeface="Calibri" panose="020F0502020204030204" pitchFamily="34" charset="0"/>
                <a:ea typeface="Calibri" panose="020F0502020204030204" pitchFamily="34" charset="0"/>
                <a:cs typeface="Times New Roman" panose="02020603050405020304" pitchFamily="18" charset="0"/>
              </a:rPr>
              <a:t>The majority are marked with standard Commission headstones.</a:t>
            </a:r>
            <a:endParaRPr lang="en-GB" dirty="0"/>
          </a:p>
        </p:txBody>
      </p:sp>
    </p:spTree>
    <p:extLst>
      <p:ext uri="{BB962C8B-B14F-4D97-AF65-F5344CB8AC3E}">
        <p14:creationId xmlns:p14="http://schemas.microsoft.com/office/powerpoint/2010/main" val="347930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7CE3-58D3-85C1-B7AD-BB58DEDD93FD}"/>
              </a:ext>
            </a:extLst>
          </p:cNvPr>
          <p:cNvSpPr>
            <a:spLocks noGrp="1"/>
          </p:cNvSpPr>
          <p:nvPr>
            <p:ph type="title"/>
          </p:nvPr>
        </p:nvSpPr>
        <p:spPr/>
        <p:txBody>
          <a:bodyPr/>
          <a:lstStyle/>
          <a:p>
            <a:pPr algn="ctr"/>
            <a:r>
              <a:rPr lang="en-GB" dirty="0"/>
              <a:t>Eyes On Hands On: Duties</a:t>
            </a:r>
          </a:p>
        </p:txBody>
      </p:sp>
      <p:sp>
        <p:nvSpPr>
          <p:cNvPr id="3" name="Content Placeholder 2">
            <a:extLst>
              <a:ext uri="{FF2B5EF4-FFF2-40B4-BE49-F238E27FC236}">
                <a16:creationId xmlns:a16="http://schemas.microsoft.com/office/drawing/2014/main" id="{E4E46C5A-D0D5-0238-94B8-5A60B75D4874}"/>
              </a:ext>
            </a:extLst>
          </p:cNvPr>
          <p:cNvSpPr>
            <a:spLocks noGrp="1"/>
          </p:cNvSpPr>
          <p:nvPr>
            <p:ph idx="1"/>
          </p:nvPr>
        </p:nvSpPr>
        <p:spPr/>
        <p:txBody>
          <a:bodyPr>
            <a:normAutofit/>
          </a:bodyPr>
          <a:lstStyle/>
          <a:p>
            <a:r>
              <a:rPr lang="en-GB" dirty="0"/>
              <a:t>The role undertaken by  EOHO volunteers encompasses two broad activity streams: </a:t>
            </a:r>
          </a:p>
          <a:p>
            <a:r>
              <a:rPr lang="en-GB" dirty="0"/>
              <a:t> </a:t>
            </a:r>
            <a:r>
              <a:rPr lang="en-GB" dirty="0">
                <a:solidFill>
                  <a:srgbClr val="FF0000"/>
                </a:solidFill>
              </a:rPr>
              <a:t>Eyes On</a:t>
            </a:r>
            <a:r>
              <a:rPr lang="en-GB" dirty="0"/>
              <a:t>:</a:t>
            </a:r>
          </a:p>
          <a:p>
            <a:pPr lvl="1"/>
            <a:r>
              <a:rPr lang="en-GB" dirty="0"/>
              <a:t>going out into  local cemeteries and report back on the condition of  War Graves there, via an online form. </a:t>
            </a:r>
          </a:p>
          <a:p>
            <a:r>
              <a:rPr lang="en-GB" dirty="0"/>
              <a:t> </a:t>
            </a:r>
            <a:r>
              <a:rPr lang="en-GB" dirty="0">
                <a:solidFill>
                  <a:srgbClr val="FF0000"/>
                </a:solidFill>
              </a:rPr>
              <a:t>Hands On</a:t>
            </a:r>
            <a:r>
              <a:rPr lang="en-GB" dirty="0"/>
              <a:t>: </a:t>
            </a:r>
          </a:p>
          <a:p>
            <a:pPr lvl="1"/>
            <a:r>
              <a:rPr lang="en-GB" dirty="0"/>
              <a:t>carrying out certain maintenance tasks, such as trimming vegetation or cleaning the headstones.</a:t>
            </a:r>
          </a:p>
        </p:txBody>
      </p:sp>
    </p:spTree>
    <p:extLst>
      <p:ext uri="{BB962C8B-B14F-4D97-AF65-F5344CB8AC3E}">
        <p14:creationId xmlns:p14="http://schemas.microsoft.com/office/powerpoint/2010/main" val="3725522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24A4-6424-ABAD-309C-DF7E4FC3078B}"/>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068F7F6A-9080-62FD-BD07-78A4EEC4C1AB}"/>
              </a:ext>
            </a:extLst>
          </p:cNvPr>
          <p:cNvPicPr>
            <a:picLocks noGrp="1" noChangeAspect="1"/>
          </p:cNvPicPr>
          <p:nvPr>
            <p:ph idx="1"/>
          </p:nvPr>
        </p:nvPicPr>
        <p:blipFill>
          <a:blip r:embed="rId2"/>
          <a:stretch>
            <a:fillRect/>
          </a:stretch>
        </p:blipFill>
        <p:spPr>
          <a:xfrm>
            <a:off x="838200" y="1690688"/>
            <a:ext cx="4455160" cy="4355169"/>
          </a:xfrm>
        </p:spPr>
      </p:pic>
      <p:sp>
        <p:nvSpPr>
          <p:cNvPr id="7" name="TextBox 6">
            <a:extLst>
              <a:ext uri="{FF2B5EF4-FFF2-40B4-BE49-F238E27FC236}">
                <a16:creationId xmlns:a16="http://schemas.microsoft.com/office/drawing/2014/main" id="{8520FAA0-FB07-A969-7B4D-B90BCC3328D9}"/>
              </a:ext>
            </a:extLst>
          </p:cNvPr>
          <p:cNvSpPr txBox="1"/>
          <p:nvPr/>
        </p:nvSpPr>
        <p:spPr>
          <a:xfrm flipH="1">
            <a:off x="6360159" y="2458720"/>
            <a:ext cx="3545577" cy="3385542"/>
          </a:xfrm>
          <a:prstGeom prst="rect">
            <a:avLst/>
          </a:prstGeom>
          <a:noFill/>
        </p:spPr>
        <p:txBody>
          <a:bodyPr wrap="square" rtlCol="0">
            <a:spAutoFit/>
          </a:bodyPr>
          <a:lstStyle/>
          <a:p>
            <a:pPr marL="285750" indent="-285750">
              <a:buFont typeface="Arial" panose="020B0604020202020204" pitchFamily="34" charset="0"/>
              <a:buChar char="•"/>
            </a:pPr>
            <a:r>
              <a:rPr lang="en-GB" sz="2800" dirty="0"/>
              <a:t>Identify the grave</a:t>
            </a:r>
          </a:p>
          <a:p>
            <a:pPr marL="285750" indent="-285750">
              <a:buFont typeface="Arial" panose="020B0604020202020204" pitchFamily="34" charset="0"/>
              <a:buChar char="•"/>
            </a:pPr>
            <a:r>
              <a:rPr lang="en-GB" sz="2800" dirty="0"/>
              <a:t>Clear and clean as required</a:t>
            </a:r>
          </a:p>
          <a:p>
            <a:pPr marL="285750" indent="-285750">
              <a:buFont typeface="Arial" panose="020B0604020202020204" pitchFamily="34" charset="0"/>
              <a:buChar char="•"/>
            </a:pPr>
            <a:r>
              <a:rPr lang="en-GB" sz="2800" dirty="0"/>
              <a:t>Take a photograph </a:t>
            </a:r>
          </a:p>
          <a:p>
            <a:pPr marL="285750" indent="-285750">
              <a:buFont typeface="Arial" panose="020B0604020202020204" pitchFamily="34" charset="0"/>
              <a:buChar char="•"/>
            </a:pPr>
            <a:r>
              <a:rPr lang="en-GB" sz="2800" dirty="0"/>
              <a:t>Complete a report online and attach photograph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781815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1369</Words>
  <Application>Microsoft Office PowerPoint</Application>
  <PresentationFormat>Widescreen</PresentationFormat>
  <Paragraphs>143</Paragraphs>
  <Slides>34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Alegreya</vt:lpstr>
      <vt:lpstr>Arial</vt:lpstr>
      <vt:lpstr>Arial</vt:lpstr>
      <vt:lpstr>Calibri</vt:lpstr>
      <vt:lpstr>Calibri Light</vt:lpstr>
      <vt:lpstr>canada-type-gibson</vt:lpstr>
      <vt:lpstr>Georgia</vt:lpstr>
      <vt:lpstr>Google Sans</vt:lpstr>
      <vt:lpstr>inherit</vt:lpstr>
      <vt:lpstr>Open Sans</vt:lpstr>
      <vt:lpstr>open-sans</vt:lpstr>
      <vt:lpstr>Times New Roman</vt:lpstr>
      <vt:lpstr>Office Theme</vt:lpstr>
      <vt:lpstr>CWGC</vt:lpstr>
      <vt:lpstr>PowerPoint Presentation</vt:lpstr>
      <vt:lpstr>PowerPoint Presentation</vt:lpstr>
      <vt:lpstr>Where to find the graves</vt:lpstr>
      <vt:lpstr>Military cemeteries:  Cannock Chase War Cemetery </vt:lpstr>
      <vt:lpstr>PowerPoint Presentation</vt:lpstr>
      <vt:lpstr>Scattered Graves</vt:lpstr>
      <vt:lpstr>Eyes On Hands On: Duties</vt:lpstr>
      <vt:lpstr>PowerPoint Presentation</vt:lpstr>
      <vt:lpstr>Health and Safety training! </vt:lpstr>
      <vt:lpstr>PowerPoint Presentation</vt:lpstr>
      <vt:lpstr>Standard CWGC Headstone</vt:lpstr>
      <vt:lpstr>Scattered Graves: Private memorials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vt:lpstr>
      <vt:lpstr>PowerPoint Presentation</vt:lpstr>
      <vt:lpstr>Reports from survivors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CWCG</dc:title>
  <dc:creator>Carole Davies</dc:creator>
  <cp:lastModifiedBy>Carole Davies</cp:lastModifiedBy>
  <cp:revision>9</cp:revision>
  <dcterms:created xsi:type="dcterms:W3CDTF">2023-09-24T14:31:44Z</dcterms:created>
  <dcterms:modified xsi:type="dcterms:W3CDTF">2023-10-04T08:54:28Z</dcterms:modified>
</cp:coreProperties>
</file>