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ti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5"/>
  </p:notesMasterIdLst>
  <p:sldIdLst>
    <p:sldId id="256" r:id="rId2"/>
    <p:sldId id="298" r:id="rId3"/>
    <p:sldId id="269" r:id="rId4"/>
    <p:sldId id="288" r:id="rId5"/>
    <p:sldId id="286" r:id="rId6"/>
    <p:sldId id="270" r:id="rId7"/>
    <p:sldId id="292" r:id="rId8"/>
    <p:sldId id="282" r:id="rId9"/>
    <p:sldId id="295" r:id="rId10"/>
    <p:sldId id="299" r:id="rId11"/>
    <p:sldId id="293" r:id="rId12"/>
    <p:sldId id="300" r:id="rId13"/>
    <p:sldId id="262" r:id="rId14"/>
    <p:sldId id="283" r:id="rId15"/>
    <p:sldId id="284" r:id="rId16"/>
    <p:sldId id="257" r:id="rId17"/>
    <p:sldId id="268" r:id="rId18"/>
    <p:sldId id="267" r:id="rId19"/>
    <p:sldId id="258" r:id="rId20"/>
    <p:sldId id="260" r:id="rId21"/>
    <p:sldId id="266" r:id="rId22"/>
    <p:sldId id="265" r:id="rId23"/>
    <p:sldId id="263" r:id="rId24"/>
    <p:sldId id="271" r:id="rId25"/>
    <p:sldId id="280" r:id="rId26"/>
    <p:sldId id="273" r:id="rId27"/>
    <p:sldId id="274" r:id="rId28"/>
    <p:sldId id="275" r:id="rId29"/>
    <p:sldId id="277" r:id="rId30"/>
    <p:sldId id="276" r:id="rId31"/>
    <p:sldId id="278" r:id="rId32"/>
    <p:sldId id="279" r:id="rId33"/>
    <p:sldId id="301"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6C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446"/>
    <p:restoredTop sz="91427"/>
  </p:normalViewPr>
  <p:slideViewPr>
    <p:cSldViewPr snapToGrid="0">
      <p:cViewPr varScale="1">
        <p:scale>
          <a:sx n="115" d="100"/>
          <a:sy n="115" d="100"/>
        </p:scale>
        <p:origin x="424" y="9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43299CA-E02E-46DE-9116-4F20BD34E075}"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4A724050-B517-424E-A785-73893639B5F0}">
      <dgm:prSet/>
      <dgm:spPr/>
      <dgm:t>
        <a:bodyPr/>
        <a:lstStyle/>
        <a:p>
          <a:endParaRPr lang="en-US" dirty="0"/>
        </a:p>
      </dgm:t>
    </dgm:pt>
    <dgm:pt modelId="{F49061B9-0DAC-4536-BB7B-2DFA1A7BBB45}" type="parTrans" cxnId="{64720BBF-0C81-44BE-8F0E-4BB1D82B7863}">
      <dgm:prSet/>
      <dgm:spPr/>
      <dgm:t>
        <a:bodyPr/>
        <a:lstStyle/>
        <a:p>
          <a:endParaRPr lang="en-US"/>
        </a:p>
      </dgm:t>
    </dgm:pt>
    <dgm:pt modelId="{47373023-9D95-441B-B4A9-34D19BE19787}" type="sibTrans" cxnId="{64720BBF-0C81-44BE-8F0E-4BB1D82B7863}">
      <dgm:prSet/>
      <dgm:spPr/>
      <dgm:t>
        <a:bodyPr/>
        <a:lstStyle/>
        <a:p>
          <a:endParaRPr lang="en-US"/>
        </a:p>
      </dgm:t>
    </dgm:pt>
    <dgm:pt modelId="{DAC72847-0DBD-4B9F-BA5E-8674174532D5}">
      <dgm:prSet/>
      <dgm:spPr/>
      <dgm:t>
        <a:bodyPr/>
        <a:lstStyle/>
        <a:p>
          <a:r>
            <a:rPr lang="en-GB" dirty="0"/>
            <a:t>Lloyds Weekly Shipping Index for January of 1898</a:t>
          </a:r>
          <a:endParaRPr lang="en-US" dirty="0"/>
        </a:p>
      </dgm:t>
    </dgm:pt>
    <dgm:pt modelId="{4BD69601-02FC-43A0-9B08-EBBFDF3FC62A}" type="sibTrans" cxnId="{6F9CE70A-EF90-4F93-B9BF-7EEA397F54CC}">
      <dgm:prSet/>
      <dgm:spPr/>
      <dgm:t>
        <a:bodyPr/>
        <a:lstStyle/>
        <a:p>
          <a:endParaRPr lang="en-US"/>
        </a:p>
      </dgm:t>
    </dgm:pt>
    <dgm:pt modelId="{4FC32EE9-2316-4966-822C-13A5BB7DF50F}" type="parTrans" cxnId="{6F9CE70A-EF90-4F93-B9BF-7EEA397F54CC}">
      <dgm:prSet/>
      <dgm:spPr/>
      <dgm:t>
        <a:bodyPr/>
        <a:lstStyle/>
        <a:p>
          <a:endParaRPr lang="en-US"/>
        </a:p>
      </dgm:t>
    </dgm:pt>
    <dgm:pt modelId="{53A6859E-0419-477F-A788-237AD2F3B50C}">
      <dgm:prSet/>
      <dgm:spPr/>
      <dgm:t>
        <a:bodyPr/>
        <a:lstStyle/>
        <a:p>
          <a:r>
            <a:rPr lang="en-GB" i="1" u="sng" dirty="0"/>
            <a:t>Jan 21.</a:t>
          </a:r>
          <a:r>
            <a:rPr lang="en-GB" i="1" dirty="0"/>
            <a:t>  Information received by the owners from their agents at Punta del </a:t>
          </a:r>
          <a:r>
            <a:rPr lang="en-GB" i="1" dirty="0" err="1"/>
            <a:t>Gada</a:t>
          </a:r>
          <a:r>
            <a:rPr lang="en-GB" i="1" dirty="0"/>
            <a:t> (Straits of Magellan) per cable from Valparaiso, states that the </a:t>
          </a:r>
          <a:r>
            <a:rPr lang="en-GB" b="1" i="1" dirty="0"/>
            <a:t>Bootle</a:t>
          </a:r>
          <a:r>
            <a:rPr lang="en-GB" i="1" dirty="0"/>
            <a:t> has been lost, all hands saved.</a:t>
          </a:r>
          <a:endParaRPr lang="en-US" dirty="0"/>
        </a:p>
      </dgm:t>
    </dgm:pt>
    <dgm:pt modelId="{9C26C5CB-040C-4356-A962-C6542BD189E2}" type="sibTrans" cxnId="{E67FDEB0-D46B-4FA5-A3E5-3990AD2C2D1C}">
      <dgm:prSet/>
      <dgm:spPr/>
      <dgm:t>
        <a:bodyPr/>
        <a:lstStyle/>
        <a:p>
          <a:endParaRPr lang="en-US"/>
        </a:p>
      </dgm:t>
    </dgm:pt>
    <dgm:pt modelId="{13D6D74D-FD30-47F9-8DFF-29FE2767AB59}" type="parTrans" cxnId="{E67FDEB0-D46B-4FA5-A3E5-3990AD2C2D1C}">
      <dgm:prSet/>
      <dgm:spPr/>
      <dgm:t>
        <a:bodyPr/>
        <a:lstStyle/>
        <a:p>
          <a:endParaRPr lang="en-US"/>
        </a:p>
      </dgm:t>
    </dgm:pt>
    <dgm:pt modelId="{6D9AF946-5588-4C0D-88A7-29FE35DBE224}">
      <dgm:prSet/>
      <dgm:spPr/>
      <dgm:t>
        <a:bodyPr/>
        <a:lstStyle/>
        <a:p>
          <a:r>
            <a:rPr lang="en-GB" i="1" u="sng" dirty="0"/>
            <a:t>Jan 25.</a:t>
          </a:r>
          <a:r>
            <a:rPr lang="en-GB" i="1" dirty="0"/>
            <a:t> Concepcion Chili.  </a:t>
          </a:r>
          <a:r>
            <a:rPr lang="en-GB" b="1" i="1" dirty="0"/>
            <a:t>Bootle </a:t>
          </a:r>
          <a:r>
            <a:rPr lang="en-GB" i="1" dirty="0"/>
            <a:t>totally lost off Gallegos River.  All on board saved.</a:t>
          </a:r>
          <a:endParaRPr lang="en-US" dirty="0"/>
        </a:p>
      </dgm:t>
    </dgm:pt>
    <dgm:pt modelId="{EDD2A2C6-6F04-4602-B1F9-7D0082182820}" type="sibTrans" cxnId="{1783D73D-952A-4E93-BE38-8E920DAEB804}">
      <dgm:prSet/>
      <dgm:spPr/>
      <dgm:t>
        <a:bodyPr/>
        <a:lstStyle/>
        <a:p>
          <a:endParaRPr lang="en-US"/>
        </a:p>
      </dgm:t>
    </dgm:pt>
    <dgm:pt modelId="{7A04CC71-08CA-482A-B977-57040AEBEB33}" type="parTrans" cxnId="{1783D73D-952A-4E93-BE38-8E920DAEB804}">
      <dgm:prSet/>
      <dgm:spPr/>
      <dgm:t>
        <a:bodyPr/>
        <a:lstStyle/>
        <a:p>
          <a:endParaRPr lang="en-US"/>
        </a:p>
      </dgm:t>
    </dgm:pt>
    <dgm:pt modelId="{C867B5D4-0EB3-4347-A630-4BDCB5702D32}">
      <dgm:prSet/>
      <dgm:spPr/>
      <dgm:t>
        <a:bodyPr/>
        <a:lstStyle/>
        <a:p>
          <a:endParaRPr lang="en-US" dirty="0"/>
        </a:p>
      </dgm:t>
    </dgm:pt>
    <dgm:pt modelId="{C919A409-386B-481C-B47C-48CC8C2FEB72}" type="sibTrans" cxnId="{984ED08D-43C0-40C7-AEB9-43BFADED059E}">
      <dgm:prSet/>
      <dgm:spPr/>
      <dgm:t>
        <a:bodyPr/>
        <a:lstStyle/>
        <a:p>
          <a:endParaRPr lang="en-US"/>
        </a:p>
      </dgm:t>
    </dgm:pt>
    <dgm:pt modelId="{0AE07B41-37EF-4A96-B8A0-2B0B9DE5B90A}" type="parTrans" cxnId="{984ED08D-43C0-40C7-AEB9-43BFADED059E}">
      <dgm:prSet/>
      <dgm:spPr/>
      <dgm:t>
        <a:bodyPr/>
        <a:lstStyle/>
        <a:p>
          <a:endParaRPr lang="en-US"/>
        </a:p>
      </dgm:t>
    </dgm:pt>
    <dgm:pt modelId="{C7C8CAC4-A4E5-F64F-BB56-D4BB42B4B3B6}" type="pres">
      <dgm:prSet presAssocID="{843299CA-E02E-46DE-9116-4F20BD34E075}" presName="vert0" presStyleCnt="0">
        <dgm:presLayoutVars>
          <dgm:dir/>
          <dgm:animOne val="branch"/>
          <dgm:animLvl val="lvl"/>
        </dgm:presLayoutVars>
      </dgm:prSet>
      <dgm:spPr/>
    </dgm:pt>
    <dgm:pt modelId="{20F92A95-C1C9-234D-9381-DA8DA90E1D5E}" type="pres">
      <dgm:prSet presAssocID="{DAC72847-0DBD-4B9F-BA5E-8674174532D5}" presName="thickLine" presStyleLbl="alignNode1" presStyleIdx="0" presStyleCnt="5"/>
      <dgm:spPr/>
    </dgm:pt>
    <dgm:pt modelId="{2A013542-DE8C-EE4E-86FB-A86CF3E75454}" type="pres">
      <dgm:prSet presAssocID="{DAC72847-0DBD-4B9F-BA5E-8674174532D5}" presName="horz1" presStyleCnt="0"/>
      <dgm:spPr/>
    </dgm:pt>
    <dgm:pt modelId="{C4AA199C-1487-0448-A1AC-E37848065B56}" type="pres">
      <dgm:prSet presAssocID="{DAC72847-0DBD-4B9F-BA5E-8674174532D5}" presName="tx1" presStyleLbl="revTx" presStyleIdx="0" presStyleCnt="5"/>
      <dgm:spPr/>
    </dgm:pt>
    <dgm:pt modelId="{B3F4338D-78BE-E442-927E-D40ED8DA7D03}" type="pres">
      <dgm:prSet presAssocID="{DAC72847-0DBD-4B9F-BA5E-8674174532D5}" presName="vert1" presStyleCnt="0"/>
      <dgm:spPr/>
    </dgm:pt>
    <dgm:pt modelId="{CEFDC667-0E58-8640-9686-FD1DD3B18C6C}" type="pres">
      <dgm:prSet presAssocID="{53A6859E-0419-477F-A788-237AD2F3B50C}" presName="thickLine" presStyleLbl="alignNode1" presStyleIdx="1" presStyleCnt="5"/>
      <dgm:spPr/>
    </dgm:pt>
    <dgm:pt modelId="{B4C76493-BD5A-3049-A6B9-106E560BD85F}" type="pres">
      <dgm:prSet presAssocID="{53A6859E-0419-477F-A788-237AD2F3B50C}" presName="horz1" presStyleCnt="0"/>
      <dgm:spPr/>
    </dgm:pt>
    <dgm:pt modelId="{FEEFD40A-982A-4E4A-9255-FEBE6AE9AA5B}" type="pres">
      <dgm:prSet presAssocID="{53A6859E-0419-477F-A788-237AD2F3B50C}" presName="tx1" presStyleLbl="revTx" presStyleIdx="1" presStyleCnt="5"/>
      <dgm:spPr/>
    </dgm:pt>
    <dgm:pt modelId="{E78C7A31-B1EA-E341-B688-0D94D6EBADBA}" type="pres">
      <dgm:prSet presAssocID="{53A6859E-0419-477F-A788-237AD2F3B50C}" presName="vert1" presStyleCnt="0"/>
      <dgm:spPr/>
    </dgm:pt>
    <dgm:pt modelId="{C7EABFE1-1520-5047-9AC2-84B875334652}" type="pres">
      <dgm:prSet presAssocID="{6D9AF946-5588-4C0D-88A7-29FE35DBE224}" presName="thickLine" presStyleLbl="alignNode1" presStyleIdx="2" presStyleCnt="5"/>
      <dgm:spPr/>
    </dgm:pt>
    <dgm:pt modelId="{A7C85902-BB53-FC4D-969E-DA411192C65A}" type="pres">
      <dgm:prSet presAssocID="{6D9AF946-5588-4C0D-88A7-29FE35DBE224}" presName="horz1" presStyleCnt="0"/>
      <dgm:spPr/>
    </dgm:pt>
    <dgm:pt modelId="{EDE0D6C7-248C-8142-8852-F52793B1EDCA}" type="pres">
      <dgm:prSet presAssocID="{6D9AF946-5588-4C0D-88A7-29FE35DBE224}" presName="tx1" presStyleLbl="revTx" presStyleIdx="2" presStyleCnt="5"/>
      <dgm:spPr/>
    </dgm:pt>
    <dgm:pt modelId="{058B1DD3-D308-C94C-A9A1-C0CB8112C97A}" type="pres">
      <dgm:prSet presAssocID="{6D9AF946-5588-4C0D-88A7-29FE35DBE224}" presName="vert1" presStyleCnt="0"/>
      <dgm:spPr/>
    </dgm:pt>
    <dgm:pt modelId="{47066209-1046-334A-ABBA-8E026583EE53}" type="pres">
      <dgm:prSet presAssocID="{C867B5D4-0EB3-4347-A630-4BDCB5702D32}" presName="thickLine" presStyleLbl="alignNode1" presStyleIdx="3" presStyleCnt="5"/>
      <dgm:spPr/>
    </dgm:pt>
    <dgm:pt modelId="{9EC57F4A-9A30-2342-8985-E08BE562AEA1}" type="pres">
      <dgm:prSet presAssocID="{C867B5D4-0EB3-4347-A630-4BDCB5702D32}" presName="horz1" presStyleCnt="0"/>
      <dgm:spPr/>
    </dgm:pt>
    <dgm:pt modelId="{6B0F69C1-47AE-D34A-B80D-A6F9905C19FF}" type="pres">
      <dgm:prSet presAssocID="{C867B5D4-0EB3-4347-A630-4BDCB5702D32}" presName="tx1" presStyleLbl="revTx" presStyleIdx="3" presStyleCnt="5"/>
      <dgm:spPr/>
    </dgm:pt>
    <dgm:pt modelId="{8721CEDE-EE02-3047-923A-1DF2C9158565}" type="pres">
      <dgm:prSet presAssocID="{C867B5D4-0EB3-4347-A630-4BDCB5702D32}" presName="vert1" presStyleCnt="0"/>
      <dgm:spPr/>
    </dgm:pt>
    <dgm:pt modelId="{4EA44C6E-0D93-DF4C-8BD9-52B229037A6F}" type="pres">
      <dgm:prSet presAssocID="{4A724050-B517-424E-A785-73893639B5F0}" presName="thickLine" presStyleLbl="alignNode1" presStyleIdx="4" presStyleCnt="5"/>
      <dgm:spPr/>
    </dgm:pt>
    <dgm:pt modelId="{6767EAFA-880E-BE40-97E6-171B82D1B4F9}" type="pres">
      <dgm:prSet presAssocID="{4A724050-B517-424E-A785-73893639B5F0}" presName="horz1" presStyleCnt="0"/>
      <dgm:spPr/>
    </dgm:pt>
    <dgm:pt modelId="{3625C5C0-902F-0448-962F-22A7A2AEADA2}" type="pres">
      <dgm:prSet presAssocID="{4A724050-B517-424E-A785-73893639B5F0}" presName="tx1" presStyleLbl="revTx" presStyleIdx="4" presStyleCnt="5"/>
      <dgm:spPr/>
    </dgm:pt>
    <dgm:pt modelId="{B237F3CF-807F-C14B-B388-36542EECA8E5}" type="pres">
      <dgm:prSet presAssocID="{4A724050-B517-424E-A785-73893639B5F0}" presName="vert1" presStyleCnt="0"/>
      <dgm:spPr/>
    </dgm:pt>
  </dgm:ptLst>
  <dgm:cxnLst>
    <dgm:cxn modelId="{EC5BFD02-1B5D-CD40-BEEA-4AEB0AE50C36}" type="presOf" srcId="{DAC72847-0DBD-4B9F-BA5E-8674174532D5}" destId="{C4AA199C-1487-0448-A1AC-E37848065B56}" srcOrd="0" destOrd="0" presId="urn:microsoft.com/office/officeart/2008/layout/LinedList"/>
    <dgm:cxn modelId="{6F9CE70A-EF90-4F93-B9BF-7EEA397F54CC}" srcId="{843299CA-E02E-46DE-9116-4F20BD34E075}" destId="{DAC72847-0DBD-4B9F-BA5E-8674174532D5}" srcOrd="0" destOrd="0" parTransId="{4FC32EE9-2316-4966-822C-13A5BB7DF50F}" sibTransId="{4BD69601-02FC-43A0-9B08-EBBFDF3FC62A}"/>
    <dgm:cxn modelId="{1783D73D-952A-4E93-BE38-8E920DAEB804}" srcId="{843299CA-E02E-46DE-9116-4F20BD34E075}" destId="{6D9AF946-5588-4C0D-88A7-29FE35DBE224}" srcOrd="2" destOrd="0" parTransId="{7A04CC71-08CA-482A-B977-57040AEBEB33}" sibTransId="{EDD2A2C6-6F04-4602-B1F9-7D0082182820}"/>
    <dgm:cxn modelId="{7A950859-3BF2-B843-A338-9445F0DAB9BB}" type="presOf" srcId="{53A6859E-0419-477F-A788-237AD2F3B50C}" destId="{FEEFD40A-982A-4E4A-9255-FEBE6AE9AA5B}" srcOrd="0" destOrd="0" presId="urn:microsoft.com/office/officeart/2008/layout/LinedList"/>
    <dgm:cxn modelId="{147D8F5D-B0D3-3243-96FD-5D223A26172E}" type="presOf" srcId="{4A724050-B517-424E-A785-73893639B5F0}" destId="{3625C5C0-902F-0448-962F-22A7A2AEADA2}" srcOrd="0" destOrd="0" presId="urn:microsoft.com/office/officeart/2008/layout/LinedList"/>
    <dgm:cxn modelId="{7CA5C667-D728-CB41-9921-C1CF3429A7D9}" type="presOf" srcId="{6D9AF946-5588-4C0D-88A7-29FE35DBE224}" destId="{EDE0D6C7-248C-8142-8852-F52793B1EDCA}" srcOrd="0" destOrd="0" presId="urn:microsoft.com/office/officeart/2008/layout/LinedList"/>
    <dgm:cxn modelId="{008AB975-448D-8C43-9C01-E7AC58DCEC0A}" type="presOf" srcId="{C867B5D4-0EB3-4347-A630-4BDCB5702D32}" destId="{6B0F69C1-47AE-D34A-B80D-A6F9905C19FF}" srcOrd="0" destOrd="0" presId="urn:microsoft.com/office/officeart/2008/layout/LinedList"/>
    <dgm:cxn modelId="{984ED08D-43C0-40C7-AEB9-43BFADED059E}" srcId="{843299CA-E02E-46DE-9116-4F20BD34E075}" destId="{C867B5D4-0EB3-4347-A630-4BDCB5702D32}" srcOrd="3" destOrd="0" parTransId="{0AE07B41-37EF-4A96-B8A0-2B0B9DE5B90A}" sibTransId="{C919A409-386B-481C-B47C-48CC8C2FEB72}"/>
    <dgm:cxn modelId="{E67FDEB0-D46B-4FA5-A3E5-3990AD2C2D1C}" srcId="{843299CA-E02E-46DE-9116-4F20BD34E075}" destId="{53A6859E-0419-477F-A788-237AD2F3B50C}" srcOrd="1" destOrd="0" parTransId="{13D6D74D-FD30-47F9-8DFF-29FE2767AB59}" sibTransId="{9C26C5CB-040C-4356-A962-C6542BD189E2}"/>
    <dgm:cxn modelId="{64720BBF-0C81-44BE-8F0E-4BB1D82B7863}" srcId="{843299CA-E02E-46DE-9116-4F20BD34E075}" destId="{4A724050-B517-424E-A785-73893639B5F0}" srcOrd="4" destOrd="0" parTransId="{F49061B9-0DAC-4536-BB7B-2DFA1A7BBB45}" sibTransId="{47373023-9D95-441B-B4A9-34D19BE19787}"/>
    <dgm:cxn modelId="{0181EEC8-1B3C-8545-A40B-A55A2A2AF842}" type="presOf" srcId="{843299CA-E02E-46DE-9116-4F20BD34E075}" destId="{C7C8CAC4-A4E5-F64F-BB56-D4BB42B4B3B6}" srcOrd="0" destOrd="0" presId="urn:microsoft.com/office/officeart/2008/layout/LinedList"/>
    <dgm:cxn modelId="{B273DB64-4D60-654F-9802-EB0B63441545}" type="presParOf" srcId="{C7C8CAC4-A4E5-F64F-BB56-D4BB42B4B3B6}" destId="{20F92A95-C1C9-234D-9381-DA8DA90E1D5E}" srcOrd="0" destOrd="0" presId="urn:microsoft.com/office/officeart/2008/layout/LinedList"/>
    <dgm:cxn modelId="{C0B88769-C692-D94F-9C0D-B0F0E996BC2A}" type="presParOf" srcId="{C7C8CAC4-A4E5-F64F-BB56-D4BB42B4B3B6}" destId="{2A013542-DE8C-EE4E-86FB-A86CF3E75454}" srcOrd="1" destOrd="0" presId="urn:microsoft.com/office/officeart/2008/layout/LinedList"/>
    <dgm:cxn modelId="{B8626458-F033-5A4E-B769-E0A3DAA38055}" type="presParOf" srcId="{2A013542-DE8C-EE4E-86FB-A86CF3E75454}" destId="{C4AA199C-1487-0448-A1AC-E37848065B56}" srcOrd="0" destOrd="0" presId="urn:microsoft.com/office/officeart/2008/layout/LinedList"/>
    <dgm:cxn modelId="{30FD6224-284D-8C40-BAD8-1ABDAE2AF11C}" type="presParOf" srcId="{2A013542-DE8C-EE4E-86FB-A86CF3E75454}" destId="{B3F4338D-78BE-E442-927E-D40ED8DA7D03}" srcOrd="1" destOrd="0" presId="urn:microsoft.com/office/officeart/2008/layout/LinedList"/>
    <dgm:cxn modelId="{EBA39384-4A19-C64D-B548-E01BEB1D97AC}" type="presParOf" srcId="{C7C8CAC4-A4E5-F64F-BB56-D4BB42B4B3B6}" destId="{CEFDC667-0E58-8640-9686-FD1DD3B18C6C}" srcOrd="2" destOrd="0" presId="urn:microsoft.com/office/officeart/2008/layout/LinedList"/>
    <dgm:cxn modelId="{DF5AA332-1570-B34F-AF79-B989A887C464}" type="presParOf" srcId="{C7C8CAC4-A4E5-F64F-BB56-D4BB42B4B3B6}" destId="{B4C76493-BD5A-3049-A6B9-106E560BD85F}" srcOrd="3" destOrd="0" presId="urn:microsoft.com/office/officeart/2008/layout/LinedList"/>
    <dgm:cxn modelId="{E5FB43BC-D7F8-7F4F-A542-84FE2ABA3DC9}" type="presParOf" srcId="{B4C76493-BD5A-3049-A6B9-106E560BD85F}" destId="{FEEFD40A-982A-4E4A-9255-FEBE6AE9AA5B}" srcOrd="0" destOrd="0" presId="urn:microsoft.com/office/officeart/2008/layout/LinedList"/>
    <dgm:cxn modelId="{B3D208D2-201D-5543-844D-9CC8A0FE38A5}" type="presParOf" srcId="{B4C76493-BD5A-3049-A6B9-106E560BD85F}" destId="{E78C7A31-B1EA-E341-B688-0D94D6EBADBA}" srcOrd="1" destOrd="0" presId="urn:microsoft.com/office/officeart/2008/layout/LinedList"/>
    <dgm:cxn modelId="{49DF147D-E1F7-5042-A7DF-AA677F7838C0}" type="presParOf" srcId="{C7C8CAC4-A4E5-F64F-BB56-D4BB42B4B3B6}" destId="{C7EABFE1-1520-5047-9AC2-84B875334652}" srcOrd="4" destOrd="0" presId="urn:microsoft.com/office/officeart/2008/layout/LinedList"/>
    <dgm:cxn modelId="{804D3484-FC0B-3F42-8CFC-AEE1FD3DDF22}" type="presParOf" srcId="{C7C8CAC4-A4E5-F64F-BB56-D4BB42B4B3B6}" destId="{A7C85902-BB53-FC4D-969E-DA411192C65A}" srcOrd="5" destOrd="0" presId="urn:microsoft.com/office/officeart/2008/layout/LinedList"/>
    <dgm:cxn modelId="{59288F25-83CC-954F-BB7C-5D228E26CFB1}" type="presParOf" srcId="{A7C85902-BB53-FC4D-969E-DA411192C65A}" destId="{EDE0D6C7-248C-8142-8852-F52793B1EDCA}" srcOrd="0" destOrd="0" presId="urn:microsoft.com/office/officeart/2008/layout/LinedList"/>
    <dgm:cxn modelId="{50A6CB93-5CB0-7F44-BECC-39E9720B53D4}" type="presParOf" srcId="{A7C85902-BB53-FC4D-969E-DA411192C65A}" destId="{058B1DD3-D308-C94C-A9A1-C0CB8112C97A}" srcOrd="1" destOrd="0" presId="urn:microsoft.com/office/officeart/2008/layout/LinedList"/>
    <dgm:cxn modelId="{249369C5-E13C-3449-A1D0-DF5E2507C377}" type="presParOf" srcId="{C7C8CAC4-A4E5-F64F-BB56-D4BB42B4B3B6}" destId="{47066209-1046-334A-ABBA-8E026583EE53}" srcOrd="6" destOrd="0" presId="urn:microsoft.com/office/officeart/2008/layout/LinedList"/>
    <dgm:cxn modelId="{B08A15B4-26A2-F548-91AB-102BE7C98B4E}" type="presParOf" srcId="{C7C8CAC4-A4E5-F64F-BB56-D4BB42B4B3B6}" destId="{9EC57F4A-9A30-2342-8985-E08BE562AEA1}" srcOrd="7" destOrd="0" presId="urn:microsoft.com/office/officeart/2008/layout/LinedList"/>
    <dgm:cxn modelId="{989FF302-DBA0-CC47-97D6-D29C39F13810}" type="presParOf" srcId="{9EC57F4A-9A30-2342-8985-E08BE562AEA1}" destId="{6B0F69C1-47AE-D34A-B80D-A6F9905C19FF}" srcOrd="0" destOrd="0" presId="urn:microsoft.com/office/officeart/2008/layout/LinedList"/>
    <dgm:cxn modelId="{A48AD526-CB76-9A43-AC82-EE646CD523A5}" type="presParOf" srcId="{9EC57F4A-9A30-2342-8985-E08BE562AEA1}" destId="{8721CEDE-EE02-3047-923A-1DF2C9158565}" srcOrd="1" destOrd="0" presId="urn:microsoft.com/office/officeart/2008/layout/LinedList"/>
    <dgm:cxn modelId="{38A04D82-62A4-A54F-A386-BBA38CF63CE0}" type="presParOf" srcId="{C7C8CAC4-A4E5-F64F-BB56-D4BB42B4B3B6}" destId="{4EA44C6E-0D93-DF4C-8BD9-52B229037A6F}" srcOrd="8" destOrd="0" presId="urn:microsoft.com/office/officeart/2008/layout/LinedList"/>
    <dgm:cxn modelId="{2921D72C-0E70-9C41-8D12-F0891E64774C}" type="presParOf" srcId="{C7C8CAC4-A4E5-F64F-BB56-D4BB42B4B3B6}" destId="{6767EAFA-880E-BE40-97E6-171B82D1B4F9}" srcOrd="9" destOrd="0" presId="urn:microsoft.com/office/officeart/2008/layout/LinedList"/>
    <dgm:cxn modelId="{1029B2E0-476B-C847-B71F-BD245C616C9C}" type="presParOf" srcId="{6767EAFA-880E-BE40-97E6-171B82D1B4F9}" destId="{3625C5C0-902F-0448-962F-22A7A2AEADA2}" srcOrd="0" destOrd="0" presId="urn:microsoft.com/office/officeart/2008/layout/LinedList"/>
    <dgm:cxn modelId="{D10FDF2B-9ACD-F743-8D5D-0170A48AF00C}" type="presParOf" srcId="{6767EAFA-880E-BE40-97E6-171B82D1B4F9}" destId="{B237F3CF-807F-C14B-B388-36542EECA8E5}" srcOrd="1" destOrd="0" presId="urn:microsoft.com/office/officeart/2008/layout/Lin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0F92A95-C1C9-234D-9381-DA8DA90E1D5E}">
      <dsp:nvSpPr>
        <dsp:cNvPr id="0" name=""/>
        <dsp:cNvSpPr/>
      </dsp:nvSpPr>
      <dsp:spPr>
        <a:xfrm>
          <a:off x="0" y="595"/>
          <a:ext cx="6337663"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4AA199C-1487-0448-A1AC-E37848065B56}">
      <dsp:nvSpPr>
        <dsp:cNvPr id="0" name=""/>
        <dsp:cNvSpPr/>
      </dsp:nvSpPr>
      <dsp:spPr>
        <a:xfrm>
          <a:off x="0" y="595"/>
          <a:ext cx="6337663" cy="9759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GB" sz="1800" kern="1200" dirty="0"/>
            <a:t>Lloyds Weekly Shipping Index for January of 1898</a:t>
          </a:r>
          <a:endParaRPr lang="en-US" sz="1800" kern="1200" dirty="0"/>
        </a:p>
      </dsp:txBody>
      <dsp:txXfrm>
        <a:off x="0" y="595"/>
        <a:ext cx="6337663" cy="975977"/>
      </dsp:txXfrm>
    </dsp:sp>
    <dsp:sp modelId="{CEFDC667-0E58-8640-9686-FD1DD3B18C6C}">
      <dsp:nvSpPr>
        <dsp:cNvPr id="0" name=""/>
        <dsp:cNvSpPr/>
      </dsp:nvSpPr>
      <dsp:spPr>
        <a:xfrm>
          <a:off x="0" y="976573"/>
          <a:ext cx="6337663"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EEFD40A-982A-4E4A-9255-FEBE6AE9AA5B}">
      <dsp:nvSpPr>
        <dsp:cNvPr id="0" name=""/>
        <dsp:cNvSpPr/>
      </dsp:nvSpPr>
      <dsp:spPr>
        <a:xfrm>
          <a:off x="0" y="976573"/>
          <a:ext cx="6337663" cy="9759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GB" sz="1800" i="1" u="sng" kern="1200" dirty="0"/>
            <a:t>Jan 21.</a:t>
          </a:r>
          <a:r>
            <a:rPr lang="en-GB" sz="1800" i="1" kern="1200" dirty="0"/>
            <a:t>  Information received by the owners from their agents at Punta del </a:t>
          </a:r>
          <a:r>
            <a:rPr lang="en-GB" sz="1800" i="1" kern="1200" dirty="0" err="1"/>
            <a:t>Gada</a:t>
          </a:r>
          <a:r>
            <a:rPr lang="en-GB" sz="1800" i="1" kern="1200" dirty="0"/>
            <a:t> (Straits of Magellan) per cable from Valparaiso, states that the </a:t>
          </a:r>
          <a:r>
            <a:rPr lang="en-GB" sz="1800" b="1" i="1" kern="1200" dirty="0"/>
            <a:t>Bootle</a:t>
          </a:r>
          <a:r>
            <a:rPr lang="en-GB" sz="1800" i="1" kern="1200" dirty="0"/>
            <a:t> has been lost, all hands saved.</a:t>
          </a:r>
          <a:endParaRPr lang="en-US" sz="1800" kern="1200" dirty="0"/>
        </a:p>
      </dsp:txBody>
      <dsp:txXfrm>
        <a:off x="0" y="976573"/>
        <a:ext cx="6337663" cy="975977"/>
      </dsp:txXfrm>
    </dsp:sp>
    <dsp:sp modelId="{C7EABFE1-1520-5047-9AC2-84B875334652}">
      <dsp:nvSpPr>
        <dsp:cNvPr id="0" name=""/>
        <dsp:cNvSpPr/>
      </dsp:nvSpPr>
      <dsp:spPr>
        <a:xfrm>
          <a:off x="0" y="1952551"/>
          <a:ext cx="6337663"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DE0D6C7-248C-8142-8852-F52793B1EDCA}">
      <dsp:nvSpPr>
        <dsp:cNvPr id="0" name=""/>
        <dsp:cNvSpPr/>
      </dsp:nvSpPr>
      <dsp:spPr>
        <a:xfrm>
          <a:off x="0" y="1952551"/>
          <a:ext cx="6337663" cy="9759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GB" sz="1800" i="1" u="sng" kern="1200" dirty="0"/>
            <a:t>Jan 25.</a:t>
          </a:r>
          <a:r>
            <a:rPr lang="en-GB" sz="1800" i="1" kern="1200" dirty="0"/>
            <a:t> Concepcion Chili.  </a:t>
          </a:r>
          <a:r>
            <a:rPr lang="en-GB" sz="1800" b="1" i="1" kern="1200" dirty="0"/>
            <a:t>Bootle </a:t>
          </a:r>
          <a:r>
            <a:rPr lang="en-GB" sz="1800" i="1" kern="1200" dirty="0"/>
            <a:t>totally lost off Gallegos River.  All on board saved.</a:t>
          </a:r>
          <a:endParaRPr lang="en-US" sz="1800" kern="1200" dirty="0"/>
        </a:p>
      </dsp:txBody>
      <dsp:txXfrm>
        <a:off x="0" y="1952551"/>
        <a:ext cx="6337663" cy="975977"/>
      </dsp:txXfrm>
    </dsp:sp>
    <dsp:sp modelId="{47066209-1046-334A-ABBA-8E026583EE53}">
      <dsp:nvSpPr>
        <dsp:cNvPr id="0" name=""/>
        <dsp:cNvSpPr/>
      </dsp:nvSpPr>
      <dsp:spPr>
        <a:xfrm>
          <a:off x="0" y="2928528"/>
          <a:ext cx="6337663"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B0F69C1-47AE-D34A-B80D-A6F9905C19FF}">
      <dsp:nvSpPr>
        <dsp:cNvPr id="0" name=""/>
        <dsp:cNvSpPr/>
      </dsp:nvSpPr>
      <dsp:spPr>
        <a:xfrm>
          <a:off x="0" y="2928528"/>
          <a:ext cx="6337663" cy="9759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endParaRPr lang="en-US" sz="1800" kern="1200" dirty="0"/>
        </a:p>
      </dsp:txBody>
      <dsp:txXfrm>
        <a:off x="0" y="2928528"/>
        <a:ext cx="6337663" cy="975977"/>
      </dsp:txXfrm>
    </dsp:sp>
    <dsp:sp modelId="{4EA44C6E-0D93-DF4C-8BD9-52B229037A6F}">
      <dsp:nvSpPr>
        <dsp:cNvPr id="0" name=""/>
        <dsp:cNvSpPr/>
      </dsp:nvSpPr>
      <dsp:spPr>
        <a:xfrm>
          <a:off x="0" y="3904506"/>
          <a:ext cx="6337663"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625C5C0-902F-0448-962F-22A7A2AEADA2}">
      <dsp:nvSpPr>
        <dsp:cNvPr id="0" name=""/>
        <dsp:cNvSpPr/>
      </dsp:nvSpPr>
      <dsp:spPr>
        <a:xfrm>
          <a:off x="0" y="3904506"/>
          <a:ext cx="6337663" cy="9759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endParaRPr lang="en-US" sz="1800" kern="1200" dirty="0"/>
        </a:p>
      </dsp:txBody>
      <dsp:txXfrm>
        <a:off x="0" y="3904506"/>
        <a:ext cx="6337663" cy="975977"/>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79ACB3-B0DB-1949-9915-BD66FB5DAEDB}" type="datetimeFigureOut">
              <a:rPr lang="en-US" smtClean="0"/>
              <a:t>10/28/23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9F0286A-2547-B947-B926-39AC3A030546}" type="slidenum">
              <a:rPr lang="en-US" smtClean="0"/>
              <a:t>‹#›</a:t>
            </a:fld>
            <a:endParaRPr lang="en-US"/>
          </a:p>
        </p:txBody>
      </p:sp>
    </p:spTree>
    <p:extLst>
      <p:ext uri="{BB962C8B-B14F-4D97-AF65-F5344CB8AC3E}">
        <p14:creationId xmlns:p14="http://schemas.microsoft.com/office/powerpoint/2010/main" val="33466916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8" Type="http://schemas.openxmlformats.org/officeDocument/2006/relationships/hyperlink" Target="https://en.wikipedia.org/wiki/Cape_Horn#cite_note-23" TargetMode="External"/><Relationship Id="rId13" Type="http://schemas.openxmlformats.org/officeDocument/2006/relationships/hyperlink" Target="https://en.wikipedia.org/wiki/Icebergs" TargetMode="External"/><Relationship Id="rId3" Type="http://schemas.openxmlformats.org/officeDocument/2006/relationships/hyperlink" Target="https://en.wikipedia.org/wiki/Prevailing_winds" TargetMode="External"/><Relationship Id="rId7" Type="http://schemas.openxmlformats.org/officeDocument/2006/relationships/hyperlink" Target="https://en.wikipedia.org/wiki/Antarctic_peninsula" TargetMode="External"/><Relationship Id="rId12" Type="http://schemas.openxmlformats.org/officeDocument/2006/relationships/hyperlink" Target="https://en.wikipedia.org/wiki/Global_Challenge" TargetMode="External"/><Relationship Id="rId2" Type="http://schemas.openxmlformats.org/officeDocument/2006/relationships/slide" Target="../slides/slide6.xml"/><Relationship Id="rId1" Type="http://schemas.openxmlformats.org/officeDocument/2006/relationships/notesMaster" Target="../notesMasters/notesMaster1.xml"/><Relationship Id="rId6" Type="http://schemas.openxmlformats.org/officeDocument/2006/relationships/hyperlink" Target="https://en.wikipedia.org/wiki/Andes" TargetMode="External"/><Relationship Id="rId11" Type="http://schemas.openxmlformats.org/officeDocument/2006/relationships/hyperlink" Target="https://en.wikipedia.org/wiki/Cape_Horn#cite_note-25" TargetMode="External"/><Relationship Id="rId5" Type="http://schemas.openxmlformats.org/officeDocument/2006/relationships/hyperlink" Target="https://en.wikipedia.org/wiki/Cape_Horn#cite_note-22" TargetMode="External"/><Relationship Id="rId10" Type="http://schemas.openxmlformats.org/officeDocument/2006/relationships/hyperlink" Target="https://en.wikipedia.org/wiki/Cape_Horn#cite_note-Econ1-24" TargetMode="External"/><Relationship Id="rId4" Type="http://schemas.openxmlformats.org/officeDocument/2006/relationships/hyperlink" Target="https://en.wikipedia.org/wiki/Roaring_forties" TargetMode="External"/><Relationship Id="rId9" Type="http://schemas.openxmlformats.org/officeDocument/2006/relationships/hyperlink" Target="https://en.wikipedia.org/wiki/Rogue_wave" TargetMode="External"/><Relationship Id="rId14" Type="http://schemas.openxmlformats.org/officeDocument/2006/relationships/hyperlink" Target="https://en.wikipedia.org/wiki/Cape_Horn#cite_note-26" TargetMode="Externa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learn from history. Dealing with poverty. The Poor Law and the Rebecca Riots.</a:t>
            </a:r>
          </a:p>
          <a:p>
            <a:r>
              <a:rPr lang="en-US" dirty="0"/>
              <a:t>This presentation is a particular collection of tales about local people in the past but it’s also about connections</a:t>
            </a:r>
          </a:p>
          <a:p>
            <a:endParaRPr lang="en-US" dirty="0"/>
          </a:p>
          <a:p>
            <a:endParaRPr lang="en-US" dirty="0"/>
          </a:p>
          <a:p>
            <a:endParaRPr lang="en-US" dirty="0"/>
          </a:p>
          <a:p>
            <a:r>
              <a:rPr lang="en-US" dirty="0"/>
              <a:t>International. Economic history. Sail to steam like petrol to electric.</a:t>
            </a:r>
          </a:p>
          <a:p>
            <a:endParaRPr lang="en-US" dirty="0"/>
          </a:p>
          <a:p>
            <a:r>
              <a:rPr lang="en-US" dirty="0"/>
              <a:t>My fascination is with connections that we can make to all these trends.</a:t>
            </a:r>
          </a:p>
          <a:p>
            <a:endParaRPr lang="en-US" dirty="0"/>
          </a:p>
          <a:p>
            <a:r>
              <a:rPr lang="en-US" dirty="0"/>
              <a:t>Recently discovered a book about local man and the 7</a:t>
            </a:r>
            <a:r>
              <a:rPr lang="en-US" baseline="30000" dirty="0"/>
              <a:t>th</a:t>
            </a:r>
            <a:r>
              <a:rPr lang="en-US" dirty="0"/>
              <a:t> Cavalry.</a:t>
            </a:r>
          </a:p>
        </p:txBody>
      </p:sp>
      <p:sp>
        <p:nvSpPr>
          <p:cNvPr id="4" name="Slide Number Placeholder 3"/>
          <p:cNvSpPr>
            <a:spLocks noGrp="1"/>
          </p:cNvSpPr>
          <p:nvPr>
            <p:ph type="sldNum" sz="quarter" idx="5"/>
          </p:nvPr>
        </p:nvSpPr>
        <p:spPr/>
        <p:txBody>
          <a:bodyPr/>
          <a:lstStyle/>
          <a:p>
            <a:fld id="{F9F0286A-2547-B947-B926-39AC3A030546}" type="slidenum">
              <a:rPr lang="en-US" smtClean="0"/>
              <a:t>1</a:t>
            </a:fld>
            <a:endParaRPr lang="en-US"/>
          </a:p>
        </p:txBody>
      </p:sp>
    </p:spTree>
    <p:extLst>
      <p:ext uri="{BB962C8B-B14F-4D97-AF65-F5344CB8AC3E}">
        <p14:creationId xmlns:p14="http://schemas.microsoft.com/office/powerpoint/2010/main" val="26059791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Schooners. Typically two masted fore and aft</a:t>
            </a:r>
          </a:p>
        </p:txBody>
      </p:sp>
      <p:sp>
        <p:nvSpPr>
          <p:cNvPr id="4" name="Slide Number Placeholder 3"/>
          <p:cNvSpPr>
            <a:spLocks noGrp="1"/>
          </p:cNvSpPr>
          <p:nvPr>
            <p:ph type="sldNum" sz="quarter" idx="5"/>
          </p:nvPr>
        </p:nvSpPr>
        <p:spPr/>
        <p:txBody>
          <a:bodyPr/>
          <a:lstStyle/>
          <a:p>
            <a:fld id="{F9F0286A-2547-B947-B926-39AC3A030546}" type="slidenum">
              <a:rPr lang="en-US" smtClean="0"/>
              <a:t>13</a:t>
            </a:fld>
            <a:endParaRPr lang="en-US"/>
          </a:p>
        </p:txBody>
      </p:sp>
    </p:spTree>
    <p:extLst>
      <p:ext uri="{BB962C8B-B14F-4D97-AF65-F5344CB8AC3E}">
        <p14:creationId xmlns:p14="http://schemas.microsoft.com/office/powerpoint/2010/main" val="14181202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typical 1861 census sheet. Four mariner households. Three of the men are away</a:t>
            </a:r>
          </a:p>
        </p:txBody>
      </p:sp>
      <p:sp>
        <p:nvSpPr>
          <p:cNvPr id="4" name="Slide Number Placeholder 3"/>
          <p:cNvSpPr>
            <a:spLocks noGrp="1"/>
          </p:cNvSpPr>
          <p:nvPr>
            <p:ph type="sldNum" sz="quarter" idx="5"/>
          </p:nvPr>
        </p:nvSpPr>
        <p:spPr/>
        <p:txBody>
          <a:bodyPr/>
          <a:lstStyle/>
          <a:p>
            <a:fld id="{F9F0286A-2547-B947-B926-39AC3A030546}" type="slidenum">
              <a:rPr lang="en-US" smtClean="0"/>
              <a:t>14</a:t>
            </a:fld>
            <a:endParaRPr lang="en-US"/>
          </a:p>
        </p:txBody>
      </p:sp>
    </p:spTree>
    <p:extLst>
      <p:ext uri="{BB962C8B-B14F-4D97-AF65-F5344CB8AC3E}">
        <p14:creationId xmlns:p14="http://schemas.microsoft.com/office/powerpoint/2010/main" val="27597054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Brigantine two mast, foremast square rigged and gaff sail</a:t>
            </a:r>
          </a:p>
        </p:txBody>
      </p:sp>
      <p:sp>
        <p:nvSpPr>
          <p:cNvPr id="4" name="Slide Number Placeholder 3"/>
          <p:cNvSpPr>
            <a:spLocks noGrp="1"/>
          </p:cNvSpPr>
          <p:nvPr>
            <p:ph type="sldNum" sz="quarter" idx="5"/>
          </p:nvPr>
        </p:nvSpPr>
        <p:spPr/>
        <p:txBody>
          <a:bodyPr/>
          <a:lstStyle/>
          <a:p>
            <a:fld id="{F9F0286A-2547-B947-B926-39AC3A030546}" type="slidenum">
              <a:rPr lang="en-US" smtClean="0"/>
              <a:t>15</a:t>
            </a:fld>
            <a:endParaRPr lang="en-US"/>
          </a:p>
        </p:txBody>
      </p:sp>
    </p:spTree>
    <p:extLst>
      <p:ext uri="{BB962C8B-B14F-4D97-AF65-F5344CB8AC3E}">
        <p14:creationId xmlns:p14="http://schemas.microsoft.com/office/powerpoint/2010/main" val="829717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Constant awareness of the sea and the risks your family faced</a:t>
            </a:r>
          </a:p>
          <a:p>
            <a:r>
              <a:rPr lang="en-US" dirty="0"/>
              <a:t>My grandmother, but her mariner would have been quite typical of many women in St </a:t>
            </a:r>
            <a:r>
              <a:rPr lang="en-US" dirty="0" err="1"/>
              <a:t>Dogmaels</a:t>
            </a:r>
            <a:r>
              <a:rPr lang="en-US" dirty="0"/>
              <a:t> in the 19</a:t>
            </a:r>
            <a:r>
              <a:rPr lang="en-US" baseline="30000" dirty="0"/>
              <a:t>th</a:t>
            </a:r>
            <a:r>
              <a:rPr lang="en-US" dirty="0"/>
              <a:t> century. </a:t>
            </a:r>
          </a:p>
          <a:p>
            <a:r>
              <a:rPr lang="en-US" dirty="0"/>
              <a:t>My impression has always been of a matriarchal society here. With so many men away it would have been the women who ran things.</a:t>
            </a:r>
          </a:p>
        </p:txBody>
      </p:sp>
      <p:sp>
        <p:nvSpPr>
          <p:cNvPr id="4" name="Slide Number Placeholder 3"/>
          <p:cNvSpPr>
            <a:spLocks noGrp="1"/>
          </p:cNvSpPr>
          <p:nvPr>
            <p:ph type="sldNum" sz="quarter" idx="5"/>
          </p:nvPr>
        </p:nvSpPr>
        <p:spPr/>
        <p:txBody>
          <a:bodyPr/>
          <a:lstStyle/>
          <a:p>
            <a:fld id="{F9F0286A-2547-B947-B926-39AC3A030546}" type="slidenum">
              <a:rPr lang="en-US" smtClean="0"/>
              <a:t>16</a:t>
            </a:fld>
            <a:endParaRPr lang="en-US"/>
          </a:p>
        </p:txBody>
      </p:sp>
    </p:spTree>
    <p:extLst>
      <p:ext uri="{BB962C8B-B14F-4D97-AF65-F5344CB8AC3E}">
        <p14:creationId xmlns:p14="http://schemas.microsoft.com/office/powerpoint/2010/main" val="35099155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Looks like Venice in the background</a:t>
            </a:r>
          </a:p>
        </p:txBody>
      </p:sp>
      <p:sp>
        <p:nvSpPr>
          <p:cNvPr id="4" name="Slide Number Placeholder 3"/>
          <p:cNvSpPr>
            <a:spLocks noGrp="1"/>
          </p:cNvSpPr>
          <p:nvPr>
            <p:ph type="sldNum" sz="quarter" idx="5"/>
          </p:nvPr>
        </p:nvSpPr>
        <p:spPr/>
        <p:txBody>
          <a:bodyPr/>
          <a:lstStyle/>
          <a:p>
            <a:fld id="{F9F0286A-2547-B947-B926-39AC3A030546}" type="slidenum">
              <a:rPr lang="en-US" smtClean="0"/>
              <a:t>17</a:t>
            </a:fld>
            <a:endParaRPr lang="en-US"/>
          </a:p>
        </p:txBody>
      </p:sp>
    </p:spTree>
    <p:extLst>
      <p:ext uri="{BB962C8B-B14F-4D97-AF65-F5344CB8AC3E}">
        <p14:creationId xmlns:p14="http://schemas.microsoft.com/office/powerpoint/2010/main" val="21851516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 grandfather. Cottage named after one of his ships</a:t>
            </a:r>
          </a:p>
        </p:txBody>
      </p:sp>
      <p:sp>
        <p:nvSpPr>
          <p:cNvPr id="4" name="Slide Number Placeholder 3"/>
          <p:cNvSpPr>
            <a:spLocks noGrp="1"/>
          </p:cNvSpPr>
          <p:nvPr>
            <p:ph type="sldNum" sz="quarter" idx="5"/>
          </p:nvPr>
        </p:nvSpPr>
        <p:spPr/>
        <p:txBody>
          <a:bodyPr/>
          <a:lstStyle/>
          <a:p>
            <a:fld id="{F9F0286A-2547-B947-B926-39AC3A030546}" type="slidenum">
              <a:rPr lang="en-US" smtClean="0"/>
              <a:t>18</a:t>
            </a:fld>
            <a:endParaRPr lang="en-US"/>
          </a:p>
        </p:txBody>
      </p:sp>
    </p:spTree>
    <p:extLst>
      <p:ext uri="{BB962C8B-B14F-4D97-AF65-F5344CB8AC3E}">
        <p14:creationId xmlns:p14="http://schemas.microsoft.com/office/powerpoint/2010/main" val="23652915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Mersey.</a:t>
            </a:r>
            <a:r>
              <a:rPr lang="en-GB" b="0" i="0" u="none" strike="noStrike" dirty="0">
                <a:solidFill>
                  <a:srgbClr val="000000"/>
                </a:solidFill>
                <a:effectLst/>
                <a:latin typeface="Arial" panose="020B0604020202020204" pitchFamily="34" charset="0"/>
              </a:rPr>
              <a:t> The year is 1889 and behind a paddle steamer, two graceful barques and a ferry the recently launched liner City of New York gets underway on her maiden voyage across the Atlantic. </a:t>
            </a:r>
            <a:endParaRPr lang="en-US" dirty="0"/>
          </a:p>
          <a:p>
            <a:r>
              <a:rPr lang="en-US" dirty="0"/>
              <a:t>His </a:t>
            </a:r>
            <a:r>
              <a:rPr lang="en-US" dirty="0" err="1"/>
              <a:t>favourite</a:t>
            </a:r>
            <a:r>
              <a:rPr lang="en-US" dirty="0"/>
              <a:t> ship I discovered was the </a:t>
            </a:r>
            <a:r>
              <a:rPr lang="en-US" dirty="0" err="1"/>
              <a:t>Pipiriki</a:t>
            </a:r>
            <a:r>
              <a:rPr lang="en-US" dirty="0"/>
              <a:t>, built in German yards and handed over as part of post war reparations</a:t>
            </a:r>
          </a:p>
        </p:txBody>
      </p:sp>
      <p:sp>
        <p:nvSpPr>
          <p:cNvPr id="4" name="Slide Number Placeholder 3"/>
          <p:cNvSpPr>
            <a:spLocks noGrp="1"/>
          </p:cNvSpPr>
          <p:nvPr>
            <p:ph type="sldNum" sz="quarter" idx="5"/>
          </p:nvPr>
        </p:nvSpPr>
        <p:spPr/>
        <p:txBody>
          <a:bodyPr/>
          <a:lstStyle/>
          <a:p>
            <a:fld id="{F9F0286A-2547-B947-B926-39AC3A030546}" type="slidenum">
              <a:rPr lang="en-US" smtClean="0"/>
              <a:t>19</a:t>
            </a:fld>
            <a:endParaRPr lang="en-US"/>
          </a:p>
        </p:txBody>
      </p:sp>
    </p:spTree>
    <p:extLst>
      <p:ext uri="{BB962C8B-B14F-4D97-AF65-F5344CB8AC3E}">
        <p14:creationId xmlns:p14="http://schemas.microsoft.com/office/powerpoint/2010/main" val="329899018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James Owen, my grandfather. Found record of his first voyage via Swansea crew agreements. It was on the </a:t>
            </a:r>
            <a:r>
              <a:rPr lang="en-US" dirty="0" err="1"/>
              <a:t>barque</a:t>
            </a:r>
            <a:r>
              <a:rPr lang="en-US" dirty="0"/>
              <a:t> Lord Clyde. </a:t>
            </a:r>
          </a:p>
          <a:p>
            <a:r>
              <a:rPr lang="en-US" dirty="0"/>
              <a:t>By chance I then came across this 1889 painting </a:t>
            </a:r>
            <a:r>
              <a:rPr lang="en-US" i="1" dirty="0"/>
              <a:t>In The Mersey, </a:t>
            </a:r>
            <a:r>
              <a:rPr lang="en-US" i="0" dirty="0"/>
              <a:t>along with details that reveal the </a:t>
            </a:r>
            <a:r>
              <a:rPr lang="en-US" i="0" dirty="0" err="1"/>
              <a:t>barque</a:t>
            </a:r>
            <a:r>
              <a:rPr lang="en-US" i="0" dirty="0"/>
              <a:t> in the foreground is the same Lord Clyde. James Owen would have been on board</a:t>
            </a:r>
            <a:endParaRPr lang="en-US" i="1" dirty="0"/>
          </a:p>
        </p:txBody>
      </p:sp>
      <p:sp>
        <p:nvSpPr>
          <p:cNvPr id="4" name="Slide Number Placeholder 3"/>
          <p:cNvSpPr>
            <a:spLocks noGrp="1"/>
          </p:cNvSpPr>
          <p:nvPr>
            <p:ph type="sldNum" sz="quarter" idx="5"/>
          </p:nvPr>
        </p:nvSpPr>
        <p:spPr/>
        <p:txBody>
          <a:bodyPr/>
          <a:lstStyle/>
          <a:p>
            <a:fld id="{F9F0286A-2547-B947-B926-39AC3A030546}" type="slidenum">
              <a:rPr lang="en-US" smtClean="0"/>
              <a:t>20</a:t>
            </a:fld>
            <a:endParaRPr lang="en-US"/>
          </a:p>
        </p:txBody>
      </p:sp>
    </p:spTree>
    <p:extLst>
      <p:ext uri="{BB962C8B-B14F-4D97-AF65-F5344CB8AC3E}">
        <p14:creationId xmlns:p14="http://schemas.microsoft.com/office/powerpoint/2010/main" val="347838178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Fast forward 10 years and James Owen is still on South American routes, this time as first mate</a:t>
            </a:r>
          </a:p>
        </p:txBody>
      </p:sp>
      <p:sp>
        <p:nvSpPr>
          <p:cNvPr id="4" name="Slide Number Placeholder 3"/>
          <p:cNvSpPr>
            <a:spLocks noGrp="1"/>
          </p:cNvSpPr>
          <p:nvPr>
            <p:ph type="sldNum" sz="quarter" idx="5"/>
          </p:nvPr>
        </p:nvSpPr>
        <p:spPr/>
        <p:txBody>
          <a:bodyPr/>
          <a:lstStyle/>
          <a:p>
            <a:fld id="{F9F0286A-2547-B947-B926-39AC3A030546}" type="slidenum">
              <a:rPr lang="en-US" smtClean="0"/>
              <a:t>21</a:t>
            </a:fld>
            <a:endParaRPr lang="en-US"/>
          </a:p>
        </p:txBody>
      </p:sp>
    </p:spTree>
    <p:extLst>
      <p:ext uri="{BB962C8B-B14F-4D97-AF65-F5344CB8AC3E}">
        <p14:creationId xmlns:p14="http://schemas.microsoft.com/office/powerpoint/2010/main" val="372345368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owe  a debt to Tony Bowen for this story, and I acquired a copy of the book. Written by Lady Jenkins, the story is substantially true but it is presented in  form that </a:t>
            </a:r>
            <a:r>
              <a:rPr lang="en-US" dirty="0" err="1"/>
              <a:t>does’nt</a:t>
            </a:r>
            <a:r>
              <a:rPr lang="en-US" dirty="0"/>
              <a:t> make this explicit. Tony’s father remembers seeing the hero regularly cycling over to </a:t>
            </a:r>
            <a:r>
              <a:rPr lang="en-US" dirty="0" err="1"/>
              <a:t>Llangoedmore</a:t>
            </a:r>
            <a:r>
              <a:rPr lang="en-US" dirty="0"/>
              <a:t> to meet with Lady Jenkins to discuss his memoirs</a:t>
            </a:r>
          </a:p>
        </p:txBody>
      </p:sp>
      <p:sp>
        <p:nvSpPr>
          <p:cNvPr id="4" name="Slide Number Placeholder 3"/>
          <p:cNvSpPr>
            <a:spLocks noGrp="1"/>
          </p:cNvSpPr>
          <p:nvPr>
            <p:ph type="sldNum" sz="quarter" idx="5"/>
          </p:nvPr>
        </p:nvSpPr>
        <p:spPr/>
        <p:txBody>
          <a:bodyPr/>
          <a:lstStyle/>
          <a:p>
            <a:fld id="{F9F0286A-2547-B947-B926-39AC3A030546}" type="slidenum">
              <a:rPr lang="en-US" smtClean="0"/>
              <a:t>23</a:t>
            </a:fld>
            <a:endParaRPr lang="en-US"/>
          </a:p>
        </p:txBody>
      </p:sp>
    </p:spTree>
    <p:extLst>
      <p:ext uri="{BB962C8B-B14F-4D97-AF65-F5344CB8AC3E}">
        <p14:creationId xmlns:p14="http://schemas.microsoft.com/office/powerpoint/2010/main" val="25972776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are just a few of the things I hope to cover over two talks</a:t>
            </a:r>
          </a:p>
        </p:txBody>
      </p:sp>
      <p:sp>
        <p:nvSpPr>
          <p:cNvPr id="4" name="Slide Number Placeholder 3"/>
          <p:cNvSpPr>
            <a:spLocks noGrp="1"/>
          </p:cNvSpPr>
          <p:nvPr>
            <p:ph type="sldNum" sz="quarter" idx="5"/>
          </p:nvPr>
        </p:nvSpPr>
        <p:spPr/>
        <p:txBody>
          <a:bodyPr/>
          <a:lstStyle/>
          <a:p>
            <a:fld id="{F9F0286A-2547-B947-B926-39AC3A030546}" type="slidenum">
              <a:rPr lang="en-US" smtClean="0"/>
              <a:t>2</a:t>
            </a:fld>
            <a:endParaRPr lang="en-US"/>
          </a:p>
        </p:txBody>
      </p:sp>
    </p:spTree>
    <p:extLst>
      <p:ext uri="{BB962C8B-B14F-4D97-AF65-F5344CB8AC3E}">
        <p14:creationId xmlns:p14="http://schemas.microsoft.com/office/powerpoint/2010/main" val="93041235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Tony had told me about Rosario Hall. When I presented this story at the WH, one of the audience was able to identify Rosario Hall as opposite Aldi’s in Cardigan. It’s not mentioned in the book, but this adds some small corroboration to the story. I also found some evidence of “real people” in census data from the period.</a:t>
            </a:r>
          </a:p>
        </p:txBody>
      </p:sp>
      <p:sp>
        <p:nvSpPr>
          <p:cNvPr id="4" name="Slide Number Placeholder 3"/>
          <p:cNvSpPr>
            <a:spLocks noGrp="1"/>
          </p:cNvSpPr>
          <p:nvPr>
            <p:ph type="sldNum" sz="quarter" idx="5"/>
          </p:nvPr>
        </p:nvSpPr>
        <p:spPr/>
        <p:txBody>
          <a:bodyPr/>
          <a:lstStyle/>
          <a:p>
            <a:fld id="{F9F0286A-2547-B947-B926-39AC3A030546}" type="slidenum">
              <a:rPr lang="en-US" smtClean="0"/>
              <a:t>24</a:t>
            </a:fld>
            <a:endParaRPr lang="en-US"/>
          </a:p>
        </p:txBody>
      </p:sp>
    </p:spTree>
    <p:extLst>
      <p:ext uri="{BB962C8B-B14F-4D97-AF65-F5344CB8AC3E}">
        <p14:creationId xmlns:p14="http://schemas.microsoft.com/office/powerpoint/2010/main" val="386421304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She was a travel writer of some note. The images are taken from her book, and the bottom left image will be instantly recognized as a typical landscape by anyone who has trekked in the Himalaya.</a:t>
            </a:r>
          </a:p>
        </p:txBody>
      </p:sp>
      <p:sp>
        <p:nvSpPr>
          <p:cNvPr id="4" name="Slide Number Placeholder 3"/>
          <p:cNvSpPr>
            <a:spLocks noGrp="1"/>
          </p:cNvSpPr>
          <p:nvPr>
            <p:ph type="sldNum" sz="quarter" idx="5"/>
          </p:nvPr>
        </p:nvSpPr>
        <p:spPr/>
        <p:txBody>
          <a:bodyPr/>
          <a:lstStyle/>
          <a:p>
            <a:fld id="{F9F0286A-2547-B947-B926-39AC3A030546}" type="slidenum">
              <a:rPr lang="en-US" smtClean="0"/>
              <a:t>25</a:t>
            </a:fld>
            <a:endParaRPr lang="en-US"/>
          </a:p>
        </p:txBody>
      </p:sp>
    </p:spTree>
    <p:extLst>
      <p:ext uri="{BB962C8B-B14F-4D97-AF65-F5344CB8AC3E}">
        <p14:creationId xmlns:p14="http://schemas.microsoft.com/office/powerpoint/2010/main" val="19103340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A note in Bethania Chapel Minutes first brought Owen Roberts to my attention. Under a list of deaths for 1905 is the following:</a:t>
            </a:r>
          </a:p>
          <a:p>
            <a:pPr>
              <a:lnSpc>
                <a:spcPct val="107000"/>
              </a:lnSpc>
              <a:spcAft>
                <a:spcPts val="800"/>
              </a:spcAft>
            </a:pPr>
            <a:r>
              <a:rPr lang="en-GB" sz="1800" i="1" dirty="0">
                <a:effectLst/>
                <a:latin typeface="Calibri" panose="020F0502020204030204" pitchFamily="34" charset="0"/>
                <a:ea typeface="Calibri" panose="020F0502020204030204" pitchFamily="34" charset="0"/>
                <a:cs typeface="Times New Roman" panose="02020603050405020304" pitchFamily="18" charset="0"/>
              </a:rPr>
              <a:t>Owen Roberts, </a:t>
            </a:r>
            <a:r>
              <a:rPr lang="en-GB" sz="1800" i="1" dirty="0" err="1">
                <a:effectLst/>
                <a:latin typeface="Calibri" panose="020F0502020204030204" pitchFamily="34" charset="0"/>
                <a:ea typeface="Calibri" panose="020F0502020204030204" pitchFamily="34" charset="0"/>
                <a:cs typeface="Times New Roman" panose="02020603050405020304" pitchFamily="18" charset="0"/>
              </a:rPr>
              <a:t>Feidrfair</a:t>
            </a:r>
            <a:r>
              <a:rPr lang="en-GB" sz="1800" i="1" dirty="0">
                <a:effectLst/>
                <a:latin typeface="Calibri" panose="020F0502020204030204" pitchFamily="34" charset="0"/>
                <a:ea typeface="Calibri" panose="020F0502020204030204" pitchFamily="34" charset="0"/>
                <a:cs typeface="Times New Roman" panose="02020603050405020304" pitchFamily="18" charset="0"/>
              </a:rPr>
              <a:t>. </a:t>
            </a:r>
            <a:r>
              <a:rPr lang="en-GB" sz="1800" i="1" dirty="0" err="1">
                <a:effectLst/>
                <a:latin typeface="Calibri" panose="020F0502020204030204" pitchFamily="34" charset="0"/>
                <a:ea typeface="Calibri" panose="020F0502020204030204" pitchFamily="34" charset="0"/>
                <a:cs typeface="Times New Roman" panose="02020603050405020304" pitchFamily="18" charset="0"/>
              </a:rPr>
              <a:t>Hwyliodd</a:t>
            </a:r>
            <a:r>
              <a:rPr lang="en-GB" sz="1800" i="1" dirty="0">
                <a:effectLst/>
                <a:latin typeface="Calibri" panose="020F0502020204030204" pitchFamily="34" charset="0"/>
                <a:ea typeface="Calibri" panose="020F0502020204030204" pitchFamily="34" charset="0"/>
                <a:cs typeface="Times New Roman" panose="02020603050405020304" pitchFamily="18" charset="0"/>
              </a:rPr>
              <a:t> o China </a:t>
            </a:r>
            <a:r>
              <a:rPr lang="en-GB" sz="1800" i="1" dirty="0" err="1">
                <a:effectLst/>
                <a:latin typeface="Calibri" panose="020F0502020204030204" pitchFamily="34" charset="0"/>
                <a:ea typeface="Calibri" panose="020F0502020204030204" pitchFamily="34" charset="0"/>
                <a:cs typeface="Times New Roman" panose="02020603050405020304" pitchFamily="18" charset="0"/>
              </a:rPr>
              <a:t>i</a:t>
            </a:r>
            <a:r>
              <a:rPr lang="en-GB" sz="1800" i="1" dirty="0">
                <a:effectLst/>
                <a:latin typeface="Calibri" panose="020F0502020204030204" pitchFamily="34" charset="0"/>
                <a:ea typeface="Calibri" panose="020F0502020204030204" pitchFamily="34" charset="0"/>
                <a:cs typeface="Times New Roman" panose="02020603050405020304" pitchFamily="18" charset="0"/>
              </a:rPr>
              <a:t> </a:t>
            </a:r>
            <a:r>
              <a:rPr lang="en-GB" sz="1800" i="1" dirty="0" err="1">
                <a:effectLst/>
                <a:latin typeface="Calibri" panose="020F0502020204030204" pitchFamily="34" charset="0"/>
                <a:ea typeface="Calibri" panose="020F0502020204030204" pitchFamily="34" charset="0"/>
                <a:cs typeface="Times New Roman" panose="02020603050405020304" pitchFamily="18" charset="0"/>
              </a:rPr>
              <a:t>Vladivostock</a:t>
            </a:r>
            <a:r>
              <a:rPr lang="en-GB" sz="1800" i="1" dirty="0">
                <a:effectLst/>
                <a:latin typeface="Calibri" panose="020F0502020204030204" pitchFamily="34" charset="0"/>
                <a:ea typeface="Calibri" panose="020F0502020204030204" pitchFamily="34" charset="0"/>
                <a:cs typeface="Times New Roman" panose="02020603050405020304" pitchFamily="18" charset="0"/>
              </a:rPr>
              <a:t> Hydref 1904. Ni </a:t>
            </a:r>
            <a:r>
              <a:rPr lang="en-GB" sz="1800" i="1" dirty="0" err="1">
                <a:effectLst/>
                <a:latin typeface="Calibri" panose="020F0502020204030204" pitchFamily="34" charset="0"/>
                <a:ea typeface="Calibri" panose="020F0502020204030204" pitchFamily="34" charset="0"/>
                <a:cs typeface="Times New Roman" panose="02020603050405020304" pitchFamily="18" charset="0"/>
              </a:rPr>
              <a:t>chlywyd</a:t>
            </a:r>
            <a:r>
              <a:rPr lang="en-GB" sz="1800" i="1" dirty="0">
                <a:effectLst/>
                <a:latin typeface="Calibri" panose="020F0502020204030204" pitchFamily="34" charset="0"/>
                <a:ea typeface="Calibri" panose="020F0502020204030204" pitchFamily="34" charset="0"/>
                <a:cs typeface="Times New Roman" panose="02020603050405020304" pitchFamily="18" charset="0"/>
              </a:rPr>
              <a:t> dim </a:t>
            </a:r>
            <a:r>
              <a:rPr lang="en-GB" sz="1800" i="1" dirty="0" err="1">
                <a:effectLst/>
                <a:latin typeface="Calibri" panose="020F0502020204030204" pitchFamily="34" charset="0"/>
                <a:ea typeface="Calibri" panose="020F0502020204030204" pitchFamily="34" charset="0"/>
                <a:cs typeface="Times New Roman" panose="02020603050405020304" pitchFamily="18" charset="0"/>
              </a:rPr>
              <a:t>oddi</a:t>
            </a:r>
            <a:r>
              <a:rPr lang="en-GB" sz="1800" i="1" dirty="0">
                <a:effectLst/>
                <a:latin typeface="Calibri" panose="020F0502020204030204" pitchFamily="34" charset="0"/>
                <a:ea typeface="Calibri" panose="020F0502020204030204" pitchFamily="34" charset="0"/>
                <a:cs typeface="Times New Roman" panose="02020603050405020304" pitchFamily="18" charset="0"/>
              </a:rPr>
              <a:t> </a:t>
            </a:r>
            <a:r>
              <a:rPr lang="en-GB" sz="1800" i="1" dirty="0" err="1">
                <a:effectLst/>
                <a:latin typeface="Calibri" panose="020F0502020204030204" pitchFamily="34" charset="0"/>
                <a:ea typeface="Calibri" panose="020F0502020204030204" pitchFamily="34" charset="0"/>
                <a:cs typeface="Times New Roman" panose="02020603050405020304" pitchFamily="18" charset="0"/>
              </a:rPr>
              <a:t>wrthynt</a:t>
            </a:r>
            <a:r>
              <a:rPr lang="en-GB" sz="1800" i="1" dirty="0">
                <a:effectLst/>
                <a:latin typeface="Calibri" panose="020F0502020204030204" pitchFamily="34" charset="0"/>
                <a:ea typeface="Calibri" panose="020F0502020204030204" pitchFamily="34" charset="0"/>
                <a:cs typeface="Times New Roman" panose="02020603050405020304" pitchFamily="18" charset="0"/>
              </a:rPr>
              <a:t> </a:t>
            </a:r>
            <a:r>
              <a:rPr lang="en-GB" sz="1800" i="1" dirty="0" err="1">
                <a:effectLst/>
                <a:latin typeface="Calibri" panose="020F0502020204030204" pitchFamily="34" charset="0"/>
                <a:ea typeface="Calibri" panose="020F0502020204030204" pitchFamily="34" charset="0"/>
                <a:cs typeface="Times New Roman" panose="02020603050405020304" pitchFamily="18" charset="0"/>
              </a:rPr>
              <a:t>drachefn</a:t>
            </a:r>
            <a:r>
              <a:rPr lang="en-GB" sz="1800" i="1" dirty="0">
                <a:effectLst/>
                <a:latin typeface="Calibri" panose="020F0502020204030204" pitchFamily="34" charset="0"/>
                <a:ea typeface="Calibri" panose="020F0502020204030204" pitchFamily="34" charset="0"/>
                <a:cs typeface="Times New Roman" panose="02020603050405020304" pitchFamily="18" charset="0"/>
              </a:rPr>
              <a:t> </a:t>
            </a:r>
            <a:r>
              <a:rPr lang="en-GB" sz="1800" i="1" dirty="0" err="1">
                <a:effectLst/>
                <a:latin typeface="Calibri" panose="020F0502020204030204" pitchFamily="34" charset="0"/>
                <a:ea typeface="Calibri" panose="020F0502020204030204" pitchFamily="34" charset="0"/>
                <a:cs typeface="Times New Roman" panose="02020603050405020304" pitchFamily="18" charset="0"/>
              </a:rPr>
              <a:t>yn</a:t>
            </a:r>
            <a:r>
              <a:rPr lang="en-GB" sz="1800" i="1" dirty="0">
                <a:effectLst/>
                <a:latin typeface="Calibri" panose="020F0502020204030204" pitchFamily="34" charset="0"/>
                <a:ea typeface="Calibri" panose="020F0502020204030204" pitchFamily="34" charset="0"/>
                <a:cs typeface="Times New Roman" panose="02020603050405020304" pitchFamily="18" charset="0"/>
              </a:rPr>
              <a:t> </a:t>
            </a:r>
            <a:r>
              <a:rPr lang="en-GB" sz="1800" i="1" dirty="0" err="1">
                <a:effectLst/>
                <a:latin typeface="Calibri" panose="020F0502020204030204" pitchFamily="34" charset="0"/>
                <a:ea typeface="Calibri" panose="020F0502020204030204" pitchFamily="34" charset="0"/>
                <a:cs typeface="Times New Roman" panose="02020603050405020304" pitchFamily="18" charset="0"/>
              </a:rPr>
              <a:t>yr</a:t>
            </a:r>
            <a:r>
              <a:rPr lang="en-GB" sz="1800" i="1" dirty="0">
                <a:effectLst/>
                <a:latin typeface="Calibri" panose="020F0502020204030204" pitchFamily="34" charset="0"/>
                <a:ea typeface="Calibri" panose="020F0502020204030204" pitchFamily="34" charset="0"/>
                <a:cs typeface="Times New Roman" panose="02020603050405020304" pitchFamily="18" charset="0"/>
              </a:rPr>
              <a:t> SS </a:t>
            </a:r>
            <a:r>
              <a:rPr lang="en-GB" sz="1800" i="1" dirty="0" err="1">
                <a:effectLst/>
                <a:latin typeface="Calibri" panose="020F0502020204030204" pitchFamily="34" charset="0"/>
                <a:ea typeface="Calibri" panose="020F0502020204030204" pitchFamily="34" charset="0"/>
                <a:cs typeface="Times New Roman" panose="02020603050405020304" pitchFamily="18" charset="0"/>
              </a:rPr>
              <a:t>Claverdale</a:t>
            </a:r>
            <a:r>
              <a:rPr lang="en-GB" sz="1800" i="1" dirty="0">
                <a:effectLst/>
                <a:latin typeface="Calibri" panose="020F0502020204030204" pitchFamily="34" charset="0"/>
                <a:ea typeface="Calibri" panose="020F0502020204030204" pitchFamily="34" charset="0"/>
                <a:cs typeface="Times New Roman" panose="02020603050405020304" pitchFamily="18" charset="0"/>
              </a:rPr>
              <a:t>. [He sailed from China to </a:t>
            </a:r>
            <a:r>
              <a:rPr lang="en-GB" sz="1800" i="1" dirty="0" err="1">
                <a:effectLst/>
                <a:latin typeface="Calibri" panose="020F0502020204030204" pitchFamily="34" charset="0"/>
                <a:ea typeface="Calibri" panose="020F0502020204030204" pitchFamily="34" charset="0"/>
                <a:cs typeface="Times New Roman" panose="02020603050405020304" pitchFamily="18" charset="0"/>
              </a:rPr>
              <a:t>Vladivostock</a:t>
            </a:r>
            <a:r>
              <a:rPr lang="en-GB" sz="1800" i="1" dirty="0">
                <a:effectLst/>
                <a:latin typeface="Calibri" panose="020F0502020204030204" pitchFamily="34" charset="0"/>
                <a:ea typeface="Calibri" panose="020F0502020204030204" pitchFamily="34" charset="0"/>
                <a:cs typeface="Times New Roman" panose="02020603050405020304" pitchFamily="18" charset="0"/>
              </a:rPr>
              <a:t> in October 1904. Nothing more was heard of them in the SS </a:t>
            </a:r>
            <a:r>
              <a:rPr lang="en-GB" sz="1800" i="1" dirty="0" err="1">
                <a:effectLst/>
                <a:latin typeface="Calibri" panose="020F0502020204030204" pitchFamily="34" charset="0"/>
                <a:ea typeface="Calibri" panose="020F0502020204030204" pitchFamily="34" charset="0"/>
                <a:cs typeface="Times New Roman" panose="02020603050405020304" pitchFamily="18" charset="0"/>
              </a:rPr>
              <a:t>Claverdale</a:t>
            </a:r>
            <a:r>
              <a:rPr lang="en-GB" sz="1800" i="1" dirty="0">
                <a:effectLst/>
                <a:latin typeface="Calibri" panose="020F0502020204030204" pitchFamily="34" charset="0"/>
                <a:ea typeface="Calibri" panose="020F0502020204030204" pitchFamily="34" charset="0"/>
                <a:cs typeface="Times New Roman" panose="02020603050405020304" pitchFamily="18" charset="0"/>
              </a:rPr>
              <a:t>]</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A bit of Googling revealed a few interesting items.</a:t>
            </a: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Under the heading ‘Fate of the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Claverdale</a:t>
            </a:r>
            <a:r>
              <a:rPr lang="en-GB" sz="1800" dirty="0">
                <a:effectLst/>
                <a:latin typeface="Calibri" panose="020F0502020204030204" pitchFamily="34" charset="0"/>
                <a:ea typeface="Calibri" panose="020F0502020204030204" pitchFamily="34" charset="0"/>
                <a:cs typeface="Times New Roman" panose="02020603050405020304" pitchFamily="18" charset="0"/>
              </a:rPr>
              <a:t>’ the </a:t>
            </a:r>
            <a:r>
              <a:rPr lang="en-GB" sz="1800" i="1" dirty="0">
                <a:effectLst/>
                <a:latin typeface="Calibri" panose="020F0502020204030204" pitchFamily="34" charset="0"/>
                <a:ea typeface="Calibri" panose="020F0502020204030204" pitchFamily="34" charset="0"/>
                <a:cs typeface="Times New Roman" panose="02020603050405020304" pitchFamily="18" charset="0"/>
              </a:rPr>
              <a:t>Evening Express</a:t>
            </a:r>
            <a:r>
              <a:rPr lang="en-GB" sz="1800" dirty="0">
                <a:effectLst/>
                <a:latin typeface="Calibri" panose="020F0502020204030204" pitchFamily="34" charset="0"/>
                <a:ea typeface="Calibri" panose="020F0502020204030204" pitchFamily="34" charset="0"/>
                <a:cs typeface="Times New Roman" panose="02020603050405020304" pitchFamily="18" charset="0"/>
              </a:rPr>
              <a:t> published the following account on 31 January 1905:</a:t>
            </a:r>
          </a:p>
          <a:p>
            <a:pPr>
              <a:lnSpc>
                <a:spcPct val="107000"/>
              </a:lnSpc>
              <a:spcAft>
                <a:spcPts val="800"/>
              </a:spcAft>
            </a:pPr>
            <a:r>
              <a:rPr lang="en-GB" sz="1800" i="1" dirty="0">
                <a:effectLst/>
                <a:latin typeface="Calibri" panose="020F0502020204030204" pitchFamily="34" charset="0"/>
                <a:ea typeface="Calibri" panose="020F0502020204030204" pitchFamily="34" charset="0"/>
                <a:cs typeface="Times New Roman" panose="02020603050405020304" pitchFamily="18" charset="0"/>
              </a:rPr>
              <a:t>A boat belonging to the overdue British steamer </a:t>
            </a:r>
            <a:r>
              <a:rPr lang="en-GB" sz="1800" i="1" dirty="0" err="1">
                <a:effectLst/>
                <a:latin typeface="Calibri" panose="020F0502020204030204" pitchFamily="34" charset="0"/>
                <a:ea typeface="Calibri" panose="020F0502020204030204" pitchFamily="34" charset="0"/>
                <a:cs typeface="Times New Roman" panose="02020603050405020304" pitchFamily="18" charset="0"/>
              </a:rPr>
              <a:t>Claverdale</a:t>
            </a:r>
            <a:r>
              <a:rPr lang="en-GB" sz="1800" i="1" dirty="0">
                <a:effectLst/>
                <a:latin typeface="Calibri" panose="020F0502020204030204" pitchFamily="34" charset="0"/>
                <a:ea typeface="Calibri" panose="020F0502020204030204" pitchFamily="34" charset="0"/>
                <a:cs typeface="Times New Roman" panose="02020603050405020304" pitchFamily="18" charset="0"/>
              </a:rPr>
              <a:t> has been picked up and taken to </a:t>
            </a:r>
            <a:r>
              <a:rPr lang="en-GB" sz="1800" i="1" dirty="0" err="1">
                <a:effectLst/>
                <a:latin typeface="Calibri" panose="020F0502020204030204" pitchFamily="34" charset="0"/>
                <a:ea typeface="Calibri" panose="020F0502020204030204" pitchFamily="34" charset="0"/>
                <a:cs typeface="Times New Roman" panose="02020603050405020304" pitchFamily="18" charset="0"/>
              </a:rPr>
              <a:t>Fukuyajna</a:t>
            </a:r>
            <a:r>
              <a:rPr lang="en-GB" sz="1800" i="1" dirty="0">
                <a:effectLst/>
                <a:latin typeface="Calibri" panose="020F0502020204030204" pitchFamily="34" charset="0"/>
                <a:ea typeface="Calibri" panose="020F0502020204030204" pitchFamily="34" charset="0"/>
                <a:cs typeface="Times New Roman" panose="02020603050405020304" pitchFamily="18" charset="0"/>
              </a:rPr>
              <a:t>. None of the crew was on board. The </a:t>
            </a:r>
            <a:r>
              <a:rPr lang="en-GB" sz="1800" i="1" dirty="0" err="1">
                <a:effectLst/>
                <a:latin typeface="Calibri" panose="020F0502020204030204" pitchFamily="34" charset="0"/>
                <a:ea typeface="Calibri" panose="020F0502020204030204" pitchFamily="34" charset="0"/>
                <a:cs typeface="Times New Roman" panose="02020603050405020304" pitchFamily="18" charset="0"/>
              </a:rPr>
              <a:t>Claverdale</a:t>
            </a:r>
            <a:r>
              <a:rPr lang="en-GB" sz="1800" i="1" dirty="0">
                <a:effectLst/>
                <a:latin typeface="Calibri" panose="020F0502020204030204" pitchFamily="34" charset="0"/>
                <a:ea typeface="Calibri" panose="020F0502020204030204" pitchFamily="34" charset="0"/>
                <a:cs typeface="Times New Roman" panose="02020603050405020304" pitchFamily="18" charset="0"/>
              </a:rPr>
              <a:t> left Barry on September 1 for Manila, with a cargo of between 5,000 and 6,000 tons of coal on Russian account. On October 29 she was reported at </a:t>
            </a:r>
            <a:r>
              <a:rPr lang="en-GB" sz="1800" i="1" dirty="0" err="1">
                <a:effectLst/>
                <a:latin typeface="Calibri" panose="020F0502020204030204" pitchFamily="34" charset="0"/>
                <a:ea typeface="Calibri" panose="020F0502020204030204" pitchFamily="34" charset="0"/>
                <a:cs typeface="Times New Roman" panose="02020603050405020304" pitchFamily="18" charset="0"/>
              </a:rPr>
              <a:t>Sabang</a:t>
            </a:r>
            <a:r>
              <a:rPr lang="en-GB" sz="1800" i="1" dirty="0">
                <a:effectLst/>
                <a:latin typeface="Calibri" panose="020F0502020204030204" pitchFamily="34" charset="0"/>
                <a:ea typeface="Calibri" panose="020F0502020204030204" pitchFamily="34" charset="0"/>
                <a:cs typeface="Times New Roman" panose="02020603050405020304" pitchFamily="18" charset="0"/>
              </a:rPr>
              <a:t>, and on November 23 left Hong Kong for Vladivostok. Nothing has been heard of her since, and it is presumed that in running the blockade she kept in too close to the land and struck a sunken rock. Captain Thomas, the master of the </a:t>
            </a:r>
            <a:r>
              <a:rPr lang="en-GB" sz="1800" i="1" dirty="0" err="1">
                <a:effectLst/>
                <a:latin typeface="Calibri" panose="020F0502020204030204" pitchFamily="34" charset="0"/>
                <a:ea typeface="Calibri" panose="020F0502020204030204" pitchFamily="34" charset="0"/>
                <a:cs typeface="Times New Roman" panose="02020603050405020304" pitchFamily="18" charset="0"/>
              </a:rPr>
              <a:t>Claverdale</a:t>
            </a:r>
            <a:r>
              <a:rPr lang="en-GB" sz="1800" i="1" dirty="0">
                <a:effectLst/>
                <a:latin typeface="Calibri" panose="020F0502020204030204" pitchFamily="34" charset="0"/>
                <a:ea typeface="Calibri" panose="020F0502020204030204" pitchFamily="34" charset="0"/>
                <a:cs typeface="Times New Roman" panose="02020603050405020304" pitchFamily="18" charset="0"/>
              </a:rPr>
              <a:t>, is a native of Cardigan, and is well known in Cardiff shipping circles.</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The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Claverdale</a:t>
            </a:r>
            <a:r>
              <a:rPr lang="en-GB" sz="1800" dirty="0">
                <a:effectLst/>
                <a:latin typeface="Calibri" panose="020F0502020204030204" pitchFamily="34" charset="0"/>
                <a:ea typeface="Calibri" panose="020F0502020204030204" pitchFamily="34" charset="0"/>
                <a:cs typeface="Times New Roman" panose="02020603050405020304" pitchFamily="18" charset="0"/>
              </a:rPr>
              <a:t> was the pioneer ship of the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Claverdale</a:t>
            </a:r>
            <a:r>
              <a:rPr lang="en-GB" sz="1800" dirty="0">
                <a:effectLst/>
                <a:latin typeface="Calibri" panose="020F0502020204030204" pitchFamily="34" charset="0"/>
                <a:ea typeface="Calibri" panose="020F0502020204030204" pitchFamily="34" charset="0"/>
                <a:cs typeface="Times New Roman" panose="02020603050405020304" pitchFamily="18" charset="0"/>
              </a:rPr>
              <a:t> Steamship Company (Limited), owned by Messrs. E.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Hazelhurst</a:t>
            </a:r>
            <a:r>
              <a:rPr lang="en-GB" sz="1800" dirty="0">
                <a:effectLst/>
                <a:latin typeface="Calibri" panose="020F0502020204030204" pitchFamily="34" charset="0"/>
                <a:ea typeface="Calibri" panose="020F0502020204030204" pitchFamily="34" charset="0"/>
                <a:cs typeface="Times New Roman" panose="02020603050405020304" pitchFamily="18" charset="0"/>
              </a:rPr>
              <a:t> and Co., who claimed that this is the first vessel they had lost. She was built in 1899 by Messrs.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Graig</a:t>
            </a:r>
            <a:r>
              <a:rPr lang="en-GB" sz="1800" dirty="0">
                <a:effectLst/>
                <a:latin typeface="Calibri" panose="020F0502020204030204" pitchFamily="34" charset="0"/>
                <a:ea typeface="Calibri" panose="020F0502020204030204" pitchFamily="34" charset="0"/>
                <a:cs typeface="Times New Roman" panose="02020603050405020304" pitchFamily="18" charset="0"/>
              </a:rPr>
              <a:t>, Taylor, and Co., of Stockton-on-Tees, is 330 feet long, with a 45 feet beam, and a draught of 18 feet, while her engines registered a nominal horse-power of 278.</a:t>
            </a: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By 09 September 1905 the </a:t>
            </a:r>
            <a:r>
              <a:rPr lang="en-GB" sz="1800" i="1" dirty="0">
                <a:effectLst/>
                <a:latin typeface="Calibri" panose="020F0502020204030204" pitchFamily="34" charset="0"/>
                <a:ea typeface="Calibri" panose="020F0502020204030204" pitchFamily="34" charset="0"/>
                <a:cs typeface="Times New Roman" panose="02020603050405020304" pitchFamily="18" charset="0"/>
              </a:rPr>
              <a:t>Cardiff Times</a:t>
            </a:r>
            <a:r>
              <a:rPr lang="en-GB" sz="1800" dirty="0">
                <a:effectLst/>
                <a:latin typeface="Calibri" panose="020F0502020204030204" pitchFamily="34" charset="0"/>
                <a:ea typeface="Calibri" panose="020F0502020204030204" pitchFamily="34" charset="0"/>
                <a:cs typeface="Times New Roman" panose="02020603050405020304" pitchFamily="18" charset="0"/>
              </a:rPr>
              <a:t> reported that a Vladivostok telegram dated August 31st stated that a steamer stranded north of Olga was reported to be the missing British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s.s.</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Claverdale</a:t>
            </a:r>
            <a:r>
              <a:rPr lang="en-GB" sz="1800" dirty="0">
                <a:effectLst/>
                <a:latin typeface="Calibri" panose="020F0502020204030204" pitchFamily="34" charset="0"/>
                <a:ea typeface="Calibri" panose="020F0502020204030204" pitchFamily="34" charset="0"/>
                <a:cs typeface="Times New Roman" panose="02020603050405020304" pitchFamily="18" charset="0"/>
              </a:rPr>
              <a:t>, bound from Cardiff to Vladivostok via Hong Kong.</a:t>
            </a: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But further inquiries found that the rumour was not true and the reporter on the Cardiff Times was not happy:</a:t>
            </a:r>
          </a:p>
          <a:p>
            <a:pPr>
              <a:lnSpc>
                <a:spcPct val="107000"/>
              </a:lnSpc>
              <a:spcAft>
                <a:spcPts val="800"/>
              </a:spcAft>
            </a:pPr>
            <a:r>
              <a:rPr lang="en-GB" sz="1800" i="1" dirty="0">
                <a:effectLst/>
                <a:latin typeface="Calibri" panose="020F0502020204030204" pitchFamily="34" charset="0"/>
                <a:ea typeface="Calibri" panose="020F0502020204030204" pitchFamily="34" charset="0"/>
                <a:cs typeface="Times New Roman" panose="02020603050405020304" pitchFamily="18" charset="0"/>
              </a:rPr>
              <a:t>This is the second time that such a report has been cabled home from Vladivostok respecting the same ship, and it is unfortunate that the authorities do not make an effort to secure the name of the stranded vessel before telegraphing to England.</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The mystery of the missing ship seemed to have been solved by November 1905, according to a report in the </a:t>
            </a:r>
            <a:r>
              <a:rPr lang="en-GB" sz="1800" i="1" dirty="0">
                <a:effectLst/>
                <a:latin typeface="Calibri" panose="020F0502020204030204" pitchFamily="34" charset="0"/>
                <a:ea typeface="Calibri" panose="020F0502020204030204" pitchFamily="34" charset="0"/>
                <a:cs typeface="Times New Roman" panose="02020603050405020304" pitchFamily="18" charset="0"/>
              </a:rPr>
              <a:t>County Echo</a:t>
            </a:r>
            <a:r>
              <a:rPr lang="en-GB" sz="1800" dirty="0">
                <a:effectLst/>
                <a:latin typeface="Calibri" panose="020F0502020204030204" pitchFamily="34" charset="0"/>
                <a:ea typeface="Calibri" panose="020F0502020204030204" pitchFamily="34" charset="0"/>
                <a:cs typeface="Times New Roman" panose="02020603050405020304" pitchFamily="18" charset="0"/>
              </a:rPr>
              <a:t>, quoting the</a:t>
            </a:r>
            <a:r>
              <a:rPr lang="en-GB" sz="1800" i="1" dirty="0">
                <a:effectLst/>
                <a:latin typeface="Calibri" panose="020F0502020204030204" pitchFamily="34" charset="0"/>
                <a:ea typeface="Calibri" panose="020F0502020204030204" pitchFamily="34" charset="0"/>
                <a:cs typeface="Times New Roman" panose="02020603050405020304" pitchFamily="18" charset="0"/>
              </a:rPr>
              <a:t> Daily Chronicle</a:t>
            </a:r>
            <a:r>
              <a:rPr lang="en-GB" sz="1800" dirty="0">
                <a:effectLst/>
                <a:latin typeface="Calibri" panose="020F0502020204030204" pitchFamily="34" charset="0"/>
                <a:ea typeface="Calibri" panose="020F0502020204030204" pitchFamily="34" charset="0"/>
                <a:cs typeface="Times New Roman" panose="02020603050405020304" pitchFamily="18" charset="0"/>
              </a:rPr>
              <a:t>:</a:t>
            </a:r>
          </a:p>
          <a:p>
            <a:pPr>
              <a:lnSpc>
                <a:spcPct val="107000"/>
              </a:lnSpc>
              <a:spcAft>
                <a:spcPts val="800"/>
              </a:spcAft>
            </a:pPr>
            <a:r>
              <a:rPr lang="en-GB" sz="1800" i="1" dirty="0">
                <a:effectLst/>
                <a:latin typeface="Calibri" panose="020F0502020204030204" pitchFamily="34" charset="0"/>
                <a:ea typeface="Calibri" panose="020F0502020204030204" pitchFamily="34" charset="0"/>
                <a:cs typeface="Times New Roman" panose="02020603050405020304" pitchFamily="18" charset="0"/>
              </a:rPr>
              <a:t>Dispatches received in London reveal for the first time the identity of the wreck which has frequently been sighted to the south of Vladivostok, near the mouth of the </a:t>
            </a:r>
            <a:r>
              <a:rPr lang="en-GB" sz="1800" i="1" dirty="0" err="1">
                <a:effectLst/>
                <a:latin typeface="Calibri" panose="020F0502020204030204" pitchFamily="34" charset="0"/>
                <a:ea typeface="Calibri" panose="020F0502020204030204" pitchFamily="34" charset="0"/>
                <a:cs typeface="Times New Roman" panose="02020603050405020304" pitchFamily="18" charset="0"/>
              </a:rPr>
              <a:t>Tandse</a:t>
            </a:r>
            <a:r>
              <a:rPr lang="en-GB" sz="1800" i="1" dirty="0">
                <a:effectLst/>
                <a:latin typeface="Calibri" panose="020F0502020204030204" pitchFamily="34" charset="0"/>
                <a:ea typeface="Calibri" panose="020F0502020204030204" pitchFamily="34" charset="0"/>
                <a:cs typeface="Times New Roman" panose="02020603050405020304" pitchFamily="18" charset="0"/>
              </a:rPr>
              <a:t> River. The vessel turns out to be the British steamer </a:t>
            </a:r>
            <a:r>
              <a:rPr lang="en-GB" sz="1800" i="1" dirty="0" err="1">
                <a:effectLst/>
                <a:latin typeface="Calibri" panose="020F0502020204030204" pitchFamily="34" charset="0"/>
                <a:ea typeface="Calibri" panose="020F0502020204030204" pitchFamily="34" charset="0"/>
                <a:cs typeface="Times New Roman" panose="02020603050405020304" pitchFamily="18" charset="0"/>
              </a:rPr>
              <a:t>Claverdale</a:t>
            </a:r>
            <a:r>
              <a:rPr lang="en-GB" sz="1800" i="1" dirty="0">
                <a:effectLst/>
                <a:latin typeface="Calibri" panose="020F0502020204030204" pitchFamily="34" charset="0"/>
                <a:ea typeface="Calibri" panose="020F0502020204030204" pitchFamily="34" charset="0"/>
                <a:cs typeface="Times New Roman" panose="02020603050405020304" pitchFamily="18" charset="0"/>
              </a:rPr>
              <a:t>, which left a Chinese port last November with a full cargo of coal for the Russian cruisers at Vladivostok, and which has not since been heard of. As the result of a visit paid to the stranded steamer, it has been ascertained that the vessel has been pillaged by the natives in the neighbourhood, and every article of value taken away. The inhabitants residing in the vicinity, who were interrogated, declared that the crew of the </a:t>
            </a:r>
            <a:r>
              <a:rPr lang="en-GB" sz="1800" i="1" dirty="0" err="1">
                <a:effectLst/>
                <a:latin typeface="Calibri" panose="020F0502020204030204" pitchFamily="34" charset="0"/>
                <a:ea typeface="Calibri" panose="020F0502020204030204" pitchFamily="34" charset="0"/>
                <a:cs typeface="Times New Roman" panose="02020603050405020304" pitchFamily="18" charset="0"/>
              </a:rPr>
              <a:t>Claverdale</a:t>
            </a:r>
            <a:r>
              <a:rPr lang="en-GB" sz="1800" i="1" dirty="0">
                <a:effectLst/>
                <a:latin typeface="Calibri" panose="020F0502020204030204" pitchFamily="34" charset="0"/>
                <a:ea typeface="Calibri" panose="020F0502020204030204" pitchFamily="34" charset="0"/>
                <a:cs typeface="Times New Roman" panose="02020603050405020304" pitchFamily="18" charset="0"/>
              </a:rPr>
              <a:t>’ were removed shortly after the wreck by two boats presumed to be Japanese.</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But the missing crew remained missing : Neither owners nor relatives, however, have heard from any of the men. By November 1905 the headline in the </a:t>
            </a:r>
            <a:r>
              <a:rPr lang="en-GB" sz="1800" i="1" dirty="0">
                <a:effectLst/>
                <a:latin typeface="Calibri" panose="020F0502020204030204" pitchFamily="34" charset="0"/>
                <a:ea typeface="Calibri" panose="020F0502020204030204" pitchFamily="34" charset="0"/>
                <a:cs typeface="Times New Roman" panose="02020603050405020304" pitchFamily="18" charset="0"/>
              </a:rPr>
              <a:t>Weekly Mail</a:t>
            </a:r>
            <a:r>
              <a:rPr lang="en-GB" sz="1800" dirty="0">
                <a:effectLst/>
                <a:latin typeface="Calibri" panose="020F0502020204030204" pitchFamily="34" charset="0"/>
                <a:ea typeface="Calibri" panose="020F0502020204030204" pitchFamily="34" charset="0"/>
                <a:cs typeface="Times New Roman" panose="02020603050405020304" pitchFamily="18" charset="0"/>
              </a:rPr>
              <a:t> suggested that worse was to come.</a:t>
            </a:r>
          </a:p>
          <a:p>
            <a:pPr>
              <a:lnSpc>
                <a:spcPct val="107000"/>
              </a:lnSpc>
              <a:spcAft>
                <a:spcPts val="800"/>
              </a:spcAft>
            </a:pPr>
            <a:r>
              <a:rPr lang="en-GB" sz="1800" b="1" dirty="0">
                <a:effectLst/>
                <a:latin typeface="Calibri" panose="020F0502020204030204" pitchFamily="34" charset="0"/>
                <a:ea typeface="Calibri" panose="020F0502020204030204" pitchFamily="34" charset="0"/>
                <a:cs typeface="Times New Roman" panose="02020603050405020304" pitchFamily="18" charset="0"/>
              </a:rPr>
              <a:t>WRECK OF THE CLAVERDALE: SUPPOSED MURDER OF MEMBERS OF THE CREW.</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The crew who are supposed to have been killed on the Manchuria coast, where the ship was wrecked, included:</a:t>
            </a: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H. H. Thomas, Cardigan, commander;</a:t>
            </a:r>
            <a:br>
              <a:rPr lang="en-GB" sz="1800" dirty="0">
                <a:effectLst/>
                <a:latin typeface="Calibri" panose="020F0502020204030204" pitchFamily="34" charset="0"/>
                <a:ea typeface="Calibri" panose="020F0502020204030204" pitchFamily="34" charset="0"/>
                <a:cs typeface="Times New Roman" panose="02020603050405020304" pitchFamily="18" charset="0"/>
              </a:rPr>
            </a:br>
            <a:r>
              <a:rPr lang="en-GB" sz="1800" dirty="0">
                <a:effectLst/>
                <a:latin typeface="Calibri" panose="020F0502020204030204" pitchFamily="34" charset="0"/>
                <a:ea typeface="Calibri" panose="020F0502020204030204" pitchFamily="34" charset="0"/>
                <a:cs typeface="Times New Roman" panose="02020603050405020304" pitchFamily="18" charset="0"/>
              </a:rPr>
              <a:t>D. Llewellyn, St.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Dogmaels</a:t>
            </a:r>
            <a:r>
              <a:rPr lang="en-GB" sz="1800" dirty="0">
                <a:effectLst/>
                <a:latin typeface="Calibri" panose="020F0502020204030204" pitchFamily="34" charset="0"/>
                <a:ea typeface="Calibri" panose="020F0502020204030204" pitchFamily="34" charset="0"/>
                <a:cs typeface="Times New Roman" panose="02020603050405020304" pitchFamily="18" charset="0"/>
              </a:rPr>
              <a:t>, mate</a:t>
            </a:r>
            <a:br>
              <a:rPr lang="en-GB" sz="1800" dirty="0">
                <a:effectLst/>
                <a:latin typeface="Calibri" panose="020F0502020204030204" pitchFamily="34" charset="0"/>
                <a:ea typeface="Calibri" panose="020F0502020204030204" pitchFamily="34" charset="0"/>
                <a:cs typeface="Times New Roman" panose="02020603050405020304" pitchFamily="18" charset="0"/>
              </a:rPr>
            </a:br>
            <a:r>
              <a:rPr lang="en-GB" sz="1800" dirty="0">
                <a:effectLst/>
                <a:latin typeface="Calibri" panose="020F0502020204030204" pitchFamily="34" charset="0"/>
                <a:ea typeface="Calibri" panose="020F0502020204030204" pitchFamily="34" charset="0"/>
                <a:cs typeface="Times New Roman" panose="02020603050405020304" pitchFamily="18" charset="0"/>
              </a:rPr>
              <a:t>James Reed, Swansea, second mate</a:t>
            </a:r>
            <a:br>
              <a:rPr lang="en-GB" sz="1800" dirty="0">
                <a:effectLst/>
                <a:latin typeface="Calibri" panose="020F0502020204030204" pitchFamily="34" charset="0"/>
                <a:ea typeface="Calibri" panose="020F0502020204030204" pitchFamily="34" charset="0"/>
                <a:cs typeface="Times New Roman" panose="02020603050405020304" pitchFamily="18" charset="0"/>
              </a:rPr>
            </a:br>
            <a:r>
              <a:rPr lang="en-GB" sz="1800" dirty="0">
                <a:effectLst/>
                <a:latin typeface="Calibri" panose="020F0502020204030204" pitchFamily="34" charset="0"/>
                <a:ea typeface="Calibri" panose="020F0502020204030204" pitchFamily="34" charset="0"/>
                <a:cs typeface="Times New Roman" panose="02020603050405020304" pitchFamily="18" charset="0"/>
              </a:rPr>
              <a:t>D. Jones, Cardiff, carpenter</a:t>
            </a:r>
            <a:br>
              <a:rPr lang="en-GB" sz="1800" dirty="0">
                <a:effectLst/>
                <a:latin typeface="Calibri" panose="020F0502020204030204" pitchFamily="34" charset="0"/>
                <a:ea typeface="Calibri" panose="020F0502020204030204" pitchFamily="34" charset="0"/>
                <a:cs typeface="Times New Roman" panose="02020603050405020304" pitchFamily="18" charset="0"/>
              </a:rPr>
            </a:br>
            <a:r>
              <a:rPr lang="en-GB" sz="1800" dirty="0">
                <a:effectLst/>
                <a:latin typeface="Calibri" panose="020F0502020204030204" pitchFamily="34" charset="0"/>
                <a:ea typeface="Calibri" panose="020F0502020204030204" pitchFamily="34" charset="0"/>
                <a:cs typeface="Times New Roman" panose="02020603050405020304" pitchFamily="18" charset="0"/>
              </a:rPr>
              <a:t>J. S Campbell, Sunderland, steward</a:t>
            </a:r>
            <a:br>
              <a:rPr lang="en-GB" sz="1800" dirty="0">
                <a:effectLst/>
                <a:latin typeface="Calibri" panose="020F0502020204030204" pitchFamily="34" charset="0"/>
                <a:ea typeface="Calibri" panose="020F0502020204030204" pitchFamily="34" charset="0"/>
                <a:cs typeface="Times New Roman" panose="02020603050405020304" pitchFamily="18" charset="0"/>
              </a:rPr>
            </a:br>
            <a:r>
              <a:rPr lang="en-GB" sz="1800" b="1" dirty="0">
                <a:effectLst/>
                <a:latin typeface="Calibri" panose="020F0502020204030204" pitchFamily="34" charset="0"/>
                <a:ea typeface="Calibri" panose="020F0502020204030204" pitchFamily="34" charset="0"/>
                <a:cs typeface="Times New Roman" panose="02020603050405020304" pitchFamily="18" charset="0"/>
              </a:rPr>
              <a:t>Owen Roberts, Cardigan, cook</a:t>
            </a:r>
            <a:br>
              <a:rPr lang="en-GB" sz="1800" b="1" dirty="0">
                <a:effectLst/>
                <a:latin typeface="Calibri" panose="020F0502020204030204" pitchFamily="34" charset="0"/>
                <a:ea typeface="Calibri" panose="020F0502020204030204" pitchFamily="34" charset="0"/>
                <a:cs typeface="Times New Roman" panose="02020603050405020304" pitchFamily="18" charset="0"/>
              </a:rPr>
            </a:br>
            <a:r>
              <a:rPr lang="en-GB" sz="1800" dirty="0">
                <a:effectLst/>
                <a:latin typeface="Calibri" panose="020F0502020204030204" pitchFamily="34" charset="0"/>
                <a:ea typeface="Calibri" panose="020F0502020204030204" pitchFamily="34" charset="0"/>
                <a:cs typeface="Times New Roman" panose="02020603050405020304" pitchFamily="18" charset="0"/>
              </a:rPr>
              <a:t>Watkin Evans, second steward</a:t>
            </a:r>
            <a:br>
              <a:rPr lang="en-GB" sz="1800" dirty="0">
                <a:effectLst/>
                <a:latin typeface="Calibri" panose="020F0502020204030204" pitchFamily="34" charset="0"/>
                <a:ea typeface="Calibri" panose="020F0502020204030204" pitchFamily="34" charset="0"/>
                <a:cs typeface="Times New Roman" panose="02020603050405020304" pitchFamily="18" charset="0"/>
              </a:rPr>
            </a:br>
            <a:r>
              <a:rPr lang="en-GB" sz="1800" dirty="0">
                <a:effectLst/>
                <a:latin typeface="Calibri" panose="020F0502020204030204" pitchFamily="34" charset="0"/>
                <a:ea typeface="Calibri" panose="020F0502020204030204" pitchFamily="34" charset="0"/>
                <a:cs typeface="Times New Roman" panose="02020603050405020304" pitchFamily="18" charset="0"/>
              </a:rPr>
              <a:t>John Waddle, boatswain</a:t>
            </a:r>
            <a:br>
              <a:rPr lang="en-GB" sz="1800" dirty="0">
                <a:effectLst/>
                <a:latin typeface="Calibri" panose="020F0502020204030204" pitchFamily="34" charset="0"/>
                <a:ea typeface="Calibri" panose="020F0502020204030204" pitchFamily="34" charset="0"/>
                <a:cs typeface="Times New Roman" panose="02020603050405020304" pitchFamily="18" charset="0"/>
              </a:rPr>
            </a:br>
            <a:r>
              <a:rPr lang="en-GB" sz="1800" dirty="0">
                <a:effectLst/>
                <a:latin typeface="Calibri" panose="020F0502020204030204" pitchFamily="34" charset="0"/>
                <a:ea typeface="Calibri" panose="020F0502020204030204" pitchFamily="34" charset="0"/>
                <a:cs typeface="Times New Roman" panose="02020603050405020304" pitchFamily="18" charset="0"/>
              </a:rPr>
              <a:t>A.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Tripolis</a:t>
            </a:r>
            <a:r>
              <a:rPr lang="en-GB" sz="1800" dirty="0">
                <a:effectLst/>
                <a:latin typeface="Calibri" panose="020F0502020204030204" pitchFamily="34" charset="0"/>
                <a:ea typeface="Calibri" panose="020F0502020204030204" pitchFamily="34" charset="0"/>
                <a:cs typeface="Times New Roman" panose="02020603050405020304" pitchFamily="18" charset="0"/>
              </a:rPr>
              <a:t>, A.B. seaman</a:t>
            </a:r>
            <a:br>
              <a:rPr lang="en-GB" sz="1800" dirty="0">
                <a:effectLst/>
                <a:latin typeface="Calibri" panose="020F0502020204030204" pitchFamily="34" charset="0"/>
                <a:ea typeface="Calibri" panose="020F0502020204030204" pitchFamily="34" charset="0"/>
                <a:cs typeface="Times New Roman" panose="02020603050405020304" pitchFamily="18" charset="0"/>
              </a:rPr>
            </a:br>
            <a:r>
              <a:rPr lang="en-GB" sz="1800" dirty="0">
                <a:effectLst/>
                <a:latin typeface="Calibri" panose="020F0502020204030204" pitchFamily="34" charset="0"/>
                <a:ea typeface="Calibri" panose="020F0502020204030204" pitchFamily="34" charset="0"/>
                <a:cs typeface="Times New Roman" panose="02020603050405020304" pitchFamily="18" charset="0"/>
              </a:rPr>
              <a:t>R. Thomas, Liverpool, A.B. seaman</a:t>
            </a:r>
            <a:br>
              <a:rPr lang="en-GB" sz="1800" dirty="0">
                <a:effectLst/>
                <a:latin typeface="Calibri" panose="020F0502020204030204" pitchFamily="34" charset="0"/>
                <a:ea typeface="Calibri" panose="020F0502020204030204" pitchFamily="34" charset="0"/>
                <a:cs typeface="Times New Roman" panose="02020603050405020304" pitchFamily="18" charset="0"/>
              </a:rPr>
            </a:br>
            <a:r>
              <a:rPr lang="en-GB" sz="1800" dirty="0">
                <a:effectLst/>
                <a:latin typeface="Calibri" panose="020F0502020204030204" pitchFamily="34" charset="0"/>
                <a:ea typeface="Calibri" panose="020F0502020204030204" pitchFamily="34" charset="0"/>
                <a:cs typeface="Times New Roman" panose="02020603050405020304" pitchFamily="18" charset="0"/>
              </a:rPr>
              <a:t>G.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Marromatic</a:t>
            </a:r>
            <a:r>
              <a:rPr lang="en-GB" sz="1800" dirty="0">
                <a:effectLst/>
                <a:latin typeface="Calibri" panose="020F0502020204030204" pitchFamily="34" charset="0"/>
                <a:ea typeface="Calibri" panose="020F0502020204030204" pitchFamily="34" charset="0"/>
                <a:cs typeface="Times New Roman" panose="02020603050405020304" pitchFamily="18" charset="0"/>
              </a:rPr>
              <a:t>, A.B. seaman</a:t>
            </a:r>
            <a:br>
              <a:rPr lang="en-GB" sz="1800" dirty="0">
                <a:effectLst/>
                <a:latin typeface="Calibri" panose="020F0502020204030204" pitchFamily="34" charset="0"/>
                <a:ea typeface="Calibri" panose="020F0502020204030204" pitchFamily="34" charset="0"/>
                <a:cs typeface="Times New Roman" panose="02020603050405020304" pitchFamily="18" charset="0"/>
              </a:rPr>
            </a:br>
            <a:r>
              <a:rPr lang="en-GB" sz="1800" dirty="0">
                <a:effectLst/>
                <a:latin typeface="Calibri" panose="020F0502020204030204" pitchFamily="34" charset="0"/>
                <a:ea typeface="Calibri" panose="020F0502020204030204" pitchFamily="34" charset="0"/>
                <a:cs typeface="Times New Roman" panose="02020603050405020304" pitchFamily="18" charset="0"/>
              </a:rPr>
              <a:t>Frederick Cooper, Sunderland, chief engineer</a:t>
            </a:r>
            <a:br>
              <a:rPr lang="en-GB" sz="1800" dirty="0">
                <a:effectLst/>
                <a:latin typeface="Calibri" panose="020F0502020204030204" pitchFamily="34" charset="0"/>
                <a:ea typeface="Calibri" panose="020F0502020204030204" pitchFamily="34" charset="0"/>
                <a:cs typeface="Times New Roman" panose="02020603050405020304" pitchFamily="18" charset="0"/>
              </a:rPr>
            </a:br>
            <a:r>
              <a:rPr lang="en-GB" sz="1800" dirty="0">
                <a:effectLst/>
                <a:latin typeface="Calibri" panose="020F0502020204030204" pitchFamily="34" charset="0"/>
                <a:ea typeface="Calibri" panose="020F0502020204030204" pitchFamily="34" charset="0"/>
                <a:cs typeface="Times New Roman" panose="02020603050405020304" pitchFamily="18" charset="0"/>
              </a:rPr>
              <a:t>Frederick Walker, second engineer</a:t>
            </a:r>
            <a:br>
              <a:rPr lang="en-GB" sz="1800" dirty="0">
                <a:effectLst/>
                <a:latin typeface="Calibri" panose="020F0502020204030204" pitchFamily="34" charset="0"/>
                <a:ea typeface="Calibri" panose="020F0502020204030204" pitchFamily="34" charset="0"/>
                <a:cs typeface="Times New Roman" panose="02020603050405020304" pitchFamily="18" charset="0"/>
              </a:rPr>
            </a:br>
            <a:r>
              <a:rPr lang="en-GB" sz="1800" dirty="0">
                <a:effectLst/>
                <a:latin typeface="Calibri" panose="020F0502020204030204" pitchFamily="34" charset="0"/>
                <a:ea typeface="Calibri" panose="020F0502020204030204" pitchFamily="34" charset="0"/>
                <a:cs typeface="Times New Roman" panose="02020603050405020304" pitchFamily="18" charset="0"/>
              </a:rPr>
              <a:t>James Beadle, Sunderland, third engineer</a:t>
            </a:r>
            <a:br>
              <a:rPr lang="en-GB" sz="1800" dirty="0">
                <a:effectLst/>
                <a:latin typeface="Calibri" panose="020F0502020204030204" pitchFamily="34" charset="0"/>
                <a:ea typeface="Calibri" panose="020F0502020204030204" pitchFamily="34" charset="0"/>
                <a:cs typeface="Times New Roman" panose="02020603050405020304" pitchFamily="18" charset="0"/>
              </a:rPr>
            </a:br>
            <a:r>
              <a:rPr lang="en-GB" sz="1800" dirty="0">
                <a:effectLst/>
                <a:latin typeface="Calibri" panose="020F0502020204030204" pitchFamily="34" charset="0"/>
                <a:ea typeface="Calibri" panose="020F0502020204030204" pitchFamily="34" charset="0"/>
                <a:cs typeface="Times New Roman" panose="02020603050405020304" pitchFamily="18" charset="0"/>
              </a:rPr>
              <a:t>Cornelius Gray, Sunderland, fourth engineer</a:t>
            </a:r>
            <a:br>
              <a:rPr lang="en-GB" sz="1800" dirty="0">
                <a:effectLst/>
                <a:latin typeface="Calibri" panose="020F0502020204030204" pitchFamily="34" charset="0"/>
                <a:ea typeface="Calibri" panose="020F0502020204030204" pitchFamily="34" charset="0"/>
                <a:cs typeface="Times New Roman" panose="02020603050405020304" pitchFamily="18" charset="0"/>
              </a:rPr>
            </a:br>
            <a:r>
              <a:rPr lang="en-GB" sz="1800" dirty="0">
                <a:effectLst/>
                <a:latin typeface="Calibri" panose="020F0502020204030204" pitchFamily="34" charset="0"/>
                <a:ea typeface="Calibri" panose="020F0502020204030204" pitchFamily="34" charset="0"/>
                <a:cs typeface="Times New Roman" panose="02020603050405020304" pitchFamily="18" charset="0"/>
              </a:rPr>
              <a:t>Carl Lundin (of Sweden), donkeyman</a:t>
            </a:r>
            <a:br>
              <a:rPr lang="en-GB" sz="1800" dirty="0">
                <a:effectLst/>
                <a:latin typeface="Calibri" panose="020F0502020204030204" pitchFamily="34" charset="0"/>
                <a:ea typeface="Calibri" panose="020F0502020204030204" pitchFamily="34" charset="0"/>
                <a:cs typeface="Times New Roman" panose="02020603050405020304" pitchFamily="18" charset="0"/>
              </a:rPr>
            </a:br>
            <a:r>
              <a:rPr lang="en-GB" sz="1800" dirty="0">
                <a:effectLst/>
                <a:latin typeface="Calibri" panose="020F0502020204030204" pitchFamily="34" charset="0"/>
                <a:ea typeface="Calibri" panose="020F0502020204030204" pitchFamily="34" charset="0"/>
                <a:cs typeface="Times New Roman" panose="02020603050405020304" pitchFamily="18" charset="0"/>
              </a:rPr>
              <a:t>Richard McGuire, Bootle, fireman</a:t>
            </a:r>
            <a:br>
              <a:rPr lang="en-GB" sz="1800" dirty="0">
                <a:effectLst/>
                <a:latin typeface="Calibri" panose="020F0502020204030204" pitchFamily="34" charset="0"/>
                <a:ea typeface="Calibri" panose="020F0502020204030204" pitchFamily="34" charset="0"/>
                <a:cs typeface="Times New Roman" panose="02020603050405020304" pitchFamily="18" charset="0"/>
              </a:rPr>
            </a:br>
            <a:r>
              <a:rPr lang="en-GB" sz="1800" dirty="0">
                <a:effectLst/>
                <a:latin typeface="Calibri" panose="020F0502020204030204" pitchFamily="34" charset="0"/>
                <a:ea typeface="Calibri" panose="020F0502020204030204" pitchFamily="34" charset="0"/>
                <a:cs typeface="Times New Roman" panose="02020603050405020304" pitchFamily="18" charset="0"/>
              </a:rPr>
              <a:t>B.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Mynes</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Brumiskin</a:t>
            </a:r>
            <a:r>
              <a:rPr lang="en-GB" sz="1800" dirty="0">
                <a:effectLst/>
                <a:latin typeface="Calibri" panose="020F0502020204030204" pitchFamily="34" charset="0"/>
                <a:ea typeface="Calibri" panose="020F0502020204030204" pitchFamily="34" charset="0"/>
                <a:cs typeface="Times New Roman" panose="02020603050405020304" pitchFamily="18" charset="0"/>
              </a:rPr>
              <a:t>, fireman</a:t>
            </a:r>
            <a:br>
              <a:rPr lang="en-GB" sz="1800" dirty="0">
                <a:effectLst/>
                <a:latin typeface="Calibri" panose="020F0502020204030204" pitchFamily="34" charset="0"/>
                <a:ea typeface="Calibri" panose="020F0502020204030204" pitchFamily="34" charset="0"/>
                <a:cs typeface="Times New Roman" panose="02020603050405020304" pitchFamily="18" charset="0"/>
              </a:rPr>
            </a:br>
            <a:r>
              <a:rPr lang="en-GB" sz="1800" dirty="0">
                <a:effectLst/>
                <a:latin typeface="Calibri" panose="020F0502020204030204" pitchFamily="34" charset="0"/>
                <a:ea typeface="Calibri" panose="020F0502020204030204" pitchFamily="34" charset="0"/>
                <a:cs typeface="Times New Roman" panose="02020603050405020304" pitchFamily="18" charset="0"/>
              </a:rPr>
              <a:t>W. Flagg, fireman</a:t>
            </a:r>
            <a:br>
              <a:rPr lang="en-GB" sz="1800" dirty="0">
                <a:effectLst/>
                <a:latin typeface="Calibri" panose="020F0502020204030204" pitchFamily="34" charset="0"/>
                <a:ea typeface="Calibri" panose="020F0502020204030204" pitchFamily="34" charset="0"/>
                <a:cs typeface="Times New Roman" panose="02020603050405020304" pitchFamily="18" charset="0"/>
              </a:rPr>
            </a:br>
            <a:r>
              <a:rPr lang="en-GB" sz="1800" dirty="0">
                <a:effectLst/>
                <a:latin typeface="Calibri" panose="020F0502020204030204" pitchFamily="34" charset="0"/>
                <a:ea typeface="Calibri" panose="020F0502020204030204" pitchFamily="34" charset="0"/>
                <a:cs typeface="Times New Roman" panose="02020603050405020304" pitchFamily="18" charset="0"/>
              </a:rPr>
              <a:t>Gus Langer, fireman</a:t>
            </a:r>
            <a:br>
              <a:rPr lang="en-GB" sz="1800" dirty="0">
                <a:effectLst/>
                <a:latin typeface="Calibri" panose="020F0502020204030204" pitchFamily="34" charset="0"/>
                <a:ea typeface="Calibri" panose="020F0502020204030204" pitchFamily="34" charset="0"/>
                <a:cs typeface="Times New Roman" panose="02020603050405020304" pitchFamily="18" charset="0"/>
              </a:rPr>
            </a:br>
            <a:r>
              <a:rPr lang="en-GB" sz="1800" dirty="0">
                <a:effectLst/>
                <a:latin typeface="Calibri" panose="020F0502020204030204" pitchFamily="34" charset="0"/>
                <a:ea typeface="Calibri" panose="020F0502020204030204" pitchFamily="34" charset="0"/>
                <a:cs typeface="Times New Roman" panose="02020603050405020304" pitchFamily="18" charset="0"/>
              </a:rPr>
              <a:t>R. J. Jones, fireman</a:t>
            </a:r>
            <a:br>
              <a:rPr lang="en-GB" sz="1800" dirty="0">
                <a:effectLst/>
                <a:latin typeface="Calibri" panose="020F0502020204030204" pitchFamily="34" charset="0"/>
                <a:ea typeface="Calibri" panose="020F0502020204030204" pitchFamily="34" charset="0"/>
                <a:cs typeface="Times New Roman" panose="02020603050405020304" pitchFamily="18" charset="0"/>
              </a:rPr>
            </a:br>
            <a:r>
              <a:rPr lang="en-GB" sz="1800" dirty="0">
                <a:effectLst/>
                <a:latin typeface="Calibri" panose="020F0502020204030204" pitchFamily="34" charset="0"/>
                <a:ea typeface="Calibri" panose="020F0502020204030204" pitchFamily="34" charset="0"/>
                <a:cs typeface="Times New Roman" panose="02020603050405020304" pitchFamily="18" charset="0"/>
              </a:rPr>
              <a:t>S.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Ostovski</a:t>
            </a:r>
            <a:r>
              <a:rPr lang="en-GB" sz="1800" dirty="0">
                <a:effectLst/>
                <a:latin typeface="Calibri" panose="020F0502020204030204" pitchFamily="34" charset="0"/>
                <a:ea typeface="Calibri" panose="020F0502020204030204" pitchFamily="34" charset="0"/>
                <a:cs typeface="Times New Roman" panose="02020603050405020304" pitchFamily="18" charset="0"/>
              </a:rPr>
              <a:t>, fireman</a:t>
            </a:r>
            <a:br>
              <a:rPr lang="en-GB" sz="1800" dirty="0">
                <a:effectLst/>
                <a:latin typeface="Calibri" panose="020F0502020204030204" pitchFamily="34" charset="0"/>
                <a:ea typeface="Calibri" panose="020F0502020204030204" pitchFamily="34" charset="0"/>
                <a:cs typeface="Times New Roman" panose="02020603050405020304" pitchFamily="18" charset="0"/>
              </a:rPr>
            </a:br>
            <a:r>
              <a:rPr lang="en-GB" sz="1800" dirty="0">
                <a:effectLst/>
                <a:latin typeface="Calibri" panose="020F0502020204030204" pitchFamily="34" charset="0"/>
                <a:ea typeface="Calibri" panose="020F0502020204030204" pitchFamily="34" charset="0"/>
                <a:cs typeface="Times New Roman" panose="02020603050405020304" pitchFamily="18" charset="0"/>
              </a:rPr>
              <a:t>W.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Howrie</a:t>
            </a:r>
            <a:r>
              <a:rPr lang="en-GB" sz="1800" dirty="0">
                <a:effectLst/>
                <a:latin typeface="Calibri" panose="020F0502020204030204" pitchFamily="34" charset="0"/>
                <a:ea typeface="Calibri" panose="020F0502020204030204" pitchFamily="34" charset="0"/>
                <a:cs typeface="Times New Roman" panose="02020603050405020304" pitchFamily="18" charset="0"/>
              </a:rPr>
              <a:t>, apprentice</a:t>
            </a:r>
            <a:br>
              <a:rPr lang="en-GB" sz="1800" dirty="0">
                <a:effectLst/>
                <a:latin typeface="Calibri" panose="020F0502020204030204" pitchFamily="34" charset="0"/>
                <a:ea typeface="Calibri" panose="020F0502020204030204" pitchFamily="34" charset="0"/>
                <a:cs typeface="Times New Roman" panose="02020603050405020304" pitchFamily="18" charset="0"/>
              </a:rPr>
            </a:br>
            <a:r>
              <a:rPr lang="en-GB" sz="1800" dirty="0">
                <a:effectLst/>
                <a:latin typeface="Calibri" panose="020F0502020204030204" pitchFamily="34" charset="0"/>
                <a:ea typeface="Calibri" panose="020F0502020204030204" pitchFamily="34" charset="0"/>
                <a:cs typeface="Times New Roman" panose="02020603050405020304" pitchFamily="18" charset="0"/>
              </a:rPr>
              <a:t>G. B. McLaren, apprentice</a:t>
            </a:r>
            <a:br>
              <a:rPr lang="en-GB" sz="1800" dirty="0">
                <a:effectLst/>
                <a:latin typeface="Calibri" panose="020F0502020204030204" pitchFamily="34" charset="0"/>
                <a:ea typeface="Calibri" panose="020F0502020204030204" pitchFamily="34" charset="0"/>
                <a:cs typeface="Times New Roman" panose="02020603050405020304" pitchFamily="18" charset="0"/>
              </a:rPr>
            </a:br>
            <a:r>
              <a:rPr lang="en-GB" sz="1800" dirty="0">
                <a:effectLst/>
                <a:latin typeface="Calibri" panose="020F0502020204030204" pitchFamily="34" charset="0"/>
                <a:ea typeface="Calibri" panose="020F0502020204030204" pitchFamily="34" charset="0"/>
                <a:cs typeface="Times New Roman" panose="02020603050405020304" pitchFamily="18" charset="0"/>
              </a:rPr>
              <a:t>Reginald Turner, North-street, Lewes, apprentice</a:t>
            </a:r>
            <a:br>
              <a:rPr lang="en-GB" sz="1800" dirty="0">
                <a:effectLst/>
                <a:latin typeface="Calibri" panose="020F0502020204030204" pitchFamily="34" charset="0"/>
                <a:ea typeface="Calibri" panose="020F0502020204030204" pitchFamily="34" charset="0"/>
                <a:cs typeface="Times New Roman" panose="02020603050405020304" pitchFamily="18" charset="0"/>
              </a:rPr>
            </a:br>
            <a:r>
              <a:rPr lang="en-GB" sz="1800" dirty="0">
                <a:effectLst/>
                <a:latin typeface="Calibri" panose="020F0502020204030204" pitchFamily="34" charset="0"/>
                <a:ea typeface="Calibri" panose="020F0502020204030204" pitchFamily="34" charset="0"/>
                <a:cs typeface="Times New Roman" panose="02020603050405020304" pitchFamily="18" charset="0"/>
              </a:rPr>
              <a:t>G. A. Saunders, Kingston-road, Portsmouth, apprentice</a:t>
            </a:r>
            <a:br>
              <a:rPr lang="en-GB" sz="1800" dirty="0">
                <a:effectLst/>
                <a:latin typeface="Calibri" panose="020F0502020204030204" pitchFamily="34" charset="0"/>
                <a:ea typeface="Calibri" panose="020F0502020204030204" pitchFamily="34" charset="0"/>
                <a:cs typeface="Times New Roman" panose="02020603050405020304" pitchFamily="18" charset="0"/>
              </a:rPr>
            </a:br>
            <a:r>
              <a:rPr lang="en-GB" sz="1800" dirty="0">
                <a:effectLst/>
                <a:latin typeface="Calibri" panose="020F0502020204030204" pitchFamily="34" charset="0"/>
                <a:ea typeface="Calibri" panose="020F0502020204030204" pitchFamily="34" charset="0"/>
                <a:cs typeface="Times New Roman" panose="02020603050405020304" pitchFamily="18" charset="0"/>
              </a:rPr>
              <a:t>In addition to these, two other hands, names and nationalities unknown, were taken on to Hong Kong. These were possibly Chinese.</a:t>
            </a: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It was claimed that the ship had been boarded by Manchurian pirates and the crew thrown overboard.</a:t>
            </a: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In March 1906 the </a:t>
            </a:r>
            <a:r>
              <a:rPr lang="en-GB" sz="1800" i="1" dirty="0">
                <a:effectLst/>
                <a:latin typeface="Calibri" panose="020F0502020204030204" pitchFamily="34" charset="0"/>
                <a:ea typeface="Calibri" panose="020F0502020204030204" pitchFamily="34" charset="0"/>
                <a:cs typeface="Times New Roman" panose="02020603050405020304" pitchFamily="18" charset="0"/>
              </a:rPr>
              <a:t>Cardiff Times</a:t>
            </a:r>
            <a:r>
              <a:rPr lang="en-GB" sz="1800" dirty="0">
                <a:effectLst/>
                <a:latin typeface="Calibri" panose="020F0502020204030204" pitchFamily="34" charset="0"/>
                <a:ea typeface="Calibri" panose="020F0502020204030204" pitchFamily="34" charset="0"/>
                <a:cs typeface="Times New Roman" panose="02020603050405020304" pitchFamily="18" charset="0"/>
              </a:rPr>
              <a:t> reported on the proceedings of the Probate Court where the captain named as Edward Evan Thomas,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Llangoedmore</a:t>
            </a:r>
            <a:r>
              <a:rPr lang="en-GB" sz="1800" dirty="0">
                <a:effectLst/>
                <a:latin typeface="Calibri" panose="020F0502020204030204" pitchFamily="34" charset="0"/>
                <a:ea typeface="Calibri" panose="020F0502020204030204" pitchFamily="34" charset="0"/>
                <a:cs typeface="Times New Roman" panose="02020603050405020304" pitchFamily="18" charset="0"/>
              </a:rPr>
              <a:t> was presumed dead:</a:t>
            </a:r>
          </a:p>
          <a:p>
            <a:pPr>
              <a:lnSpc>
                <a:spcPct val="107000"/>
              </a:lnSpc>
              <a:spcAft>
                <a:spcPts val="800"/>
              </a:spcAft>
            </a:pPr>
            <a:r>
              <a:rPr lang="en-GB" sz="1800" i="1" dirty="0">
                <a:effectLst/>
                <a:latin typeface="Calibri" panose="020F0502020204030204" pitchFamily="34" charset="0"/>
                <a:ea typeface="Calibri" panose="020F0502020204030204" pitchFamily="34" charset="0"/>
                <a:cs typeface="Times New Roman" panose="02020603050405020304" pitchFamily="18" charset="0"/>
              </a:rPr>
              <a:t>The vessel was found 450 miles north of Vladivostok ashore in the Gull of Tartary deserted, with her decks dismantled. In February, 1905, a boat belonging to the ship was found, and in May the ship was posted at Lloyd’s as a total loss. Eventually the vessel was discovered a total wreck, and only about 300 or 400 tons of cargo remained. The master and crew had disappeared. Captain Thomas left about £1,400. His Lordship granted leave to presume the death of Mr Thomas accordingly.</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After all this we’re none the wiser, I’m afraid, as to what actually happened but suffice to say these brave local sailors probably came to a watery end: H. H. Thomas, Cardigan, D. Llewellyn, St.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Dogmaels</a:t>
            </a:r>
            <a:r>
              <a:rPr lang="en-GB" sz="1800" dirty="0">
                <a:effectLst/>
                <a:latin typeface="Calibri" panose="020F0502020204030204" pitchFamily="34" charset="0"/>
                <a:ea typeface="Calibri" panose="020F0502020204030204" pitchFamily="34" charset="0"/>
                <a:cs typeface="Times New Roman" panose="02020603050405020304" pitchFamily="18" charset="0"/>
              </a:rPr>
              <a:t>, and Owen Roberts, Cardigan, the cook from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Feidrfair</a:t>
            </a:r>
            <a:r>
              <a:rPr lang="en-GB" sz="1800" dirty="0">
                <a:effectLst/>
                <a:latin typeface="Calibri" panose="020F0502020204030204" pitchFamily="34" charset="0"/>
                <a:ea typeface="Calibri" panose="020F0502020204030204" pitchFamily="34" charset="0"/>
                <a:cs typeface="Times New Roman" panose="02020603050405020304" pitchFamily="18" charset="0"/>
              </a:rPr>
              <a:t>.</a:t>
            </a:r>
          </a:p>
          <a:p>
            <a:endParaRPr lang="en-US" dirty="0"/>
          </a:p>
        </p:txBody>
      </p:sp>
      <p:sp>
        <p:nvSpPr>
          <p:cNvPr id="4" name="Slide Number Placeholder 3"/>
          <p:cNvSpPr>
            <a:spLocks noGrp="1"/>
          </p:cNvSpPr>
          <p:nvPr>
            <p:ph type="sldNum" sz="quarter" idx="5"/>
          </p:nvPr>
        </p:nvSpPr>
        <p:spPr/>
        <p:txBody>
          <a:bodyPr/>
          <a:lstStyle/>
          <a:p>
            <a:fld id="{F9F0286A-2547-B947-B926-39AC3A030546}" type="slidenum">
              <a:rPr lang="en-US" smtClean="0"/>
              <a:t>26</a:t>
            </a:fld>
            <a:endParaRPr lang="en-US"/>
          </a:p>
        </p:txBody>
      </p:sp>
    </p:spTree>
    <p:extLst>
      <p:ext uri="{BB962C8B-B14F-4D97-AF65-F5344CB8AC3E}">
        <p14:creationId xmlns:p14="http://schemas.microsoft.com/office/powerpoint/2010/main" val="207165571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9F0286A-2547-B947-B926-39AC3A030546}" type="slidenum">
              <a:rPr lang="en-US" smtClean="0"/>
              <a:t>27</a:t>
            </a:fld>
            <a:endParaRPr lang="en-US"/>
          </a:p>
        </p:txBody>
      </p:sp>
    </p:spTree>
    <p:extLst>
      <p:ext uri="{BB962C8B-B14F-4D97-AF65-F5344CB8AC3E}">
        <p14:creationId xmlns:p14="http://schemas.microsoft.com/office/powerpoint/2010/main" val="157087012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Various alternatives</a:t>
            </a:r>
          </a:p>
        </p:txBody>
      </p:sp>
      <p:sp>
        <p:nvSpPr>
          <p:cNvPr id="4" name="Slide Number Placeholder 3"/>
          <p:cNvSpPr>
            <a:spLocks noGrp="1"/>
          </p:cNvSpPr>
          <p:nvPr>
            <p:ph type="sldNum" sz="quarter" idx="5"/>
          </p:nvPr>
        </p:nvSpPr>
        <p:spPr/>
        <p:txBody>
          <a:bodyPr/>
          <a:lstStyle/>
          <a:p>
            <a:fld id="{F9F0286A-2547-B947-B926-39AC3A030546}" type="slidenum">
              <a:rPr lang="en-US" smtClean="0"/>
              <a:t>28</a:t>
            </a:fld>
            <a:endParaRPr lang="en-US"/>
          </a:p>
        </p:txBody>
      </p:sp>
    </p:spTree>
    <p:extLst>
      <p:ext uri="{BB962C8B-B14F-4D97-AF65-F5344CB8AC3E}">
        <p14:creationId xmlns:p14="http://schemas.microsoft.com/office/powerpoint/2010/main" val="34517417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Most likely explanation</a:t>
            </a:r>
          </a:p>
        </p:txBody>
      </p:sp>
      <p:sp>
        <p:nvSpPr>
          <p:cNvPr id="4" name="Slide Number Placeholder 3"/>
          <p:cNvSpPr>
            <a:spLocks noGrp="1"/>
          </p:cNvSpPr>
          <p:nvPr>
            <p:ph type="sldNum" sz="quarter" idx="5"/>
          </p:nvPr>
        </p:nvSpPr>
        <p:spPr/>
        <p:txBody>
          <a:bodyPr/>
          <a:lstStyle/>
          <a:p>
            <a:fld id="{F9F0286A-2547-B947-B926-39AC3A030546}" type="slidenum">
              <a:rPr lang="en-US" smtClean="0"/>
              <a:t>29</a:t>
            </a:fld>
            <a:endParaRPr lang="en-US"/>
          </a:p>
        </p:txBody>
      </p:sp>
    </p:spTree>
    <p:extLst>
      <p:ext uri="{BB962C8B-B14F-4D97-AF65-F5344CB8AC3E}">
        <p14:creationId xmlns:p14="http://schemas.microsoft.com/office/powerpoint/2010/main" val="16022880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sz="1200" b="0" i="0" u="none" strike="noStrike" dirty="0">
                <a:solidFill>
                  <a:srgbClr val="000000"/>
                </a:solidFill>
                <a:effectLst/>
                <a:latin typeface="Calibri" panose="020F0502020204030204" pitchFamily="34" charset="0"/>
              </a:rPr>
              <a:t>The book relies quite heavily on Hervey's contemporary reports. He was a Times journalist who spent time on the </a:t>
            </a:r>
            <a:r>
              <a:rPr lang="en-GB" sz="1200" b="0" i="1" u="none" strike="noStrike" dirty="0">
                <a:solidFill>
                  <a:srgbClr val="000000"/>
                </a:solidFill>
                <a:effectLst/>
                <a:latin typeface="Calibri" panose="020F0502020204030204" pitchFamily="34" charset="0"/>
              </a:rPr>
              <a:t>Imperial</a:t>
            </a:r>
            <a:r>
              <a:rPr lang="en-GB" sz="1200" b="0" i="0" u="none" strike="noStrike" dirty="0">
                <a:solidFill>
                  <a:srgbClr val="000000"/>
                </a:solidFill>
                <a:effectLst/>
                <a:latin typeface="Calibri" panose="020F0502020204030204" pitchFamily="34" charset="0"/>
              </a:rPr>
              <a:t> itself. Along with David Davies, other characters based on real people were Stewart, Whiteway, and all the other 'wartime' characters. Sepulveda did try to blow up the ship and was executed along with Cummings the shop owner. One of the officers did commit suicide (although his name may not have been Webb). It's probably easier to say which characters were created. Even though Mrs </a:t>
            </a:r>
            <a:r>
              <a:rPr lang="en-GB" sz="1200" b="0" i="0" u="none" strike="noStrike" dirty="0" err="1">
                <a:solidFill>
                  <a:srgbClr val="000000"/>
                </a:solidFill>
                <a:effectLst/>
                <a:latin typeface="Calibri" panose="020F0502020204030204" pitchFamily="34" charset="0"/>
              </a:rPr>
              <a:t>Ebrington</a:t>
            </a:r>
            <a:r>
              <a:rPr lang="en-GB" sz="1200" b="0" i="0" u="none" strike="noStrike" dirty="0">
                <a:solidFill>
                  <a:srgbClr val="000000"/>
                </a:solidFill>
                <a:effectLst/>
                <a:latin typeface="Calibri" panose="020F0502020204030204" pitchFamily="34" charset="0"/>
              </a:rPr>
              <a:t> was 'created' he would have known many similar landladies. Estella is imaginary but we know that David Davies did leave someone behind in Chile who he would weep over in the Black Lion in later years, so although she is fictional, there was very good evidence that someone similar existed. He was very popular with women but never married. His sister did die in a fire at the home farm and he did go on a voyage to Keppel Bay soon afterwards.</a:t>
            </a:r>
          </a:p>
          <a:p>
            <a:pPr algn="l"/>
            <a:br>
              <a:rPr lang="en-GB" sz="1200" b="0" i="0" u="none" strike="noStrike" dirty="0">
                <a:solidFill>
                  <a:srgbClr val="000000"/>
                </a:solidFill>
                <a:effectLst/>
                <a:latin typeface="Calibri" panose="020F0502020204030204" pitchFamily="34" charset="0"/>
              </a:rPr>
            </a:br>
            <a:endParaRPr lang="en-GB" sz="1200" b="0" i="0" u="none" strike="noStrike" dirty="0">
              <a:solidFill>
                <a:srgbClr val="000000"/>
              </a:solidFill>
              <a:effectLst/>
              <a:latin typeface="Calibri" panose="020F0502020204030204" pitchFamily="34" charset="0"/>
            </a:endParaRPr>
          </a:p>
          <a:p>
            <a:pPr algn="l"/>
            <a:r>
              <a:rPr lang="en-GB" sz="1200" b="0" i="0" u="none" strike="noStrike" dirty="0">
                <a:solidFill>
                  <a:srgbClr val="000000"/>
                </a:solidFill>
                <a:effectLst/>
                <a:latin typeface="Calibri" panose="020F0502020204030204" pitchFamily="34" charset="0"/>
              </a:rPr>
              <a:t>Captain David Davies. However, President </a:t>
            </a:r>
            <a:r>
              <a:rPr lang="en-GB" sz="1200" b="0" i="0" u="none" strike="noStrike" dirty="0" err="1">
                <a:solidFill>
                  <a:srgbClr val="000000"/>
                </a:solidFill>
                <a:effectLst/>
                <a:latin typeface="Calibri" panose="020F0502020204030204" pitchFamily="34" charset="0"/>
              </a:rPr>
              <a:t>Balmaceda</a:t>
            </a:r>
            <a:r>
              <a:rPr lang="en-GB" sz="1200" b="0" i="0" u="none" strike="noStrike" dirty="0">
                <a:solidFill>
                  <a:srgbClr val="000000"/>
                </a:solidFill>
                <a:effectLst/>
                <a:latin typeface="Calibri" panose="020F0502020204030204" pitchFamily="34" charset="0"/>
              </a:rPr>
              <a:t> conferred the nickname Jefferson on him and so in the family he was always known as Captain Jeff. The Jeff is included on his gravestone and on census results.</a:t>
            </a:r>
          </a:p>
          <a:p>
            <a:pPr algn="l"/>
            <a:r>
              <a:rPr lang="en-GB" sz="1200" b="0" i="0" u="none" strike="noStrike" dirty="0">
                <a:solidFill>
                  <a:srgbClr val="000000"/>
                </a:solidFill>
                <a:effectLst/>
                <a:latin typeface="Calibri" panose="020F0502020204030204" pitchFamily="34" charset="0"/>
              </a:rPr>
              <a:t>The story relies quite heavily on Hervey's contemporary reports. He was a Times journalist who spent time on the </a:t>
            </a:r>
            <a:r>
              <a:rPr lang="en-GB" sz="1200" b="0" i="1" u="none" strike="noStrike" dirty="0">
                <a:solidFill>
                  <a:srgbClr val="000000"/>
                </a:solidFill>
                <a:effectLst/>
                <a:latin typeface="Calibri" panose="020F0502020204030204" pitchFamily="34" charset="0"/>
              </a:rPr>
              <a:t>Imperial</a:t>
            </a:r>
            <a:r>
              <a:rPr lang="en-GB" sz="1200" b="0" i="0" u="none" strike="noStrike" dirty="0">
                <a:solidFill>
                  <a:srgbClr val="000000"/>
                </a:solidFill>
                <a:effectLst/>
                <a:latin typeface="Calibri" panose="020F0502020204030204" pitchFamily="34" charset="0"/>
              </a:rPr>
              <a:t> itself. Along with David Davies, other characters based on real people were Stewart, Whiteway, and all the other 'wartime' characters. Sepulveda did try to blow up the ship and was executed along with Cummings the shop owner. One of the officers did commit suicide (although his name may not have been Webb). Even though Mrs </a:t>
            </a:r>
            <a:r>
              <a:rPr lang="en-GB" sz="1200" b="0" i="0" u="none" strike="noStrike" dirty="0" err="1">
                <a:solidFill>
                  <a:srgbClr val="000000"/>
                </a:solidFill>
                <a:effectLst/>
                <a:latin typeface="Calibri" panose="020F0502020204030204" pitchFamily="34" charset="0"/>
              </a:rPr>
              <a:t>Ebrington</a:t>
            </a:r>
            <a:r>
              <a:rPr lang="en-GB" sz="1200" b="0" i="0" u="none" strike="noStrike" dirty="0">
                <a:solidFill>
                  <a:srgbClr val="000000"/>
                </a:solidFill>
                <a:effectLst/>
                <a:latin typeface="Calibri" panose="020F0502020204030204" pitchFamily="34" charset="0"/>
              </a:rPr>
              <a:t> was 'created' he would have known many similar landladies. Estella is imaginary but we know that David Davies did leave someone behind in Chile who he would weep over in the Black Lion in later years, so although she is fictional, there was very good evidence that someone similar existed. He was very popular with women but never married. His sister did die in a fire at the home farm and he did go on a voyage to Keppel Bay soon afterwards.</a:t>
            </a:r>
          </a:p>
          <a:p>
            <a:pPr algn="l"/>
            <a:br>
              <a:rPr lang="en-GB" sz="1200" b="0" i="0" u="none" strike="noStrike" dirty="0">
                <a:solidFill>
                  <a:srgbClr val="000000"/>
                </a:solidFill>
                <a:effectLst/>
                <a:latin typeface="Calibri" panose="020F0502020204030204" pitchFamily="34" charset="0"/>
              </a:rPr>
            </a:br>
            <a:endParaRPr lang="en-GB" sz="1200" b="0" i="0" u="none" strike="noStrike" dirty="0">
              <a:solidFill>
                <a:srgbClr val="000000"/>
              </a:solidFill>
              <a:effectLst/>
              <a:latin typeface="Calibri" panose="020F0502020204030204" pitchFamily="34" charset="0"/>
            </a:endParaRPr>
          </a:p>
          <a:p>
            <a:pPr algn="l"/>
            <a:r>
              <a:rPr lang="en-GB" sz="1200" b="0" i="0" u="none" strike="noStrike" dirty="0">
                <a:solidFill>
                  <a:srgbClr val="000000"/>
                </a:solidFill>
                <a:effectLst/>
                <a:latin typeface="Calibri" panose="020F0502020204030204" pitchFamily="34" charset="0"/>
              </a:rPr>
              <a:t>President </a:t>
            </a:r>
            <a:r>
              <a:rPr lang="en-GB" sz="1200" b="0" i="0" u="none" strike="noStrike" dirty="0" err="1">
                <a:solidFill>
                  <a:srgbClr val="000000"/>
                </a:solidFill>
                <a:effectLst/>
                <a:latin typeface="Calibri" panose="020F0502020204030204" pitchFamily="34" charset="0"/>
              </a:rPr>
              <a:t>Balmaceda</a:t>
            </a:r>
            <a:r>
              <a:rPr lang="en-GB" sz="1200" b="0" i="0" u="none" strike="noStrike" dirty="0">
                <a:solidFill>
                  <a:srgbClr val="000000"/>
                </a:solidFill>
                <a:effectLst/>
                <a:latin typeface="Calibri" panose="020F0502020204030204" pitchFamily="34" charset="0"/>
              </a:rPr>
              <a:t> conferred the nickname Jefferson on him and so in the family he was always known as Captain Jeff. The Jeff is included on his gravestone and on census results.</a:t>
            </a:r>
          </a:p>
          <a:p>
            <a:pPr algn="l"/>
            <a:endParaRPr lang="en-GB" sz="1200" b="0" i="0" u="none" strike="noStrike" dirty="0">
              <a:solidFill>
                <a:srgbClr val="000000"/>
              </a:solidFill>
              <a:effectLst/>
              <a:latin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F9F0286A-2547-B947-B926-39AC3A030546}" type="slidenum">
              <a:rPr lang="en-US" smtClean="0"/>
              <a:t>30</a:t>
            </a:fld>
            <a:endParaRPr lang="en-US"/>
          </a:p>
        </p:txBody>
      </p:sp>
    </p:spTree>
    <p:extLst>
      <p:ext uri="{BB962C8B-B14F-4D97-AF65-F5344CB8AC3E}">
        <p14:creationId xmlns:p14="http://schemas.microsoft.com/office/powerpoint/2010/main" val="121098785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9F0286A-2547-B947-B926-39AC3A030546}" type="slidenum">
              <a:rPr lang="en-US" smtClean="0"/>
              <a:t>31</a:t>
            </a:fld>
            <a:endParaRPr lang="en-US"/>
          </a:p>
        </p:txBody>
      </p:sp>
    </p:spTree>
    <p:extLst>
      <p:ext uri="{BB962C8B-B14F-4D97-AF65-F5344CB8AC3E}">
        <p14:creationId xmlns:p14="http://schemas.microsoft.com/office/powerpoint/2010/main" val="198891222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9F0286A-2547-B947-B926-39AC3A030546}" type="slidenum">
              <a:rPr lang="en-US" smtClean="0"/>
              <a:t>32</a:t>
            </a:fld>
            <a:endParaRPr lang="en-US"/>
          </a:p>
        </p:txBody>
      </p:sp>
    </p:spTree>
    <p:extLst>
      <p:ext uri="{BB962C8B-B14F-4D97-AF65-F5344CB8AC3E}">
        <p14:creationId xmlns:p14="http://schemas.microsoft.com/office/powerpoint/2010/main" val="25644425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u="none" strike="noStrike" dirty="0">
                <a:solidFill>
                  <a:srgbClr val="141414"/>
                </a:solidFill>
                <a:effectLst/>
                <a:latin typeface="Open Sans" panose="020B0606030504020204" pitchFamily="34" charset="0"/>
              </a:rPr>
              <a:t>“Barques were made for steadiness rather than speed. Even so, crews had to contend with terrifying conditions. A Cape-Horner had to dip below 56° south if it was to pass into the Pacific. Rounding the Cape could sometimes take weeks as the ship beat into towering seas and westerly gales. It was a gruelling ordeal for professional seafarers; for passengers – smelters and miners on their way out to Chile – it was worse. The diary account of John </a:t>
            </a:r>
            <a:r>
              <a:rPr lang="en-GB" b="0" i="0" u="none" strike="noStrike" dirty="0" err="1">
                <a:solidFill>
                  <a:srgbClr val="141414"/>
                </a:solidFill>
                <a:effectLst/>
                <a:latin typeface="Open Sans" panose="020B0606030504020204" pitchFamily="34" charset="0"/>
              </a:rPr>
              <a:t>Chellew</a:t>
            </a:r>
            <a:r>
              <a:rPr lang="en-GB" b="0" i="0" u="none" strike="noStrike" dirty="0">
                <a:solidFill>
                  <a:srgbClr val="141414"/>
                </a:solidFill>
                <a:effectLst/>
                <a:latin typeface="Open Sans" panose="020B0606030504020204" pitchFamily="34" charset="0"/>
              </a:rPr>
              <a:t>, a furnace man who sailed from Swansea on the Florence Nightingale in 1857, tells of days spent battling against wind and currents. Making headway past the Cape, which appeared through the snow flurries as “a huge chain of dark mountains”, seemed impossible.</a:t>
            </a:r>
          </a:p>
          <a:p>
            <a:pPr algn="l" fontAlgn="base"/>
            <a:r>
              <a:rPr lang="en-GB" b="1" i="0" u="none" strike="noStrike" dirty="0">
                <a:solidFill>
                  <a:srgbClr val="141414"/>
                </a:solidFill>
                <a:effectLst/>
                <a:latin typeface="Open Sans" panose="020B0606030504020204" pitchFamily="34" charset="0"/>
              </a:rPr>
              <a:t>Yellow fever a deadly scourge</a:t>
            </a:r>
            <a:endParaRPr lang="en-GB" b="0" i="0" u="none" strike="noStrike" dirty="0">
              <a:solidFill>
                <a:srgbClr val="141414"/>
              </a:solidFill>
              <a:effectLst/>
              <a:latin typeface="Open Sans" panose="020B0606030504020204" pitchFamily="34" charset="0"/>
            </a:endParaRPr>
          </a:p>
          <a:p>
            <a:pPr algn="l" fontAlgn="base"/>
            <a:r>
              <a:rPr lang="en-GB" b="0" i="0" u="none" strike="noStrike" dirty="0">
                <a:solidFill>
                  <a:srgbClr val="141414"/>
                </a:solidFill>
                <a:effectLst/>
                <a:latin typeface="Open Sans" panose="020B0606030504020204" pitchFamily="34" charset="0"/>
              </a:rPr>
              <a:t>Shipwreck was not the only threat facing Cuba-bound Swansea mariners. Santiago was a notoriously unhealthy city where yellow fever was a deadly scourge: “Scarcely a vessel arrives in our port from Cuba but has one, two, three or even four hands dead on board”, Swansea’s Cambrian newspaper noted. Ship owners had to offer a special premium to get mariners to undertake the high-risk voyage. When owners tried to introduce a standard wage rate for all routes in 1856 they met with determined resistance on the part of the sailors: “This has been most resolutely opposed by a large number of the seamen of our port, who on Tuesday last paraded the principal streets of the town, accompanied by three or four flags and headed by a Scotchman playing the bagpipes”.</a:t>
            </a:r>
          </a:p>
          <a:p>
            <a:pPr algn="l" fontAlgn="base"/>
            <a:r>
              <a:rPr lang="en-GB" b="0" i="0" u="none" strike="noStrike" dirty="0">
                <a:solidFill>
                  <a:srgbClr val="141414"/>
                </a:solidFill>
                <a:effectLst/>
                <a:latin typeface="Open Sans" panose="020B0606030504020204" pitchFamily="34" charset="0"/>
              </a:rPr>
              <a:t>By the 1850s the Cuban mines had gone into decline. Chilean ore remained prominent, however. Copper barques continued to anchor in the bay at Valparaíso; others headed north to Coquimbo, the main port of Chile’s fast-growing Norte Chico mining district. Other barques were dispatched to completely new areas of mineral exploitation. Port </a:t>
            </a:r>
            <a:r>
              <a:rPr lang="en-GB" b="0" i="0" u="none" strike="noStrike" dirty="0" err="1">
                <a:solidFill>
                  <a:srgbClr val="141414"/>
                </a:solidFill>
                <a:effectLst/>
                <a:latin typeface="Open Sans" panose="020B0606030504020204" pitchFamily="34" charset="0"/>
              </a:rPr>
              <a:t>Nolloth</a:t>
            </a:r>
            <a:r>
              <a:rPr lang="en-GB" b="0" i="0" u="none" strike="noStrike" dirty="0">
                <a:solidFill>
                  <a:srgbClr val="141414"/>
                </a:solidFill>
                <a:effectLst/>
                <a:latin typeface="Open Sans" panose="020B0606030504020204" pitchFamily="34" charset="0"/>
              </a:rPr>
              <a:t> in Namaqualand, on South Africa’s arid Atlantic coast, became familiar to Swansea seamen, so too Tilt Cove in Newfoundland.</a:t>
            </a:r>
          </a:p>
          <a:p>
            <a:pPr algn="l" fontAlgn="base"/>
            <a:r>
              <a:rPr lang="en-GB" b="1" i="0" u="none" strike="noStrike" dirty="0">
                <a:solidFill>
                  <a:srgbClr val="141414"/>
                </a:solidFill>
                <a:effectLst/>
                <a:latin typeface="Open Sans" panose="020B0606030504020204" pitchFamily="34" charset="0"/>
              </a:rPr>
              <a:t>Life became cosmopolitan</a:t>
            </a:r>
            <a:endParaRPr lang="en-GB" b="0" i="0" u="none" strike="noStrike" dirty="0">
              <a:solidFill>
                <a:srgbClr val="141414"/>
              </a:solidFill>
              <a:effectLst/>
              <a:latin typeface="Open Sans" panose="020B0606030504020204" pitchFamily="34" charset="0"/>
            </a:endParaRPr>
          </a:p>
          <a:p>
            <a:pPr algn="l" fontAlgn="base"/>
            <a:r>
              <a:rPr lang="en-GB" b="0" i="0" u="none" strike="noStrike" dirty="0">
                <a:solidFill>
                  <a:srgbClr val="141414"/>
                </a:solidFill>
                <a:effectLst/>
                <a:latin typeface="Open Sans" panose="020B0606030504020204" pitchFamily="34" charset="0"/>
              </a:rPr>
              <a:t>The copper trade introduced a cosmopolitan note to Welsh life. Swansea barques were carrying coal around the world well before Cardiff began its ascent as the world’s busiest coal exporter. The places to which coal was carried and from where ore was fetched have left their imprint on Swansea’s landscape. Cuban ore was landed at the </a:t>
            </a:r>
            <a:r>
              <a:rPr lang="en-GB" b="0" i="0" u="none" strike="noStrike" dirty="0" err="1">
                <a:solidFill>
                  <a:srgbClr val="141414"/>
                </a:solidFill>
                <a:effectLst/>
                <a:latin typeface="Open Sans" panose="020B0606030504020204" pitchFamily="34" charset="0"/>
              </a:rPr>
              <a:t>Cobre</a:t>
            </a:r>
            <a:r>
              <a:rPr lang="en-GB" b="0" i="0" u="none" strike="noStrike" dirty="0">
                <a:solidFill>
                  <a:srgbClr val="141414"/>
                </a:solidFill>
                <a:effectLst/>
                <a:latin typeface="Open Sans" panose="020B0606030504020204" pitchFamily="34" charset="0"/>
              </a:rPr>
              <a:t> wharf and sailors home from Santiago no doubt drank in the Cuba Inn on the town’s North Dock. The world came to Swansea and the copper trade turned Wales outwards. Seafarers from small maritime centres in West Wales like Aberaeron were recruited to serve on the barques despatched to the remotest locations.”</a:t>
            </a:r>
          </a:p>
          <a:p>
            <a:endParaRPr lang="en-GB" b="0" i="0" u="none" strike="noStrike" dirty="0">
              <a:solidFill>
                <a:srgbClr val="141414"/>
              </a:solidFill>
              <a:effectLst/>
              <a:latin typeface="Open Sans" panose="020B0606030504020204" pitchFamily="34" charset="0"/>
            </a:endParaRPr>
          </a:p>
          <a:p>
            <a:endParaRPr lang="en-US" dirty="0"/>
          </a:p>
        </p:txBody>
      </p:sp>
      <p:sp>
        <p:nvSpPr>
          <p:cNvPr id="4" name="Slide Number Placeholder 3"/>
          <p:cNvSpPr>
            <a:spLocks noGrp="1"/>
          </p:cNvSpPr>
          <p:nvPr>
            <p:ph type="sldNum" sz="quarter" idx="5"/>
          </p:nvPr>
        </p:nvSpPr>
        <p:spPr/>
        <p:txBody>
          <a:bodyPr/>
          <a:lstStyle/>
          <a:p>
            <a:fld id="{F9F0286A-2547-B947-B926-39AC3A030546}" type="slidenum">
              <a:rPr lang="en-US" smtClean="0"/>
              <a:t>3</a:t>
            </a:fld>
            <a:endParaRPr lang="en-US"/>
          </a:p>
        </p:txBody>
      </p:sp>
    </p:spTree>
    <p:extLst>
      <p:ext uri="{BB962C8B-B14F-4D97-AF65-F5344CB8AC3E}">
        <p14:creationId xmlns:p14="http://schemas.microsoft.com/office/powerpoint/2010/main" val="32794229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Just a beautiful picture</a:t>
            </a:r>
          </a:p>
        </p:txBody>
      </p:sp>
      <p:sp>
        <p:nvSpPr>
          <p:cNvPr id="4" name="Slide Number Placeholder 3"/>
          <p:cNvSpPr>
            <a:spLocks noGrp="1"/>
          </p:cNvSpPr>
          <p:nvPr>
            <p:ph type="sldNum" sz="quarter" idx="5"/>
          </p:nvPr>
        </p:nvSpPr>
        <p:spPr/>
        <p:txBody>
          <a:bodyPr/>
          <a:lstStyle/>
          <a:p>
            <a:fld id="{F9F0286A-2547-B947-B926-39AC3A030546}" type="slidenum">
              <a:rPr lang="en-US" smtClean="0"/>
              <a:t>4</a:t>
            </a:fld>
            <a:endParaRPr lang="en-US"/>
          </a:p>
        </p:txBody>
      </p:sp>
    </p:spTree>
    <p:extLst>
      <p:ext uri="{BB962C8B-B14F-4D97-AF65-F5344CB8AC3E}">
        <p14:creationId xmlns:p14="http://schemas.microsoft.com/office/powerpoint/2010/main" val="2898691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a photo of the same ship</a:t>
            </a:r>
          </a:p>
        </p:txBody>
      </p:sp>
      <p:sp>
        <p:nvSpPr>
          <p:cNvPr id="4" name="Slide Number Placeholder 3"/>
          <p:cNvSpPr>
            <a:spLocks noGrp="1"/>
          </p:cNvSpPr>
          <p:nvPr>
            <p:ph type="sldNum" sz="quarter" idx="5"/>
          </p:nvPr>
        </p:nvSpPr>
        <p:spPr/>
        <p:txBody>
          <a:bodyPr/>
          <a:lstStyle/>
          <a:p>
            <a:fld id="{F9F0286A-2547-B947-B926-39AC3A030546}" type="slidenum">
              <a:rPr lang="en-US" smtClean="0"/>
              <a:t>5</a:t>
            </a:fld>
            <a:endParaRPr lang="en-US"/>
          </a:p>
        </p:txBody>
      </p:sp>
    </p:spTree>
    <p:extLst>
      <p:ext uri="{BB962C8B-B14F-4D97-AF65-F5344CB8AC3E}">
        <p14:creationId xmlns:p14="http://schemas.microsoft.com/office/powerpoint/2010/main" val="28948916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b="0" i="0" u="none" strike="noStrike" dirty="0">
                <a:solidFill>
                  <a:srgbClr val="202122"/>
                </a:solidFill>
                <a:effectLst/>
                <a:latin typeface="Arial" panose="020B0604020202020204" pitchFamily="34" charset="0"/>
              </a:rPr>
              <a:t>The </a:t>
            </a:r>
            <a:r>
              <a:rPr lang="en-GB" b="0" i="0" u="none" strike="noStrike" dirty="0">
                <a:solidFill>
                  <a:srgbClr val="795CB2"/>
                </a:solidFill>
                <a:effectLst/>
                <a:latin typeface="Arial" panose="020B0604020202020204" pitchFamily="34" charset="0"/>
                <a:hlinkClick r:id="rId3" tooltip="Prevailing winds"/>
              </a:rPr>
              <a:t>prevailing winds</a:t>
            </a:r>
            <a:r>
              <a:rPr lang="en-GB" b="0" i="0" u="none" strike="noStrike" dirty="0">
                <a:solidFill>
                  <a:srgbClr val="202122"/>
                </a:solidFill>
                <a:effectLst/>
                <a:latin typeface="Arial" panose="020B0604020202020204" pitchFamily="34" charset="0"/>
              </a:rPr>
              <a:t> in latitudes below 40° south can blow from west to east around the world almost uninterrupted by land, giving rise to the "</a:t>
            </a:r>
            <a:r>
              <a:rPr lang="en-GB" b="0" i="0" u="none" strike="noStrike" dirty="0">
                <a:solidFill>
                  <a:srgbClr val="795CB2"/>
                </a:solidFill>
                <a:effectLst/>
                <a:latin typeface="Arial" panose="020B0604020202020204" pitchFamily="34" charset="0"/>
                <a:hlinkClick r:id="rId4" tooltip="Roaring forties"/>
              </a:rPr>
              <a:t>roaring forties</a:t>
            </a:r>
            <a:r>
              <a:rPr lang="en-GB" b="0" i="0" u="none" strike="noStrike" dirty="0">
                <a:solidFill>
                  <a:srgbClr val="202122"/>
                </a:solidFill>
                <a:effectLst/>
                <a:latin typeface="Arial" panose="020B0604020202020204" pitchFamily="34" charset="0"/>
              </a:rPr>
              <a:t>" and the even more wild "furious fifties" and "screaming sixties". These winds are hazardous enough that ships traveling east would tend to stay in the northern part of the forties (i.e. not far below 40° south latitude); however, rounding Cape Horn requires ships to press south to 56° south latitude, well into the zone of fiercest winds.</a:t>
            </a:r>
            <a:r>
              <a:rPr lang="en-GB" b="0" i="0" u="none" strike="noStrike" baseline="30000" dirty="0">
                <a:solidFill>
                  <a:srgbClr val="795CB2"/>
                </a:solidFill>
                <a:effectLst/>
                <a:latin typeface="Arial" panose="020B0604020202020204" pitchFamily="34" charset="0"/>
                <a:hlinkClick r:id="rId5"/>
              </a:rPr>
              <a:t>[22]</a:t>
            </a:r>
            <a:r>
              <a:rPr lang="en-GB" b="0" i="0" u="none" strike="noStrike" dirty="0">
                <a:solidFill>
                  <a:srgbClr val="202122"/>
                </a:solidFill>
                <a:effectLst/>
                <a:latin typeface="Arial" panose="020B0604020202020204" pitchFamily="34" charset="0"/>
              </a:rPr>
              <a:t> These winds are exacerbated at the Horn by the </a:t>
            </a:r>
            <a:r>
              <a:rPr lang="en-GB" b="0" i="0" u="none" strike="noStrike" dirty="0" err="1">
                <a:solidFill>
                  <a:srgbClr val="202122"/>
                </a:solidFill>
                <a:effectLst/>
                <a:latin typeface="Arial" panose="020B0604020202020204" pitchFamily="34" charset="0"/>
              </a:rPr>
              <a:t>funneling</a:t>
            </a:r>
            <a:r>
              <a:rPr lang="en-GB" b="0" i="0" u="none" strike="noStrike" dirty="0">
                <a:solidFill>
                  <a:srgbClr val="202122"/>
                </a:solidFill>
                <a:effectLst/>
                <a:latin typeface="Arial" panose="020B0604020202020204" pitchFamily="34" charset="0"/>
              </a:rPr>
              <a:t> effect of the </a:t>
            </a:r>
            <a:r>
              <a:rPr lang="en-GB" b="0" i="0" u="none" strike="noStrike" dirty="0">
                <a:solidFill>
                  <a:srgbClr val="795CB2"/>
                </a:solidFill>
                <a:effectLst/>
                <a:latin typeface="Arial" panose="020B0604020202020204" pitchFamily="34" charset="0"/>
                <a:hlinkClick r:id="rId6" tooltip="Andes"/>
              </a:rPr>
              <a:t>Andes</a:t>
            </a:r>
            <a:r>
              <a:rPr lang="en-GB" b="0" i="0" u="none" strike="noStrike" dirty="0">
                <a:solidFill>
                  <a:srgbClr val="202122"/>
                </a:solidFill>
                <a:effectLst/>
                <a:latin typeface="Arial" panose="020B0604020202020204" pitchFamily="34" charset="0"/>
              </a:rPr>
              <a:t> and the </a:t>
            </a:r>
            <a:r>
              <a:rPr lang="en-GB" b="0" i="0" u="none" strike="noStrike" dirty="0">
                <a:solidFill>
                  <a:srgbClr val="795CB2"/>
                </a:solidFill>
                <a:effectLst/>
                <a:latin typeface="Arial" panose="020B0604020202020204" pitchFamily="34" charset="0"/>
                <a:hlinkClick r:id="rId7" tooltip="Antarctic peninsula"/>
              </a:rPr>
              <a:t>Antarctic peninsula</a:t>
            </a:r>
            <a:r>
              <a:rPr lang="en-GB" b="0" i="0" u="none" strike="noStrike" dirty="0">
                <a:solidFill>
                  <a:srgbClr val="202122"/>
                </a:solidFill>
                <a:effectLst/>
                <a:latin typeface="Arial" panose="020B0604020202020204" pitchFamily="34" charset="0"/>
              </a:rPr>
              <a:t>, which channel the winds into the relatively narrow Drake Passage.</a:t>
            </a:r>
          </a:p>
          <a:p>
            <a:pPr algn="l"/>
            <a:r>
              <a:rPr lang="en-GB" b="0" i="0" u="none" strike="noStrike" dirty="0">
                <a:solidFill>
                  <a:srgbClr val="202122"/>
                </a:solidFill>
                <a:effectLst/>
                <a:latin typeface="Arial" panose="020B0604020202020204" pitchFamily="34" charset="0"/>
              </a:rPr>
              <a:t>The strong winds of the Southern Ocean give rise to correspondingly large waves; these waves can attain great height as they roll around the Southern Ocean, free of any interruption from land. At the Horn, however, these waves encounter an area of shallow water to the south of the Horn, which has the effect of making the waves shorter and steeper, greatly increasing the hazard to ships. If the strong eastward current through the Drake Passage encounters an opposing east wind, this can have the effect of further building up the waves.</a:t>
            </a:r>
            <a:r>
              <a:rPr lang="en-GB" b="0" i="0" u="none" strike="noStrike" baseline="30000" dirty="0">
                <a:solidFill>
                  <a:srgbClr val="795CB2"/>
                </a:solidFill>
                <a:effectLst/>
                <a:latin typeface="Arial" panose="020B0604020202020204" pitchFamily="34" charset="0"/>
                <a:hlinkClick r:id="rId8"/>
              </a:rPr>
              <a:t>[23]</a:t>
            </a:r>
            <a:r>
              <a:rPr lang="en-GB" b="0" i="0" u="none" strike="noStrike" dirty="0">
                <a:solidFill>
                  <a:srgbClr val="202122"/>
                </a:solidFill>
                <a:effectLst/>
                <a:latin typeface="Arial" panose="020B0604020202020204" pitchFamily="34" charset="0"/>
              </a:rPr>
              <a:t> In addition to these "normal" waves, the area west of the Horn is particularly notorious for </a:t>
            </a:r>
            <a:r>
              <a:rPr lang="en-GB" b="0" i="0" u="none" strike="noStrike" dirty="0">
                <a:solidFill>
                  <a:srgbClr val="795CB2"/>
                </a:solidFill>
                <a:effectLst/>
                <a:latin typeface="Arial" panose="020B0604020202020204" pitchFamily="34" charset="0"/>
                <a:hlinkClick r:id="rId9" tooltip="Rogue wave"/>
              </a:rPr>
              <a:t>rogue waves</a:t>
            </a:r>
            <a:r>
              <a:rPr lang="en-GB" b="0" i="0" u="none" strike="noStrike" dirty="0">
                <a:solidFill>
                  <a:srgbClr val="202122"/>
                </a:solidFill>
                <a:effectLst/>
                <a:latin typeface="Arial" panose="020B0604020202020204" pitchFamily="34" charset="0"/>
              </a:rPr>
              <a:t>, which can attain heights of up to 30 metres (98 feet).</a:t>
            </a:r>
            <a:r>
              <a:rPr lang="en-GB" b="0" i="0" u="none" strike="noStrike" baseline="30000" dirty="0">
                <a:solidFill>
                  <a:srgbClr val="795CB2"/>
                </a:solidFill>
                <a:effectLst/>
                <a:latin typeface="Arial" panose="020B0604020202020204" pitchFamily="34" charset="0"/>
                <a:hlinkClick r:id="rId10"/>
              </a:rPr>
              <a:t>[24]</a:t>
            </a:r>
            <a:endParaRPr lang="en-GB" b="0" i="0" u="none" strike="noStrike" dirty="0">
              <a:solidFill>
                <a:srgbClr val="202122"/>
              </a:solidFill>
              <a:effectLst/>
              <a:latin typeface="Arial" panose="020B0604020202020204" pitchFamily="34" charset="0"/>
            </a:endParaRPr>
          </a:p>
          <a:p>
            <a:pPr algn="l"/>
            <a:r>
              <a:rPr lang="en-GB" b="0" i="0" u="none" strike="noStrike" dirty="0">
                <a:solidFill>
                  <a:srgbClr val="202122"/>
                </a:solidFill>
                <a:effectLst/>
                <a:latin typeface="Arial" panose="020B0604020202020204" pitchFamily="34" charset="0"/>
              </a:rPr>
              <a:t>The prevailing winds and currents create particular problems for vessels trying to round the Horn against them, i.e. from east to west. This was a particularly serious problem for traditional sailing ships, which could make very little headway against the wind at the best of times;</a:t>
            </a:r>
            <a:r>
              <a:rPr lang="en-GB" b="0" i="0" u="none" strike="noStrike" baseline="30000" dirty="0">
                <a:solidFill>
                  <a:srgbClr val="795CB2"/>
                </a:solidFill>
                <a:effectLst/>
                <a:latin typeface="Arial" panose="020B0604020202020204" pitchFamily="34" charset="0"/>
                <a:hlinkClick r:id="rId11"/>
              </a:rPr>
              <a:t>[25]</a:t>
            </a:r>
            <a:r>
              <a:rPr lang="en-GB" b="0" i="0" u="none" strike="noStrike" dirty="0">
                <a:solidFill>
                  <a:srgbClr val="202122"/>
                </a:solidFill>
                <a:effectLst/>
                <a:latin typeface="Arial" panose="020B0604020202020204" pitchFamily="34" charset="0"/>
              </a:rPr>
              <a:t> modern sailing boats are significantly more efficient to windward and can more reliably make a westward passage of the Horn, as they do in the </a:t>
            </a:r>
            <a:r>
              <a:rPr lang="en-GB" b="0" i="1" u="none" strike="noStrike" dirty="0">
                <a:solidFill>
                  <a:srgbClr val="795CB2"/>
                </a:solidFill>
                <a:effectLst/>
                <a:latin typeface="Arial" panose="020B0604020202020204" pitchFamily="34" charset="0"/>
                <a:hlinkClick r:id="rId12" tooltip="Global Challenge"/>
              </a:rPr>
              <a:t>Global Challenge</a:t>
            </a:r>
            <a:r>
              <a:rPr lang="en-GB" b="0" i="0" u="none" strike="noStrike" dirty="0">
                <a:solidFill>
                  <a:srgbClr val="202122"/>
                </a:solidFill>
                <a:effectLst/>
                <a:latin typeface="Arial" panose="020B0604020202020204" pitchFamily="34" charset="0"/>
              </a:rPr>
              <a:t> race.</a:t>
            </a:r>
          </a:p>
          <a:p>
            <a:pPr algn="l"/>
            <a:r>
              <a:rPr lang="en-GB" b="0" i="0" u="none" strike="noStrike" dirty="0">
                <a:solidFill>
                  <a:srgbClr val="202122"/>
                </a:solidFill>
                <a:effectLst/>
                <a:latin typeface="Arial" panose="020B0604020202020204" pitchFamily="34" charset="0"/>
              </a:rPr>
              <a:t>Ice is a hazard to sailors venturing far below 40° south. Although the ice limit dips south around the horn, </a:t>
            </a:r>
            <a:r>
              <a:rPr lang="en-GB" b="0" i="0" u="none" strike="noStrike" dirty="0">
                <a:solidFill>
                  <a:srgbClr val="795CB2"/>
                </a:solidFill>
                <a:effectLst/>
                <a:latin typeface="Arial" panose="020B0604020202020204" pitchFamily="34" charset="0"/>
                <a:hlinkClick r:id="rId13" tooltip="Icebergs"/>
              </a:rPr>
              <a:t>icebergs</a:t>
            </a:r>
            <a:r>
              <a:rPr lang="en-GB" b="0" i="0" u="none" strike="noStrike" dirty="0">
                <a:solidFill>
                  <a:srgbClr val="202122"/>
                </a:solidFill>
                <a:effectLst/>
                <a:latin typeface="Arial" panose="020B0604020202020204" pitchFamily="34" charset="0"/>
              </a:rPr>
              <a:t> are a significant hazard for vessels in the area. In the South Pacific in February (summer in Southern Hemisphere), icebergs are generally confined to below 50° south; but in August the iceberg hazard can extend north of 40° south. Even in February, the Horn is well below the latitude of the iceberg limit.</a:t>
            </a:r>
            <a:r>
              <a:rPr lang="en-GB" b="0" i="0" u="none" strike="noStrike" baseline="30000" dirty="0">
                <a:solidFill>
                  <a:srgbClr val="795CB2"/>
                </a:solidFill>
                <a:effectLst/>
                <a:latin typeface="Arial" panose="020B0604020202020204" pitchFamily="34" charset="0"/>
                <a:hlinkClick r:id="rId14"/>
              </a:rPr>
              <a:t>[26]</a:t>
            </a:r>
            <a:r>
              <a:rPr lang="en-GB" b="0" i="0" u="none" strike="noStrike" dirty="0">
                <a:solidFill>
                  <a:srgbClr val="202122"/>
                </a:solidFill>
                <a:effectLst/>
                <a:latin typeface="Arial" panose="020B0604020202020204" pitchFamily="34" charset="0"/>
              </a:rPr>
              <a:t> These hazards have made the Horn notorious as perhaps the most dangerous ship passage in the world; many ships have been wrecked, and many sailors have died attempting to round the Cape.</a:t>
            </a:r>
          </a:p>
          <a:p>
            <a:pPr algn="l"/>
            <a:r>
              <a:rPr lang="en-GB" b="0" i="0" u="none" strike="noStrike" dirty="0">
                <a:solidFill>
                  <a:srgbClr val="202122"/>
                </a:solidFill>
                <a:effectLst/>
                <a:latin typeface="Arial" panose="020B0604020202020204" pitchFamily="34" charset="0"/>
              </a:rPr>
              <a:t>Bottom right is a fairly villainous looking crew, but this is not St </a:t>
            </a:r>
            <a:r>
              <a:rPr lang="en-GB" b="0" i="0" u="none" strike="noStrike" dirty="0" err="1">
                <a:solidFill>
                  <a:srgbClr val="202122"/>
                </a:solidFill>
                <a:effectLst/>
                <a:latin typeface="Arial" panose="020B0604020202020204" pitchFamily="34" charset="0"/>
              </a:rPr>
              <a:t>Dogmaels</a:t>
            </a:r>
            <a:r>
              <a:rPr lang="en-GB" b="0" i="0" u="none" strike="noStrike" dirty="0">
                <a:solidFill>
                  <a:srgbClr val="202122"/>
                </a:solidFill>
                <a:effectLst/>
                <a:latin typeface="Arial" panose="020B0604020202020204" pitchFamily="34" charset="0"/>
              </a:rPr>
              <a:t> men who would obviously have been a lot smarter</a:t>
            </a:r>
          </a:p>
          <a:p>
            <a:endParaRPr lang="en-US" dirty="0"/>
          </a:p>
        </p:txBody>
      </p:sp>
      <p:sp>
        <p:nvSpPr>
          <p:cNvPr id="4" name="Slide Number Placeholder 3"/>
          <p:cNvSpPr>
            <a:spLocks noGrp="1"/>
          </p:cNvSpPr>
          <p:nvPr>
            <p:ph type="sldNum" sz="quarter" idx="5"/>
          </p:nvPr>
        </p:nvSpPr>
        <p:spPr/>
        <p:txBody>
          <a:bodyPr/>
          <a:lstStyle/>
          <a:p>
            <a:fld id="{F9F0286A-2547-B947-B926-39AC3A030546}" type="slidenum">
              <a:rPr lang="en-US" smtClean="0"/>
              <a:t>6</a:t>
            </a:fld>
            <a:endParaRPr lang="en-US"/>
          </a:p>
        </p:txBody>
      </p:sp>
    </p:spTree>
    <p:extLst>
      <p:ext uri="{BB962C8B-B14F-4D97-AF65-F5344CB8AC3E}">
        <p14:creationId xmlns:p14="http://schemas.microsoft.com/office/powerpoint/2010/main" val="39439462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Evidence of how significant the </a:t>
            </a:r>
            <a:r>
              <a:rPr lang="en-US" dirty="0" err="1"/>
              <a:t>barque</a:t>
            </a:r>
            <a:r>
              <a:rPr lang="en-US" dirty="0"/>
              <a:t> was for local sailors. The Cambay of Liverpool will appear in a later story c. 1890</a:t>
            </a:r>
          </a:p>
        </p:txBody>
      </p:sp>
      <p:sp>
        <p:nvSpPr>
          <p:cNvPr id="4" name="Slide Number Placeholder 3"/>
          <p:cNvSpPr>
            <a:spLocks noGrp="1"/>
          </p:cNvSpPr>
          <p:nvPr>
            <p:ph type="sldNum" sz="quarter" idx="5"/>
          </p:nvPr>
        </p:nvSpPr>
        <p:spPr/>
        <p:txBody>
          <a:bodyPr/>
          <a:lstStyle/>
          <a:p>
            <a:fld id="{F9F0286A-2547-B947-B926-39AC3A030546}" type="slidenum">
              <a:rPr lang="en-US" smtClean="0"/>
              <a:t>7</a:t>
            </a:fld>
            <a:endParaRPr lang="en-US"/>
          </a:p>
        </p:txBody>
      </p:sp>
    </p:spTree>
    <p:extLst>
      <p:ext uri="{BB962C8B-B14F-4D97-AF65-F5344CB8AC3E}">
        <p14:creationId xmlns:p14="http://schemas.microsoft.com/office/powerpoint/2010/main" val="35942255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Capt</a:t>
            </a:r>
            <a:r>
              <a:rPr lang="en-US" dirty="0"/>
              <a:t> David Griffiths of </a:t>
            </a:r>
            <a:r>
              <a:rPr lang="en-US" dirty="0" err="1"/>
              <a:t>Brynivor</a:t>
            </a:r>
            <a:r>
              <a:rPr lang="en-US" dirty="0"/>
              <a:t> House, St </a:t>
            </a:r>
            <a:r>
              <a:rPr lang="en-US" dirty="0" err="1"/>
              <a:t>Dogmaels</a:t>
            </a:r>
            <a:r>
              <a:rPr lang="en-US" dirty="0"/>
              <a:t> who died at San Francisco </a:t>
            </a:r>
            <a:r>
              <a:rPr lang="en-US" dirty="0" err="1"/>
              <a:t>Eeb</a:t>
            </a:r>
            <a:r>
              <a:rPr lang="en-US" dirty="0"/>
              <a:t> 8</a:t>
            </a:r>
            <a:r>
              <a:rPr lang="en-US" baseline="30000" dirty="0"/>
              <a:t>th</a:t>
            </a:r>
            <a:r>
              <a:rPr lang="en-US" dirty="0"/>
              <a:t> 1883 whilst in command of the </a:t>
            </a:r>
            <a:r>
              <a:rPr lang="en-US" dirty="0" err="1"/>
              <a:t>barque</a:t>
            </a:r>
            <a:r>
              <a:rPr lang="en-US" dirty="0"/>
              <a:t>  Mabel of Swansea aged 49 years</a:t>
            </a:r>
          </a:p>
          <a:p>
            <a:r>
              <a:rPr lang="en-US" dirty="0"/>
              <a:t>His body was embalmed at the above place and interred here July 16</a:t>
            </a:r>
            <a:r>
              <a:rPr lang="en-US" baseline="30000" dirty="0"/>
              <a:t>th</a:t>
            </a:r>
            <a:r>
              <a:rPr lang="en-US" dirty="0"/>
              <a:t> </a:t>
            </a:r>
          </a:p>
        </p:txBody>
      </p:sp>
      <p:sp>
        <p:nvSpPr>
          <p:cNvPr id="4" name="Slide Number Placeholder 3"/>
          <p:cNvSpPr>
            <a:spLocks noGrp="1"/>
          </p:cNvSpPr>
          <p:nvPr>
            <p:ph type="sldNum" sz="quarter" idx="5"/>
          </p:nvPr>
        </p:nvSpPr>
        <p:spPr/>
        <p:txBody>
          <a:bodyPr/>
          <a:lstStyle/>
          <a:p>
            <a:fld id="{F9F0286A-2547-B947-B926-39AC3A030546}" type="slidenum">
              <a:rPr lang="en-US" smtClean="0"/>
              <a:t>8</a:t>
            </a:fld>
            <a:endParaRPr lang="en-US"/>
          </a:p>
        </p:txBody>
      </p:sp>
    </p:spTree>
    <p:extLst>
      <p:ext uri="{BB962C8B-B14F-4D97-AF65-F5344CB8AC3E}">
        <p14:creationId xmlns:p14="http://schemas.microsoft.com/office/powerpoint/2010/main" val="24406700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Many of you will have seen the very prominent MI at St Thomas’, on the path below the yew tree. Just by chance I found local paper reports of its last days before setting off on its fatal voyage.</a:t>
            </a:r>
          </a:p>
        </p:txBody>
      </p:sp>
      <p:sp>
        <p:nvSpPr>
          <p:cNvPr id="4" name="Slide Number Placeholder 3"/>
          <p:cNvSpPr>
            <a:spLocks noGrp="1"/>
          </p:cNvSpPr>
          <p:nvPr>
            <p:ph type="sldNum" sz="quarter" idx="5"/>
          </p:nvPr>
        </p:nvSpPr>
        <p:spPr/>
        <p:txBody>
          <a:bodyPr/>
          <a:lstStyle/>
          <a:p>
            <a:fld id="{F9F0286A-2547-B947-B926-39AC3A030546}" type="slidenum">
              <a:rPr lang="en-US" smtClean="0"/>
              <a:t>9</a:t>
            </a:fld>
            <a:endParaRPr lang="en-US"/>
          </a:p>
        </p:txBody>
      </p:sp>
    </p:spTree>
    <p:extLst>
      <p:ext uri="{BB962C8B-B14F-4D97-AF65-F5344CB8AC3E}">
        <p14:creationId xmlns:p14="http://schemas.microsoft.com/office/powerpoint/2010/main" val="37229259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43BF9A-F9D7-ACA5-189E-DE46707413AB}"/>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BC76C41E-F41C-6421-2F2C-8DC411C4DCA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55468CB9-AC5C-607E-7180-3D28343B5F6C}"/>
              </a:ext>
            </a:extLst>
          </p:cNvPr>
          <p:cNvSpPr>
            <a:spLocks noGrp="1"/>
          </p:cNvSpPr>
          <p:nvPr>
            <p:ph type="dt" sz="half" idx="10"/>
          </p:nvPr>
        </p:nvSpPr>
        <p:spPr/>
        <p:txBody>
          <a:bodyPr/>
          <a:lstStyle/>
          <a:p>
            <a:fld id="{822A1F70-D1C8-C94C-80CF-E66F194D2907}" type="datetimeFigureOut">
              <a:rPr lang="en-US" smtClean="0"/>
              <a:t>10/28/23</a:t>
            </a:fld>
            <a:endParaRPr lang="en-US"/>
          </a:p>
        </p:txBody>
      </p:sp>
      <p:sp>
        <p:nvSpPr>
          <p:cNvPr id="5" name="Footer Placeholder 4">
            <a:extLst>
              <a:ext uri="{FF2B5EF4-FFF2-40B4-BE49-F238E27FC236}">
                <a16:creationId xmlns:a16="http://schemas.microsoft.com/office/drawing/2014/main" id="{365E0785-004B-0C9F-44F7-7C4B989E16B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EE8A3CF-126D-C88E-5E0A-D76AF4949BD4}"/>
              </a:ext>
            </a:extLst>
          </p:cNvPr>
          <p:cNvSpPr>
            <a:spLocks noGrp="1"/>
          </p:cNvSpPr>
          <p:nvPr>
            <p:ph type="sldNum" sz="quarter" idx="12"/>
          </p:nvPr>
        </p:nvSpPr>
        <p:spPr/>
        <p:txBody>
          <a:bodyPr/>
          <a:lstStyle/>
          <a:p>
            <a:fld id="{07BC1E14-7934-C544-A2BB-18F784DA7246}" type="slidenum">
              <a:rPr lang="en-US" smtClean="0"/>
              <a:t>‹#›</a:t>
            </a:fld>
            <a:endParaRPr lang="en-US"/>
          </a:p>
        </p:txBody>
      </p:sp>
    </p:spTree>
    <p:extLst>
      <p:ext uri="{BB962C8B-B14F-4D97-AF65-F5344CB8AC3E}">
        <p14:creationId xmlns:p14="http://schemas.microsoft.com/office/powerpoint/2010/main" val="34364761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0EB95A-9B32-CA49-5801-B3AD187DCB3D}"/>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DF8ABB7C-4265-512E-8B16-E1970118B6D5}"/>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6F08B6EA-D95C-E964-713B-9CBB898E2325}"/>
              </a:ext>
            </a:extLst>
          </p:cNvPr>
          <p:cNvSpPr>
            <a:spLocks noGrp="1"/>
          </p:cNvSpPr>
          <p:nvPr>
            <p:ph type="dt" sz="half" idx="10"/>
          </p:nvPr>
        </p:nvSpPr>
        <p:spPr/>
        <p:txBody>
          <a:bodyPr/>
          <a:lstStyle/>
          <a:p>
            <a:fld id="{822A1F70-D1C8-C94C-80CF-E66F194D2907}" type="datetimeFigureOut">
              <a:rPr lang="en-US" smtClean="0"/>
              <a:t>10/28/23</a:t>
            </a:fld>
            <a:endParaRPr lang="en-US"/>
          </a:p>
        </p:txBody>
      </p:sp>
      <p:sp>
        <p:nvSpPr>
          <p:cNvPr id="5" name="Footer Placeholder 4">
            <a:extLst>
              <a:ext uri="{FF2B5EF4-FFF2-40B4-BE49-F238E27FC236}">
                <a16:creationId xmlns:a16="http://schemas.microsoft.com/office/drawing/2014/main" id="{72BC9761-7E2A-F4B7-6C94-E371C007443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5B35A3F-DB43-BE48-E4A5-4EEF8D515836}"/>
              </a:ext>
            </a:extLst>
          </p:cNvPr>
          <p:cNvSpPr>
            <a:spLocks noGrp="1"/>
          </p:cNvSpPr>
          <p:nvPr>
            <p:ph type="sldNum" sz="quarter" idx="12"/>
          </p:nvPr>
        </p:nvSpPr>
        <p:spPr/>
        <p:txBody>
          <a:bodyPr/>
          <a:lstStyle/>
          <a:p>
            <a:fld id="{07BC1E14-7934-C544-A2BB-18F784DA7246}" type="slidenum">
              <a:rPr lang="en-US" smtClean="0"/>
              <a:t>‹#›</a:t>
            </a:fld>
            <a:endParaRPr lang="en-US"/>
          </a:p>
        </p:txBody>
      </p:sp>
    </p:spTree>
    <p:extLst>
      <p:ext uri="{BB962C8B-B14F-4D97-AF65-F5344CB8AC3E}">
        <p14:creationId xmlns:p14="http://schemas.microsoft.com/office/powerpoint/2010/main" val="20333178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95293A-292E-6DBF-4D2E-1449B2825FC9}"/>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B632A932-E1E1-F832-EA0D-0412312731F0}"/>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489C3C10-4807-1725-CB54-AFA6986610F3}"/>
              </a:ext>
            </a:extLst>
          </p:cNvPr>
          <p:cNvSpPr>
            <a:spLocks noGrp="1"/>
          </p:cNvSpPr>
          <p:nvPr>
            <p:ph type="dt" sz="half" idx="10"/>
          </p:nvPr>
        </p:nvSpPr>
        <p:spPr/>
        <p:txBody>
          <a:bodyPr/>
          <a:lstStyle/>
          <a:p>
            <a:fld id="{822A1F70-D1C8-C94C-80CF-E66F194D2907}" type="datetimeFigureOut">
              <a:rPr lang="en-US" smtClean="0"/>
              <a:t>10/28/23</a:t>
            </a:fld>
            <a:endParaRPr lang="en-US"/>
          </a:p>
        </p:txBody>
      </p:sp>
      <p:sp>
        <p:nvSpPr>
          <p:cNvPr id="5" name="Footer Placeholder 4">
            <a:extLst>
              <a:ext uri="{FF2B5EF4-FFF2-40B4-BE49-F238E27FC236}">
                <a16:creationId xmlns:a16="http://schemas.microsoft.com/office/drawing/2014/main" id="{23E98485-F27B-FA17-7C99-CF8C37D5A0F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87FCE67-9F25-0A83-3E95-491D83B341C3}"/>
              </a:ext>
            </a:extLst>
          </p:cNvPr>
          <p:cNvSpPr>
            <a:spLocks noGrp="1"/>
          </p:cNvSpPr>
          <p:nvPr>
            <p:ph type="sldNum" sz="quarter" idx="12"/>
          </p:nvPr>
        </p:nvSpPr>
        <p:spPr/>
        <p:txBody>
          <a:bodyPr/>
          <a:lstStyle/>
          <a:p>
            <a:fld id="{07BC1E14-7934-C544-A2BB-18F784DA7246}" type="slidenum">
              <a:rPr lang="en-US" smtClean="0"/>
              <a:t>‹#›</a:t>
            </a:fld>
            <a:endParaRPr lang="en-US"/>
          </a:p>
        </p:txBody>
      </p:sp>
    </p:spTree>
    <p:extLst>
      <p:ext uri="{BB962C8B-B14F-4D97-AF65-F5344CB8AC3E}">
        <p14:creationId xmlns:p14="http://schemas.microsoft.com/office/powerpoint/2010/main" val="11879623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F54ACE-C636-42E9-D167-5D75BC7910C5}"/>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AA0BBCD7-EA3E-139B-C087-B82E1C9D613D}"/>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317CD5E2-1D45-0BE4-A8D2-DF18B7CBEB36}"/>
              </a:ext>
            </a:extLst>
          </p:cNvPr>
          <p:cNvSpPr>
            <a:spLocks noGrp="1"/>
          </p:cNvSpPr>
          <p:nvPr>
            <p:ph type="dt" sz="half" idx="10"/>
          </p:nvPr>
        </p:nvSpPr>
        <p:spPr/>
        <p:txBody>
          <a:bodyPr/>
          <a:lstStyle/>
          <a:p>
            <a:fld id="{822A1F70-D1C8-C94C-80CF-E66F194D2907}" type="datetimeFigureOut">
              <a:rPr lang="en-US" smtClean="0"/>
              <a:t>10/28/23</a:t>
            </a:fld>
            <a:endParaRPr lang="en-US"/>
          </a:p>
        </p:txBody>
      </p:sp>
      <p:sp>
        <p:nvSpPr>
          <p:cNvPr id="5" name="Footer Placeholder 4">
            <a:extLst>
              <a:ext uri="{FF2B5EF4-FFF2-40B4-BE49-F238E27FC236}">
                <a16:creationId xmlns:a16="http://schemas.microsoft.com/office/drawing/2014/main" id="{72116458-0535-FE96-3F0D-04155219D88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B37DCB3-855B-1238-D569-E4BDDD9C445A}"/>
              </a:ext>
            </a:extLst>
          </p:cNvPr>
          <p:cNvSpPr>
            <a:spLocks noGrp="1"/>
          </p:cNvSpPr>
          <p:nvPr>
            <p:ph type="sldNum" sz="quarter" idx="12"/>
          </p:nvPr>
        </p:nvSpPr>
        <p:spPr/>
        <p:txBody>
          <a:bodyPr/>
          <a:lstStyle/>
          <a:p>
            <a:fld id="{07BC1E14-7934-C544-A2BB-18F784DA7246}" type="slidenum">
              <a:rPr lang="en-US" smtClean="0"/>
              <a:t>‹#›</a:t>
            </a:fld>
            <a:endParaRPr lang="en-US"/>
          </a:p>
        </p:txBody>
      </p:sp>
    </p:spTree>
    <p:extLst>
      <p:ext uri="{BB962C8B-B14F-4D97-AF65-F5344CB8AC3E}">
        <p14:creationId xmlns:p14="http://schemas.microsoft.com/office/powerpoint/2010/main" val="20124910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565B89-A537-858E-B63C-3171D02D90A6}"/>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54AF218C-F197-04DD-B88B-CC722282D10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254458BB-42E8-8CCE-66B1-0618FA7C371E}"/>
              </a:ext>
            </a:extLst>
          </p:cNvPr>
          <p:cNvSpPr>
            <a:spLocks noGrp="1"/>
          </p:cNvSpPr>
          <p:nvPr>
            <p:ph type="dt" sz="half" idx="10"/>
          </p:nvPr>
        </p:nvSpPr>
        <p:spPr/>
        <p:txBody>
          <a:bodyPr/>
          <a:lstStyle/>
          <a:p>
            <a:fld id="{822A1F70-D1C8-C94C-80CF-E66F194D2907}" type="datetimeFigureOut">
              <a:rPr lang="en-US" smtClean="0"/>
              <a:t>10/28/23</a:t>
            </a:fld>
            <a:endParaRPr lang="en-US"/>
          </a:p>
        </p:txBody>
      </p:sp>
      <p:sp>
        <p:nvSpPr>
          <p:cNvPr id="5" name="Footer Placeholder 4">
            <a:extLst>
              <a:ext uri="{FF2B5EF4-FFF2-40B4-BE49-F238E27FC236}">
                <a16:creationId xmlns:a16="http://schemas.microsoft.com/office/drawing/2014/main" id="{118E96B6-2972-1FF7-E1D5-6C586B1F461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BEDBB1E-7210-CD98-21EB-997F2D0CBEDC}"/>
              </a:ext>
            </a:extLst>
          </p:cNvPr>
          <p:cNvSpPr>
            <a:spLocks noGrp="1"/>
          </p:cNvSpPr>
          <p:nvPr>
            <p:ph type="sldNum" sz="quarter" idx="12"/>
          </p:nvPr>
        </p:nvSpPr>
        <p:spPr/>
        <p:txBody>
          <a:bodyPr/>
          <a:lstStyle/>
          <a:p>
            <a:fld id="{07BC1E14-7934-C544-A2BB-18F784DA7246}" type="slidenum">
              <a:rPr lang="en-US" smtClean="0"/>
              <a:t>‹#›</a:t>
            </a:fld>
            <a:endParaRPr lang="en-US"/>
          </a:p>
        </p:txBody>
      </p:sp>
    </p:spTree>
    <p:extLst>
      <p:ext uri="{BB962C8B-B14F-4D97-AF65-F5344CB8AC3E}">
        <p14:creationId xmlns:p14="http://schemas.microsoft.com/office/powerpoint/2010/main" val="6317039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D4B404-E14B-C295-8782-805C573F50F5}"/>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96D615D8-136F-6997-B4F6-78D8A0462993}"/>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6121E786-5609-6513-52EE-33E1E24D4E26}"/>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6E0D5966-CF35-6E2F-5EC8-F81E878A60F2}"/>
              </a:ext>
            </a:extLst>
          </p:cNvPr>
          <p:cNvSpPr>
            <a:spLocks noGrp="1"/>
          </p:cNvSpPr>
          <p:nvPr>
            <p:ph type="dt" sz="half" idx="10"/>
          </p:nvPr>
        </p:nvSpPr>
        <p:spPr/>
        <p:txBody>
          <a:bodyPr/>
          <a:lstStyle/>
          <a:p>
            <a:fld id="{822A1F70-D1C8-C94C-80CF-E66F194D2907}" type="datetimeFigureOut">
              <a:rPr lang="en-US" smtClean="0"/>
              <a:t>10/28/23</a:t>
            </a:fld>
            <a:endParaRPr lang="en-US"/>
          </a:p>
        </p:txBody>
      </p:sp>
      <p:sp>
        <p:nvSpPr>
          <p:cNvPr id="6" name="Footer Placeholder 5">
            <a:extLst>
              <a:ext uri="{FF2B5EF4-FFF2-40B4-BE49-F238E27FC236}">
                <a16:creationId xmlns:a16="http://schemas.microsoft.com/office/drawing/2014/main" id="{700B98EB-B511-E40B-08B5-E9A12C21F81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3EBA5E4-9C1F-53F4-7E71-DE0584D1353A}"/>
              </a:ext>
            </a:extLst>
          </p:cNvPr>
          <p:cNvSpPr>
            <a:spLocks noGrp="1"/>
          </p:cNvSpPr>
          <p:nvPr>
            <p:ph type="sldNum" sz="quarter" idx="12"/>
          </p:nvPr>
        </p:nvSpPr>
        <p:spPr/>
        <p:txBody>
          <a:bodyPr/>
          <a:lstStyle/>
          <a:p>
            <a:fld id="{07BC1E14-7934-C544-A2BB-18F784DA7246}" type="slidenum">
              <a:rPr lang="en-US" smtClean="0"/>
              <a:t>‹#›</a:t>
            </a:fld>
            <a:endParaRPr lang="en-US"/>
          </a:p>
        </p:txBody>
      </p:sp>
    </p:spTree>
    <p:extLst>
      <p:ext uri="{BB962C8B-B14F-4D97-AF65-F5344CB8AC3E}">
        <p14:creationId xmlns:p14="http://schemas.microsoft.com/office/powerpoint/2010/main" val="8887960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285F6A-D8F0-A2C7-C10D-8A4D8A604168}"/>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3AD4A257-DB66-070E-2632-DD0742FB49A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73382A06-6A85-8402-FF8A-08BD422654EB}"/>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69D74269-43E3-20D9-FE39-A379EDAFABE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68435592-05A0-31FA-7258-903EEB1B1368}"/>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B5924972-FDAC-DBD3-AB01-C085BDA11B69}"/>
              </a:ext>
            </a:extLst>
          </p:cNvPr>
          <p:cNvSpPr>
            <a:spLocks noGrp="1"/>
          </p:cNvSpPr>
          <p:nvPr>
            <p:ph type="dt" sz="half" idx="10"/>
          </p:nvPr>
        </p:nvSpPr>
        <p:spPr/>
        <p:txBody>
          <a:bodyPr/>
          <a:lstStyle/>
          <a:p>
            <a:fld id="{822A1F70-D1C8-C94C-80CF-E66F194D2907}" type="datetimeFigureOut">
              <a:rPr lang="en-US" smtClean="0"/>
              <a:t>10/28/23</a:t>
            </a:fld>
            <a:endParaRPr lang="en-US"/>
          </a:p>
        </p:txBody>
      </p:sp>
      <p:sp>
        <p:nvSpPr>
          <p:cNvPr id="8" name="Footer Placeholder 7">
            <a:extLst>
              <a:ext uri="{FF2B5EF4-FFF2-40B4-BE49-F238E27FC236}">
                <a16:creationId xmlns:a16="http://schemas.microsoft.com/office/drawing/2014/main" id="{E8F3D131-6F75-9F9E-4D70-BAF3608A083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313D00D-5149-7AC9-B9EE-C77925123E77}"/>
              </a:ext>
            </a:extLst>
          </p:cNvPr>
          <p:cNvSpPr>
            <a:spLocks noGrp="1"/>
          </p:cNvSpPr>
          <p:nvPr>
            <p:ph type="sldNum" sz="quarter" idx="12"/>
          </p:nvPr>
        </p:nvSpPr>
        <p:spPr/>
        <p:txBody>
          <a:bodyPr/>
          <a:lstStyle/>
          <a:p>
            <a:fld id="{07BC1E14-7934-C544-A2BB-18F784DA7246}" type="slidenum">
              <a:rPr lang="en-US" smtClean="0"/>
              <a:t>‹#›</a:t>
            </a:fld>
            <a:endParaRPr lang="en-US"/>
          </a:p>
        </p:txBody>
      </p:sp>
    </p:spTree>
    <p:extLst>
      <p:ext uri="{BB962C8B-B14F-4D97-AF65-F5344CB8AC3E}">
        <p14:creationId xmlns:p14="http://schemas.microsoft.com/office/powerpoint/2010/main" val="34247816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B9438B-8450-64DD-6ED7-B2EAD200489A}"/>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5ECB07D0-CB16-CD3C-A4F3-61F6AE8B1682}"/>
              </a:ext>
            </a:extLst>
          </p:cNvPr>
          <p:cNvSpPr>
            <a:spLocks noGrp="1"/>
          </p:cNvSpPr>
          <p:nvPr>
            <p:ph type="dt" sz="half" idx="10"/>
          </p:nvPr>
        </p:nvSpPr>
        <p:spPr/>
        <p:txBody>
          <a:bodyPr/>
          <a:lstStyle/>
          <a:p>
            <a:fld id="{822A1F70-D1C8-C94C-80CF-E66F194D2907}" type="datetimeFigureOut">
              <a:rPr lang="en-US" smtClean="0"/>
              <a:t>10/28/23</a:t>
            </a:fld>
            <a:endParaRPr lang="en-US"/>
          </a:p>
        </p:txBody>
      </p:sp>
      <p:sp>
        <p:nvSpPr>
          <p:cNvPr id="4" name="Footer Placeholder 3">
            <a:extLst>
              <a:ext uri="{FF2B5EF4-FFF2-40B4-BE49-F238E27FC236}">
                <a16:creationId xmlns:a16="http://schemas.microsoft.com/office/drawing/2014/main" id="{3C6E7B02-5BBF-17AE-2FFB-400F155F2A6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6EFF399-B837-CB15-3C3E-4EAEE5900311}"/>
              </a:ext>
            </a:extLst>
          </p:cNvPr>
          <p:cNvSpPr>
            <a:spLocks noGrp="1"/>
          </p:cNvSpPr>
          <p:nvPr>
            <p:ph type="sldNum" sz="quarter" idx="12"/>
          </p:nvPr>
        </p:nvSpPr>
        <p:spPr/>
        <p:txBody>
          <a:bodyPr/>
          <a:lstStyle/>
          <a:p>
            <a:fld id="{07BC1E14-7934-C544-A2BB-18F784DA7246}" type="slidenum">
              <a:rPr lang="en-US" smtClean="0"/>
              <a:t>‹#›</a:t>
            </a:fld>
            <a:endParaRPr lang="en-US"/>
          </a:p>
        </p:txBody>
      </p:sp>
    </p:spTree>
    <p:extLst>
      <p:ext uri="{BB962C8B-B14F-4D97-AF65-F5344CB8AC3E}">
        <p14:creationId xmlns:p14="http://schemas.microsoft.com/office/powerpoint/2010/main" val="30934408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7E9DC39-7DEA-0FD3-ADA7-513448E80225}"/>
              </a:ext>
            </a:extLst>
          </p:cNvPr>
          <p:cNvSpPr>
            <a:spLocks noGrp="1"/>
          </p:cNvSpPr>
          <p:nvPr>
            <p:ph type="dt" sz="half" idx="10"/>
          </p:nvPr>
        </p:nvSpPr>
        <p:spPr/>
        <p:txBody>
          <a:bodyPr/>
          <a:lstStyle/>
          <a:p>
            <a:fld id="{822A1F70-D1C8-C94C-80CF-E66F194D2907}" type="datetimeFigureOut">
              <a:rPr lang="en-US" smtClean="0"/>
              <a:t>10/28/23</a:t>
            </a:fld>
            <a:endParaRPr lang="en-US"/>
          </a:p>
        </p:txBody>
      </p:sp>
      <p:sp>
        <p:nvSpPr>
          <p:cNvPr id="3" name="Footer Placeholder 2">
            <a:extLst>
              <a:ext uri="{FF2B5EF4-FFF2-40B4-BE49-F238E27FC236}">
                <a16:creationId xmlns:a16="http://schemas.microsoft.com/office/drawing/2014/main" id="{475DDED2-437F-C16C-0D4A-FAFA7697884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B7ED0FB-26BD-AD7A-193B-1AFE26EAF1ED}"/>
              </a:ext>
            </a:extLst>
          </p:cNvPr>
          <p:cNvSpPr>
            <a:spLocks noGrp="1"/>
          </p:cNvSpPr>
          <p:nvPr>
            <p:ph type="sldNum" sz="quarter" idx="12"/>
          </p:nvPr>
        </p:nvSpPr>
        <p:spPr/>
        <p:txBody>
          <a:bodyPr/>
          <a:lstStyle/>
          <a:p>
            <a:fld id="{07BC1E14-7934-C544-A2BB-18F784DA7246}" type="slidenum">
              <a:rPr lang="en-US" smtClean="0"/>
              <a:t>‹#›</a:t>
            </a:fld>
            <a:endParaRPr lang="en-US"/>
          </a:p>
        </p:txBody>
      </p:sp>
    </p:spTree>
    <p:extLst>
      <p:ext uri="{BB962C8B-B14F-4D97-AF65-F5344CB8AC3E}">
        <p14:creationId xmlns:p14="http://schemas.microsoft.com/office/powerpoint/2010/main" val="21295557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0BDB26-562D-499B-3D13-4584C6990A9E}"/>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000150EF-6322-540D-F235-5E719942541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907F99ED-41BB-10AA-F7A3-B17E275D079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44935257-C8D1-A669-22B4-A7881000FD30}"/>
              </a:ext>
            </a:extLst>
          </p:cNvPr>
          <p:cNvSpPr>
            <a:spLocks noGrp="1"/>
          </p:cNvSpPr>
          <p:nvPr>
            <p:ph type="dt" sz="half" idx="10"/>
          </p:nvPr>
        </p:nvSpPr>
        <p:spPr/>
        <p:txBody>
          <a:bodyPr/>
          <a:lstStyle/>
          <a:p>
            <a:fld id="{822A1F70-D1C8-C94C-80CF-E66F194D2907}" type="datetimeFigureOut">
              <a:rPr lang="en-US" smtClean="0"/>
              <a:t>10/28/23</a:t>
            </a:fld>
            <a:endParaRPr lang="en-US"/>
          </a:p>
        </p:txBody>
      </p:sp>
      <p:sp>
        <p:nvSpPr>
          <p:cNvPr id="6" name="Footer Placeholder 5">
            <a:extLst>
              <a:ext uri="{FF2B5EF4-FFF2-40B4-BE49-F238E27FC236}">
                <a16:creationId xmlns:a16="http://schemas.microsoft.com/office/drawing/2014/main" id="{90C7DD09-6751-769D-1156-CE01CF0864E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CB1E44A-077C-7B2A-0F1A-944D5C914B2B}"/>
              </a:ext>
            </a:extLst>
          </p:cNvPr>
          <p:cNvSpPr>
            <a:spLocks noGrp="1"/>
          </p:cNvSpPr>
          <p:nvPr>
            <p:ph type="sldNum" sz="quarter" idx="12"/>
          </p:nvPr>
        </p:nvSpPr>
        <p:spPr/>
        <p:txBody>
          <a:bodyPr/>
          <a:lstStyle/>
          <a:p>
            <a:fld id="{07BC1E14-7934-C544-A2BB-18F784DA7246}" type="slidenum">
              <a:rPr lang="en-US" smtClean="0"/>
              <a:t>‹#›</a:t>
            </a:fld>
            <a:endParaRPr lang="en-US"/>
          </a:p>
        </p:txBody>
      </p:sp>
    </p:spTree>
    <p:extLst>
      <p:ext uri="{BB962C8B-B14F-4D97-AF65-F5344CB8AC3E}">
        <p14:creationId xmlns:p14="http://schemas.microsoft.com/office/powerpoint/2010/main" val="35963322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86B0C4-69A5-57DD-CA5A-31A59702ECFC}"/>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EC6714A4-6B6E-702D-D5AE-28B6BAA63EF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06AE654-7CB4-8CC9-DC73-E787FAE5CFB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3B94EC44-BD0A-8FE9-C13D-F09A8B58AD35}"/>
              </a:ext>
            </a:extLst>
          </p:cNvPr>
          <p:cNvSpPr>
            <a:spLocks noGrp="1"/>
          </p:cNvSpPr>
          <p:nvPr>
            <p:ph type="dt" sz="half" idx="10"/>
          </p:nvPr>
        </p:nvSpPr>
        <p:spPr/>
        <p:txBody>
          <a:bodyPr/>
          <a:lstStyle/>
          <a:p>
            <a:fld id="{822A1F70-D1C8-C94C-80CF-E66F194D2907}" type="datetimeFigureOut">
              <a:rPr lang="en-US" smtClean="0"/>
              <a:t>10/28/23</a:t>
            </a:fld>
            <a:endParaRPr lang="en-US"/>
          </a:p>
        </p:txBody>
      </p:sp>
      <p:sp>
        <p:nvSpPr>
          <p:cNvPr id="6" name="Footer Placeholder 5">
            <a:extLst>
              <a:ext uri="{FF2B5EF4-FFF2-40B4-BE49-F238E27FC236}">
                <a16:creationId xmlns:a16="http://schemas.microsoft.com/office/drawing/2014/main" id="{9A1C4B59-404D-F40B-BE8B-7E731997ADC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5D5F122-C8B9-C097-F2D1-DC6160F92805}"/>
              </a:ext>
            </a:extLst>
          </p:cNvPr>
          <p:cNvSpPr>
            <a:spLocks noGrp="1"/>
          </p:cNvSpPr>
          <p:nvPr>
            <p:ph type="sldNum" sz="quarter" idx="12"/>
          </p:nvPr>
        </p:nvSpPr>
        <p:spPr/>
        <p:txBody>
          <a:bodyPr/>
          <a:lstStyle/>
          <a:p>
            <a:fld id="{07BC1E14-7934-C544-A2BB-18F784DA7246}" type="slidenum">
              <a:rPr lang="en-US" smtClean="0"/>
              <a:t>‹#›</a:t>
            </a:fld>
            <a:endParaRPr lang="en-US"/>
          </a:p>
        </p:txBody>
      </p:sp>
    </p:spTree>
    <p:extLst>
      <p:ext uri="{BB962C8B-B14F-4D97-AF65-F5344CB8AC3E}">
        <p14:creationId xmlns:p14="http://schemas.microsoft.com/office/powerpoint/2010/main" val="6703928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43B3166-D05D-2FB1-5E5E-95A3893E6E2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54DB43FE-1BC9-24E7-B1D6-FF9F4AEC467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07093396-975C-ECB2-DF4D-AF17B8B1F84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22A1F70-D1C8-C94C-80CF-E66F194D2907}" type="datetimeFigureOut">
              <a:rPr lang="en-US" smtClean="0"/>
              <a:t>10/28/23</a:t>
            </a:fld>
            <a:endParaRPr lang="en-US"/>
          </a:p>
        </p:txBody>
      </p:sp>
      <p:sp>
        <p:nvSpPr>
          <p:cNvPr id="5" name="Footer Placeholder 4">
            <a:extLst>
              <a:ext uri="{FF2B5EF4-FFF2-40B4-BE49-F238E27FC236}">
                <a16:creationId xmlns:a16="http://schemas.microsoft.com/office/drawing/2014/main" id="{D81E1D6B-4F17-2CEA-97D2-FCEE946BE19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84CBB49-FB11-A958-FB12-4689695799F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7BC1E14-7934-C544-A2BB-18F784DA7246}" type="slidenum">
              <a:rPr lang="en-US" smtClean="0"/>
              <a:t>‹#›</a:t>
            </a:fld>
            <a:endParaRPr lang="en-US"/>
          </a:p>
        </p:txBody>
      </p:sp>
    </p:spTree>
    <p:extLst>
      <p:ext uri="{BB962C8B-B14F-4D97-AF65-F5344CB8AC3E}">
        <p14:creationId xmlns:p14="http://schemas.microsoft.com/office/powerpoint/2010/main" val="14374129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8.JPG"/></Relationships>
</file>

<file path=ppt/slides/_rels/slide18.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0.jpg"/></Relationships>
</file>

<file path=ppt/slides/_rels/slide19.xml.rels><?xml version="1.0" encoding="UTF-8" standalone="yes"?>
<Relationships xmlns="http://schemas.openxmlformats.org/package/2006/relationships"><Relationship Id="rId3" Type="http://schemas.openxmlformats.org/officeDocument/2006/relationships/image" Target="../media/image21.tif"/><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2.jp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1.tif"/><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23.jpeg"/><Relationship Id="rId7" Type="http://schemas.openxmlformats.org/officeDocument/2006/relationships/diagramColors" Target="../diagrams/colors1.xml"/><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2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26.jpeg"/></Relationships>
</file>

<file path=ppt/slides/_rels/slide2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1.xml"/><Relationship Id="rId1" Type="http://schemas.openxmlformats.org/officeDocument/2006/relationships/slideLayout" Target="../slideLayouts/slideLayout9.xml"/><Relationship Id="rId4" Type="http://schemas.openxmlformats.org/officeDocument/2006/relationships/image" Target="../media/image28.jpeg"/></Relationships>
</file>

<file path=ppt/slides/_rels/slide26.xml.rels><?xml version="1.0" encoding="UTF-8" standalone="yes"?>
<Relationships xmlns="http://schemas.openxmlformats.org/package/2006/relationships"><Relationship Id="rId3" Type="http://schemas.openxmlformats.org/officeDocument/2006/relationships/image" Target="../media/image29.gif"/><Relationship Id="rId2" Type="http://schemas.openxmlformats.org/officeDocument/2006/relationships/notesSlide" Target="../notesSlides/notesSlide22.xml"/><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31.jpe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6.xml"/><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7.xml"/><Relationship Id="rId1" Type="http://schemas.openxmlformats.org/officeDocument/2006/relationships/slideLayout" Target="../slideLayouts/slideLayout9.xml"/><Relationship Id="rId4" Type="http://schemas.openxmlformats.org/officeDocument/2006/relationships/image" Target="../media/image34.jpeg"/></Relationships>
</file>

<file path=ppt/slides/_rels/slide3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8.xml"/><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2" Type="http://schemas.openxmlformats.org/officeDocument/2006/relationships/hyperlink" Target="https://www.welshmariners.org.uk/"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6.jpg"/></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8.jpeg"/></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9B7AD9F6-8CE7-4299-8FC6-328F4DCD3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AC35E0D-5D65-8903-D03C-9E84ED0E2A43}"/>
              </a:ext>
            </a:extLst>
          </p:cNvPr>
          <p:cNvSpPr>
            <a:spLocks noGrp="1"/>
          </p:cNvSpPr>
          <p:nvPr>
            <p:ph type="ctrTitle"/>
          </p:nvPr>
        </p:nvSpPr>
        <p:spPr>
          <a:xfrm>
            <a:off x="5297762" y="640080"/>
            <a:ext cx="6251110" cy="1157369"/>
          </a:xfrm>
        </p:spPr>
        <p:txBody>
          <a:bodyPr anchor="b">
            <a:normAutofit/>
          </a:bodyPr>
          <a:lstStyle/>
          <a:p>
            <a:pPr algn="l"/>
            <a:r>
              <a:rPr lang="en-US" sz="3600" dirty="0"/>
              <a:t>ST DOGMAELS AND CARDIGAN. A MARITIME HERITAGE.</a:t>
            </a:r>
          </a:p>
        </p:txBody>
      </p:sp>
      <p:sp>
        <p:nvSpPr>
          <p:cNvPr id="3" name="Subtitle 2">
            <a:extLst>
              <a:ext uri="{FF2B5EF4-FFF2-40B4-BE49-F238E27FC236}">
                <a16:creationId xmlns:a16="http://schemas.microsoft.com/office/drawing/2014/main" id="{D711D2F5-5F57-7031-7C1C-61E43666844F}"/>
              </a:ext>
            </a:extLst>
          </p:cNvPr>
          <p:cNvSpPr>
            <a:spLocks noGrp="1"/>
          </p:cNvSpPr>
          <p:nvPr>
            <p:ph type="subTitle" idx="1"/>
          </p:nvPr>
        </p:nvSpPr>
        <p:spPr>
          <a:xfrm>
            <a:off x="4971846" y="2894858"/>
            <a:ext cx="6902605" cy="3323062"/>
          </a:xfrm>
        </p:spPr>
        <p:txBody>
          <a:bodyPr>
            <a:normAutofit fontScale="92500" lnSpcReduction="20000"/>
          </a:bodyPr>
          <a:lstStyle/>
          <a:p>
            <a:pPr marL="342900" indent="-342900" algn="l">
              <a:buFont typeface="Arial" panose="020B0604020202020204" pitchFamily="34" charset="0"/>
              <a:buChar char="•"/>
            </a:pPr>
            <a:endParaRPr lang="en-US" sz="1300" dirty="0"/>
          </a:p>
          <a:p>
            <a:pPr marL="342900" indent="-342900" algn="l">
              <a:buFont typeface="Arial" panose="020B0604020202020204" pitchFamily="34" charset="0"/>
              <a:buChar char="•"/>
            </a:pPr>
            <a:endParaRPr lang="en-US" sz="1300" dirty="0"/>
          </a:p>
          <a:p>
            <a:pPr marL="342900" indent="-342900" algn="l">
              <a:buFont typeface="Arial" panose="020B0604020202020204" pitchFamily="34" charset="0"/>
              <a:buChar char="•"/>
            </a:pPr>
            <a:r>
              <a:rPr lang="en-US" sz="2000" b="1" dirty="0"/>
              <a:t>Social history.</a:t>
            </a:r>
            <a:r>
              <a:rPr lang="en-US" sz="2000" dirty="0"/>
              <a:t> Understanding our past and how we lived. Rebecca Riots, the Poor Law, non-conformism  and the chapels ……</a:t>
            </a:r>
          </a:p>
          <a:p>
            <a:pPr marL="342900" indent="-342900" algn="l">
              <a:buFont typeface="Arial" panose="020B0604020202020204" pitchFamily="34" charset="0"/>
              <a:buChar char="•"/>
            </a:pPr>
            <a:endParaRPr lang="en-US" sz="2000" b="1" dirty="0"/>
          </a:p>
          <a:p>
            <a:pPr marL="342900" indent="-342900" algn="l">
              <a:buFont typeface="Arial" panose="020B0604020202020204" pitchFamily="34" charset="0"/>
              <a:buChar char="•"/>
            </a:pPr>
            <a:endParaRPr lang="en-US" sz="2000" b="1" dirty="0"/>
          </a:p>
          <a:p>
            <a:pPr marL="342900" indent="-342900" algn="l">
              <a:buFont typeface="Arial" panose="020B0604020202020204" pitchFamily="34" charset="0"/>
              <a:buChar char="•"/>
            </a:pPr>
            <a:r>
              <a:rPr lang="en-US" sz="2000" b="1" dirty="0"/>
              <a:t>World history. </a:t>
            </a:r>
            <a:r>
              <a:rPr lang="en-US" sz="2000" dirty="0"/>
              <a:t>Connections to major events. Crimea, the Irish famine, US Civil War, Boer War, Empire…….</a:t>
            </a:r>
          </a:p>
          <a:p>
            <a:pPr algn="l"/>
            <a:r>
              <a:rPr lang="en-US" sz="2000" dirty="0"/>
              <a:t> </a:t>
            </a:r>
          </a:p>
          <a:p>
            <a:pPr marL="342900" indent="-342900" algn="l">
              <a:buFont typeface="Arial" panose="020B0604020202020204" pitchFamily="34" charset="0"/>
              <a:buChar char="•"/>
            </a:pPr>
            <a:r>
              <a:rPr lang="en-US" sz="2000" b="1" dirty="0"/>
              <a:t>Economic history.</a:t>
            </a:r>
            <a:r>
              <a:rPr lang="en-US" sz="2000" dirty="0"/>
              <a:t> Technological change. The railways. </a:t>
            </a:r>
            <a:r>
              <a:rPr lang="en-GB" sz="2000" dirty="0">
                <a:latin typeface="Book Antiqua" panose="02040602050305030304" pitchFamily="18" charset="0"/>
                <a:ea typeface="Times New Roman" panose="02020603050405020304" pitchFamily="18" charset="0"/>
                <a:cs typeface="Times New Roman" panose="02020603050405020304" pitchFamily="18" charset="0"/>
              </a:rPr>
              <a:t>Sail and steam co-existed for a long time! Into the 1930s!</a:t>
            </a:r>
          </a:p>
          <a:p>
            <a:pPr marL="342900" indent="-342900" algn="l">
              <a:buFont typeface="Arial" panose="020B0604020202020204" pitchFamily="34" charset="0"/>
              <a:buChar char="•"/>
            </a:pPr>
            <a:endParaRPr lang="en-US" sz="2000" dirty="0"/>
          </a:p>
        </p:txBody>
      </p:sp>
      <p:pic>
        <p:nvPicPr>
          <p:cNvPr id="5" name="Picture 4" descr="A large ship with sails&#10;&#10;Description automatically generated">
            <a:extLst>
              <a:ext uri="{FF2B5EF4-FFF2-40B4-BE49-F238E27FC236}">
                <a16:creationId xmlns:a16="http://schemas.microsoft.com/office/drawing/2014/main" id="{CAB1A820-F213-E473-4CF1-B1882FA683B2}"/>
              </a:ext>
            </a:extLst>
          </p:cNvPr>
          <p:cNvPicPr>
            <a:picLocks noChangeAspect="1"/>
          </p:cNvPicPr>
          <p:nvPr/>
        </p:nvPicPr>
        <p:blipFill rotWithShape="1">
          <a:blip r:embed="rId3"/>
          <a:srcRect l="886"/>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12" name="sketchy line">
            <a:extLst>
              <a:ext uri="{FF2B5EF4-FFF2-40B4-BE49-F238E27FC236}">
                <a16:creationId xmlns:a16="http://schemas.microsoft.com/office/drawing/2014/main" id="{F49775AF-8896-43EE-92C6-83497D6DC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12862" y="4409267"/>
            <a:ext cx="4243589" cy="18288"/>
          </a:xfrm>
          <a:custGeom>
            <a:avLst/>
            <a:gdLst>
              <a:gd name="connsiteX0" fmla="*/ 0 w 4243589"/>
              <a:gd name="connsiteY0" fmla="*/ 0 h 18288"/>
              <a:gd name="connsiteX1" fmla="*/ 563791 w 4243589"/>
              <a:gd name="connsiteY1" fmla="*/ 0 h 18288"/>
              <a:gd name="connsiteX2" fmla="*/ 1042710 w 4243589"/>
              <a:gd name="connsiteY2" fmla="*/ 0 h 18288"/>
              <a:gd name="connsiteX3" fmla="*/ 1564066 w 4243589"/>
              <a:gd name="connsiteY3" fmla="*/ 0 h 18288"/>
              <a:gd name="connsiteX4" fmla="*/ 2212729 w 4243589"/>
              <a:gd name="connsiteY4" fmla="*/ 0 h 18288"/>
              <a:gd name="connsiteX5" fmla="*/ 2776520 w 4243589"/>
              <a:gd name="connsiteY5" fmla="*/ 0 h 18288"/>
              <a:gd name="connsiteX6" fmla="*/ 3297875 w 4243589"/>
              <a:gd name="connsiteY6" fmla="*/ 0 h 18288"/>
              <a:gd name="connsiteX7" fmla="*/ 4243589 w 4243589"/>
              <a:gd name="connsiteY7" fmla="*/ 0 h 18288"/>
              <a:gd name="connsiteX8" fmla="*/ 4243589 w 4243589"/>
              <a:gd name="connsiteY8" fmla="*/ 18288 h 18288"/>
              <a:gd name="connsiteX9" fmla="*/ 3637362 w 4243589"/>
              <a:gd name="connsiteY9" fmla="*/ 18288 h 18288"/>
              <a:gd name="connsiteX10" fmla="*/ 3116007 w 4243589"/>
              <a:gd name="connsiteY10" fmla="*/ 18288 h 18288"/>
              <a:gd name="connsiteX11" fmla="*/ 2424908 w 4243589"/>
              <a:gd name="connsiteY11" fmla="*/ 18288 h 18288"/>
              <a:gd name="connsiteX12" fmla="*/ 1861117 w 4243589"/>
              <a:gd name="connsiteY12" fmla="*/ 18288 h 18288"/>
              <a:gd name="connsiteX13" fmla="*/ 1382198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3987" y="7429"/>
                  <a:pt x="4243569" y="10822"/>
                  <a:pt x="4243589" y="18288"/>
                </a:cubicBezTo>
                <a:cubicBezTo>
                  <a:pt x="4112949" y="-2855"/>
                  <a:pt x="3928037" y="1831"/>
                  <a:pt x="3637362" y="18288"/>
                </a:cubicBezTo>
                <a:cubicBezTo>
                  <a:pt x="3346687" y="34745"/>
                  <a:pt x="3254446" y="26669"/>
                  <a:pt x="3116007" y="18288"/>
                </a:cubicBezTo>
                <a:cubicBezTo>
                  <a:pt x="2977569" y="9907"/>
                  <a:pt x="2620228" y="28873"/>
                  <a:pt x="2424908" y="18288"/>
                </a:cubicBezTo>
                <a:cubicBezTo>
                  <a:pt x="2229588" y="7703"/>
                  <a:pt x="2088287" y="-3854"/>
                  <a:pt x="1861117" y="18288"/>
                </a:cubicBezTo>
                <a:cubicBezTo>
                  <a:pt x="1633947" y="40430"/>
                  <a:pt x="1502447" y="-871"/>
                  <a:pt x="1382198" y="18288"/>
                </a:cubicBezTo>
                <a:cubicBezTo>
                  <a:pt x="1261949" y="37447"/>
                  <a:pt x="1045440" y="28353"/>
                  <a:pt x="733535" y="18288"/>
                </a:cubicBezTo>
                <a:cubicBezTo>
                  <a:pt x="421630" y="8223"/>
                  <a:pt x="341257" y="-18359"/>
                  <a:pt x="0" y="18288"/>
                </a:cubicBezTo>
                <a:cubicBezTo>
                  <a:pt x="-591" y="13205"/>
                  <a:pt x="-663" y="6329"/>
                  <a:pt x="0" y="0"/>
                </a:cubicBezTo>
                <a:close/>
              </a:path>
              <a:path w="4243589" h="18288"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2703" y="5429"/>
                  <a:pt x="4244410" y="14046"/>
                  <a:pt x="4243589" y="18288"/>
                </a:cubicBezTo>
                <a:cubicBezTo>
                  <a:pt x="4130424" y="-1240"/>
                  <a:pt x="3932803" y="42249"/>
                  <a:pt x="3722234" y="18288"/>
                </a:cubicBezTo>
                <a:cubicBezTo>
                  <a:pt x="3511665" y="-5673"/>
                  <a:pt x="3269903" y="45994"/>
                  <a:pt x="3116007" y="18288"/>
                </a:cubicBezTo>
                <a:cubicBezTo>
                  <a:pt x="2962111" y="-9418"/>
                  <a:pt x="2744280" y="23224"/>
                  <a:pt x="2509780" y="18288"/>
                </a:cubicBezTo>
                <a:cubicBezTo>
                  <a:pt x="2275280" y="13352"/>
                  <a:pt x="2066059" y="43664"/>
                  <a:pt x="1945989" y="18288"/>
                </a:cubicBezTo>
                <a:cubicBezTo>
                  <a:pt x="1825919" y="-7088"/>
                  <a:pt x="1407329" y="12616"/>
                  <a:pt x="1254890" y="18288"/>
                </a:cubicBezTo>
                <a:cubicBezTo>
                  <a:pt x="1102451" y="23960"/>
                  <a:pt x="837950" y="31673"/>
                  <a:pt x="563791" y="18288"/>
                </a:cubicBezTo>
                <a:cubicBezTo>
                  <a:pt x="289632" y="4903"/>
                  <a:pt x="132768" y="7105"/>
                  <a:pt x="0" y="18288"/>
                </a:cubicBezTo>
                <a:cubicBezTo>
                  <a:pt x="668" y="13665"/>
                  <a:pt x="578" y="5675"/>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EFF4B1D9-B1A0-82E7-893A-72B06A7EAF97}"/>
              </a:ext>
            </a:extLst>
          </p:cNvPr>
          <p:cNvSpPr/>
          <p:nvPr/>
        </p:nvSpPr>
        <p:spPr>
          <a:xfrm>
            <a:off x="5297762" y="4336869"/>
            <a:ext cx="4464547" cy="25254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23887CBF-2391-A039-3C5F-5F0DD88C4824}"/>
              </a:ext>
            </a:extLst>
          </p:cNvPr>
          <p:cNvSpPr txBox="1"/>
          <p:nvPr/>
        </p:nvSpPr>
        <p:spPr>
          <a:xfrm>
            <a:off x="7351616" y="2071566"/>
            <a:ext cx="2856412" cy="369332"/>
          </a:xfrm>
          <a:prstGeom prst="rect">
            <a:avLst/>
          </a:prstGeom>
          <a:noFill/>
        </p:spPr>
        <p:txBody>
          <a:bodyPr wrap="square" rtlCol="0">
            <a:spAutoFit/>
          </a:bodyPr>
          <a:lstStyle/>
          <a:p>
            <a:r>
              <a:rPr lang="en-US" i="1" dirty="0">
                <a:cs typeface="Blackadder ITC" panose="020F0502020204030204" pitchFamily="34" charset="0"/>
              </a:rPr>
              <a:t>John Rhys</a:t>
            </a:r>
          </a:p>
        </p:txBody>
      </p:sp>
    </p:spTree>
    <p:extLst>
      <p:ext uri="{BB962C8B-B14F-4D97-AF65-F5344CB8AC3E}">
        <p14:creationId xmlns:p14="http://schemas.microsoft.com/office/powerpoint/2010/main" val="19862808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5EE42D-5996-C448-DD24-3781A1747907}"/>
              </a:ext>
            </a:extLst>
          </p:cNvPr>
          <p:cNvSpPr>
            <a:spLocks noGrp="1"/>
          </p:cNvSpPr>
          <p:nvPr>
            <p:ph type="title"/>
          </p:nvPr>
        </p:nvSpPr>
        <p:spPr>
          <a:xfrm>
            <a:off x="838200" y="365125"/>
            <a:ext cx="10515600" cy="1586338"/>
          </a:xfrm>
        </p:spPr>
        <p:txBody>
          <a:bodyPr>
            <a:normAutofit fontScale="90000"/>
          </a:bodyPr>
          <a:lstStyle/>
          <a:p>
            <a:r>
              <a:rPr lang="en-US" sz="3600" b="1" dirty="0"/>
              <a:t>The Hawarden Castle. NSW loading for Valparaiso.</a:t>
            </a:r>
            <a:br>
              <a:rPr lang="en-US" sz="3600" b="1" dirty="0"/>
            </a:br>
            <a:br>
              <a:rPr lang="en-US" sz="3600" dirty="0"/>
            </a:br>
            <a:r>
              <a:rPr lang="en-US" sz="2700" i="1" dirty="0"/>
              <a:t>The Newcastle Morning Herald and Miners’ Advocate. 5 March 1890</a:t>
            </a:r>
            <a:br>
              <a:rPr lang="en-US" sz="3600" dirty="0">
                <a:solidFill>
                  <a:srgbClr val="FFFF00"/>
                </a:solidFill>
              </a:rPr>
            </a:br>
            <a:endParaRPr lang="en-US" sz="3600" dirty="0"/>
          </a:p>
        </p:txBody>
      </p:sp>
      <p:sp>
        <p:nvSpPr>
          <p:cNvPr id="3" name="Content Placeholder 2">
            <a:extLst>
              <a:ext uri="{FF2B5EF4-FFF2-40B4-BE49-F238E27FC236}">
                <a16:creationId xmlns:a16="http://schemas.microsoft.com/office/drawing/2014/main" id="{09BC02BD-BEF1-4568-323F-05D92D2FA1CA}"/>
              </a:ext>
            </a:extLst>
          </p:cNvPr>
          <p:cNvSpPr>
            <a:spLocks noGrp="1"/>
          </p:cNvSpPr>
          <p:nvPr>
            <p:ph idx="1"/>
          </p:nvPr>
        </p:nvSpPr>
        <p:spPr>
          <a:xfrm>
            <a:off x="838200" y="1951463"/>
            <a:ext cx="10515600" cy="4638095"/>
          </a:xfrm>
        </p:spPr>
        <p:txBody>
          <a:bodyPr/>
          <a:lstStyle/>
          <a:p>
            <a:r>
              <a:rPr lang="en-US" dirty="0"/>
              <a:t>A lucky escape in </a:t>
            </a:r>
            <a:r>
              <a:rPr lang="en-US" dirty="0" err="1"/>
              <a:t>harbour</a:t>
            </a:r>
            <a:r>
              <a:rPr lang="en-US" dirty="0"/>
              <a:t> when a tug fails to pull against current from the river </a:t>
            </a:r>
          </a:p>
          <a:p>
            <a:endParaRPr lang="en-US" dirty="0"/>
          </a:p>
          <a:p>
            <a:r>
              <a:rPr lang="en-US" dirty="0"/>
              <a:t>Prompt action in dropping the anchor</a:t>
            </a:r>
          </a:p>
          <a:p>
            <a:endParaRPr lang="en-US" dirty="0"/>
          </a:p>
          <a:p>
            <a:r>
              <a:rPr lang="en-US" dirty="0"/>
              <a:t>“… in ballast and after discharging will load Wallsend coal for Valparaiso”</a:t>
            </a:r>
          </a:p>
          <a:p>
            <a:endParaRPr lang="en-US" dirty="0"/>
          </a:p>
          <a:p>
            <a:r>
              <a:rPr lang="en-US" dirty="0" err="1"/>
              <a:t>Mr</a:t>
            </a:r>
            <a:r>
              <a:rPr lang="en-US" dirty="0"/>
              <a:t> Evans is the Chief Officer</a:t>
            </a:r>
          </a:p>
          <a:p>
            <a:endParaRPr lang="en-US" dirty="0"/>
          </a:p>
          <a:p>
            <a:endParaRPr lang="en-US" dirty="0"/>
          </a:p>
        </p:txBody>
      </p:sp>
    </p:spTree>
    <p:extLst>
      <p:ext uri="{BB962C8B-B14F-4D97-AF65-F5344CB8AC3E}">
        <p14:creationId xmlns:p14="http://schemas.microsoft.com/office/powerpoint/2010/main" val="32753756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DFAB613-6BA4-BF7A-E1A4-9D267EBE87FE}"/>
              </a:ext>
            </a:extLst>
          </p:cNvPr>
          <p:cNvPicPr>
            <a:picLocks noChangeAspect="1"/>
          </p:cNvPicPr>
          <p:nvPr/>
        </p:nvPicPr>
        <p:blipFill>
          <a:blip r:embed="rId2"/>
          <a:stretch>
            <a:fillRect/>
          </a:stretch>
        </p:blipFill>
        <p:spPr>
          <a:xfrm>
            <a:off x="-2868459" y="-535393"/>
            <a:ext cx="14166936" cy="8854335"/>
          </a:xfrm>
          <a:prstGeom prst="rect">
            <a:avLst/>
          </a:prstGeom>
        </p:spPr>
      </p:pic>
      <p:sp>
        <p:nvSpPr>
          <p:cNvPr id="4" name="Rectangle 3">
            <a:extLst>
              <a:ext uri="{FF2B5EF4-FFF2-40B4-BE49-F238E27FC236}">
                <a16:creationId xmlns:a16="http://schemas.microsoft.com/office/drawing/2014/main" id="{A80C541E-F1C5-14FD-AAFE-DBA7A2DF1005}"/>
              </a:ext>
            </a:extLst>
          </p:cNvPr>
          <p:cNvSpPr/>
          <p:nvPr/>
        </p:nvSpPr>
        <p:spPr>
          <a:xfrm>
            <a:off x="7125630" y="613317"/>
            <a:ext cx="4427034" cy="655691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D9CF36CE-7CF1-0AFA-E2F4-F43F7C435F2A}"/>
              </a:ext>
            </a:extLst>
          </p:cNvPr>
          <p:cNvSpPr txBox="1"/>
          <p:nvPr/>
        </p:nvSpPr>
        <p:spPr>
          <a:xfrm>
            <a:off x="7125629" y="2096430"/>
            <a:ext cx="3757961" cy="4370427"/>
          </a:xfrm>
          <a:prstGeom prst="rect">
            <a:avLst/>
          </a:prstGeom>
          <a:noFill/>
        </p:spPr>
        <p:txBody>
          <a:bodyPr wrap="square" rtlCol="0">
            <a:spAutoFit/>
          </a:bodyPr>
          <a:lstStyle/>
          <a:p>
            <a:r>
              <a:rPr lang="en-US" sz="2000" dirty="0">
                <a:solidFill>
                  <a:srgbClr val="FFFF00"/>
                </a:solidFill>
              </a:rPr>
              <a:t>The Newcastle Morning Herald </a:t>
            </a:r>
          </a:p>
          <a:p>
            <a:r>
              <a:rPr lang="en-US" sz="2000" dirty="0">
                <a:solidFill>
                  <a:srgbClr val="FFFF00"/>
                </a:solidFill>
              </a:rPr>
              <a:t>and Miners’ Advocate. </a:t>
            </a:r>
          </a:p>
          <a:p>
            <a:r>
              <a:rPr lang="en-US" sz="2000" dirty="0">
                <a:solidFill>
                  <a:srgbClr val="FFFF00"/>
                </a:solidFill>
              </a:rPr>
              <a:t>5 March 1890</a:t>
            </a:r>
          </a:p>
          <a:p>
            <a:endParaRPr lang="en-US" sz="2000" dirty="0">
              <a:solidFill>
                <a:srgbClr val="FFFF00"/>
              </a:solidFill>
            </a:endParaRPr>
          </a:p>
          <a:p>
            <a:r>
              <a:rPr lang="en-US" sz="2000" dirty="0">
                <a:solidFill>
                  <a:srgbClr val="FFFF00"/>
                </a:solidFill>
              </a:rPr>
              <a:t>“In ballast and after discharging</a:t>
            </a:r>
          </a:p>
          <a:p>
            <a:r>
              <a:rPr lang="en-US" sz="2000" dirty="0">
                <a:solidFill>
                  <a:srgbClr val="FFFF00"/>
                </a:solidFill>
              </a:rPr>
              <a:t>will load Wallsend coal for </a:t>
            </a:r>
          </a:p>
          <a:p>
            <a:r>
              <a:rPr lang="en-US" sz="2000" dirty="0">
                <a:solidFill>
                  <a:srgbClr val="FFFF00"/>
                </a:solidFill>
              </a:rPr>
              <a:t>Valparaiso.”</a:t>
            </a:r>
          </a:p>
          <a:p>
            <a:endParaRPr lang="en-US" sz="2000" dirty="0">
              <a:solidFill>
                <a:srgbClr val="FFFF00"/>
              </a:solidFill>
            </a:endParaRPr>
          </a:p>
          <a:p>
            <a:r>
              <a:rPr lang="en-US" sz="2000" dirty="0">
                <a:solidFill>
                  <a:srgbClr val="FFFF00"/>
                </a:solidFill>
              </a:rPr>
              <a:t>St Thomas’ s churchyard:</a:t>
            </a:r>
          </a:p>
          <a:p>
            <a:endParaRPr lang="en-US" sz="2000" dirty="0">
              <a:solidFill>
                <a:srgbClr val="FFFF00"/>
              </a:solidFill>
            </a:endParaRPr>
          </a:p>
          <a:p>
            <a:r>
              <a:rPr lang="en-US" sz="2000" dirty="0">
                <a:solidFill>
                  <a:srgbClr val="FFFF00"/>
                </a:solidFill>
              </a:rPr>
              <a:t>Lost with all hands between </a:t>
            </a:r>
          </a:p>
          <a:p>
            <a:r>
              <a:rPr lang="en-US" sz="2000" dirty="0">
                <a:solidFill>
                  <a:srgbClr val="FFFF00"/>
                </a:solidFill>
              </a:rPr>
              <a:t>Newcastle, NSW and</a:t>
            </a:r>
          </a:p>
          <a:p>
            <a:r>
              <a:rPr lang="en-US" sz="2000" dirty="0">
                <a:solidFill>
                  <a:srgbClr val="FFFF00"/>
                </a:solidFill>
              </a:rPr>
              <a:t>Valparaiso</a:t>
            </a:r>
          </a:p>
          <a:p>
            <a:endParaRPr lang="en-US" dirty="0">
              <a:solidFill>
                <a:srgbClr val="FFFF00"/>
              </a:solidFill>
            </a:endParaRPr>
          </a:p>
        </p:txBody>
      </p:sp>
    </p:spTree>
    <p:extLst>
      <p:ext uri="{BB962C8B-B14F-4D97-AF65-F5344CB8AC3E}">
        <p14:creationId xmlns:p14="http://schemas.microsoft.com/office/powerpoint/2010/main" val="236469980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4E92BFA-8B05-50E6-977D-6875CC59720E}"/>
              </a:ext>
            </a:extLst>
          </p:cNvPr>
          <p:cNvPicPr>
            <a:picLocks noChangeAspect="1"/>
          </p:cNvPicPr>
          <p:nvPr/>
        </p:nvPicPr>
        <p:blipFill>
          <a:blip r:embed="rId2"/>
          <a:stretch>
            <a:fillRect/>
          </a:stretch>
        </p:blipFill>
        <p:spPr>
          <a:xfrm>
            <a:off x="3882208" y="0"/>
            <a:ext cx="4427584" cy="6858000"/>
          </a:xfrm>
          <a:prstGeom prst="rect">
            <a:avLst/>
          </a:prstGeom>
        </p:spPr>
      </p:pic>
    </p:spTree>
    <p:extLst>
      <p:ext uri="{BB962C8B-B14F-4D97-AF65-F5344CB8AC3E}">
        <p14:creationId xmlns:p14="http://schemas.microsoft.com/office/powerpoint/2010/main" val="34687818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0F2EDC-DDD8-1CE8-84EC-0DA0A37F1854}"/>
              </a:ext>
            </a:extLst>
          </p:cNvPr>
          <p:cNvSpPr>
            <a:spLocks noGrp="1"/>
          </p:cNvSpPr>
          <p:nvPr>
            <p:ph type="title"/>
          </p:nvPr>
        </p:nvSpPr>
        <p:spPr>
          <a:xfrm>
            <a:off x="2778574" y="208293"/>
            <a:ext cx="6634851" cy="781957"/>
          </a:xfrm>
        </p:spPr>
        <p:txBody>
          <a:bodyPr anchor="b">
            <a:normAutofit/>
          </a:bodyPr>
          <a:lstStyle/>
          <a:p>
            <a:r>
              <a:rPr lang="en-US" sz="3200" dirty="0"/>
              <a:t>A SOCIETY BUILT AROUND SEAFARING</a:t>
            </a:r>
          </a:p>
        </p:txBody>
      </p:sp>
      <p:sp>
        <p:nvSpPr>
          <p:cNvPr id="52" name="Content Placeholder 2">
            <a:extLst>
              <a:ext uri="{FF2B5EF4-FFF2-40B4-BE49-F238E27FC236}">
                <a16:creationId xmlns:a16="http://schemas.microsoft.com/office/drawing/2014/main" id="{95DFAB95-386A-428B-661F-07DF81B54DB3}"/>
              </a:ext>
            </a:extLst>
          </p:cNvPr>
          <p:cNvSpPr>
            <a:spLocks noGrp="1"/>
          </p:cNvSpPr>
          <p:nvPr>
            <p:ph idx="1"/>
          </p:nvPr>
        </p:nvSpPr>
        <p:spPr>
          <a:xfrm>
            <a:off x="5377943" y="1060287"/>
            <a:ext cx="5371833" cy="5139791"/>
          </a:xfrm>
        </p:spPr>
        <p:txBody>
          <a:bodyPr anchor="t">
            <a:normAutofit/>
          </a:bodyPr>
          <a:lstStyle/>
          <a:p>
            <a:pPr marL="0" indent="0">
              <a:buNone/>
            </a:pPr>
            <a:endParaRPr lang="en-GB" sz="1600" b="0" cap="all" dirty="0">
              <a:effectLst/>
              <a:latin typeface="Book Antiqua" panose="02040602050305030304" pitchFamily="18" charset="0"/>
              <a:ea typeface="Times New Roman" panose="02020603050405020304" pitchFamily="18" charset="0"/>
              <a:cs typeface="Times New Roman" panose="02020603050405020304" pitchFamily="18" charset="0"/>
            </a:endParaRPr>
          </a:p>
          <a:p>
            <a:pPr>
              <a:lnSpc>
                <a:spcPct val="120000"/>
              </a:lnSpc>
            </a:pPr>
            <a:r>
              <a:rPr lang="en-GB" sz="1600" dirty="0">
                <a:latin typeface="Book Antiqua" panose="02040602050305030304" pitchFamily="18" charset="0"/>
                <a:ea typeface="Times New Roman" panose="02020603050405020304" pitchFamily="18" charset="0"/>
                <a:cs typeface="Times New Roman" panose="02020603050405020304" pitchFamily="18" charset="0"/>
              </a:rPr>
              <a:t>In earlier times, with smaller boats, a lot of coastal trade - ”the Cwm Traders” - culm and other commodities - captains as small scale entrepreneurs looking for profitable cargoes.</a:t>
            </a:r>
          </a:p>
          <a:p>
            <a:pPr>
              <a:lnSpc>
                <a:spcPct val="120000"/>
              </a:lnSpc>
            </a:pPr>
            <a:r>
              <a:rPr lang="en-GB" sz="1600" dirty="0">
                <a:latin typeface="Book Antiqua" panose="02040602050305030304" pitchFamily="18" charset="0"/>
                <a:ea typeface="Times New Roman" panose="02020603050405020304" pitchFamily="18" charset="0"/>
                <a:cs typeface="Times New Roman" panose="02020603050405020304" pitchFamily="18" charset="0"/>
              </a:rPr>
              <a:t>But still plenty of Irish, Mediterranean and trans-Atlantic trade. The Revd Phillips of </a:t>
            </a:r>
            <a:r>
              <a:rPr lang="en-GB" sz="1600" dirty="0" err="1">
                <a:latin typeface="Book Antiqua" panose="02040602050305030304" pitchFamily="18" charset="0"/>
                <a:ea typeface="Times New Roman" panose="02020603050405020304" pitchFamily="18" charset="0"/>
                <a:cs typeface="Times New Roman" panose="02020603050405020304" pitchFamily="18" charset="0"/>
              </a:rPr>
              <a:t>Blaenwaun</a:t>
            </a:r>
            <a:r>
              <a:rPr lang="en-GB" sz="1600" dirty="0">
                <a:latin typeface="Book Antiqua" panose="02040602050305030304" pitchFamily="18" charset="0"/>
                <a:ea typeface="Times New Roman" panose="02020603050405020304" pitchFamily="18" charset="0"/>
                <a:cs typeface="Times New Roman" panose="02020603050405020304" pitchFamily="18" charset="0"/>
              </a:rPr>
              <a:t> and emigration to Canada. The “Albion”. 1820s.</a:t>
            </a:r>
          </a:p>
          <a:p>
            <a:pPr>
              <a:lnSpc>
                <a:spcPct val="120000"/>
              </a:lnSpc>
            </a:pPr>
            <a:r>
              <a:rPr lang="en-GB" sz="1600" dirty="0">
                <a:latin typeface="Book Antiqua" panose="02040602050305030304" pitchFamily="18" charset="0"/>
                <a:ea typeface="Times New Roman" panose="02020603050405020304" pitchFamily="18" charset="0"/>
                <a:cs typeface="Times New Roman" panose="02020603050405020304" pitchFamily="18" charset="0"/>
              </a:rPr>
              <a:t>With bigger ships and improving communications, captains as employees of the big shipping companies,  further afield with the great expansion of world trade.</a:t>
            </a:r>
          </a:p>
          <a:p>
            <a:pPr>
              <a:lnSpc>
                <a:spcPct val="120000"/>
              </a:lnSpc>
            </a:pPr>
            <a:r>
              <a:rPr lang="en-GB" sz="1600" dirty="0">
                <a:latin typeface="Book Antiqua" panose="02040602050305030304" pitchFamily="18" charset="0"/>
                <a:ea typeface="Times New Roman" panose="02020603050405020304" pitchFamily="18" charset="0"/>
                <a:cs typeface="Times New Roman" panose="02020603050405020304" pitchFamily="18" charset="0"/>
              </a:rPr>
              <a:t>In St </a:t>
            </a:r>
            <a:r>
              <a:rPr lang="en-GB" sz="1600" dirty="0" err="1">
                <a:latin typeface="Book Antiqua" panose="02040602050305030304" pitchFamily="18" charset="0"/>
                <a:ea typeface="Times New Roman" panose="02020603050405020304" pitchFamily="18" charset="0"/>
                <a:cs typeface="Times New Roman" panose="02020603050405020304" pitchFamily="18" charset="0"/>
              </a:rPr>
              <a:t>Dogmaels</a:t>
            </a:r>
            <a:r>
              <a:rPr lang="en-GB" sz="1600" dirty="0">
                <a:latin typeface="Book Antiqua" panose="02040602050305030304" pitchFamily="18" charset="0"/>
                <a:ea typeface="Times New Roman" panose="02020603050405020304" pitchFamily="18" charset="0"/>
                <a:cs typeface="Times New Roman" panose="02020603050405020304" pitchFamily="18" charset="0"/>
              </a:rPr>
              <a:t>, mariners and seafarers substantially outnumber fishermen. The small lane of </a:t>
            </a:r>
            <a:r>
              <a:rPr lang="en-GB" sz="1600" dirty="0" err="1">
                <a:latin typeface="Book Antiqua" panose="02040602050305030304" pitchFamily="18" charset="0"/>
                <a:ea typeface="Times New Roman" panose="02020603050405020304" pitchFamily="18" charset="0"/>
                <a:cs typeface="Times New Roman" panose="02020603050405020304" pitchFamily="18" charset="0"/>
              </a:rPr>
              <a:t>Alltfach</a:t>
            </a:r>
            <a:r>
              <a:rPr lang="en-GB" sz="1600" dirty="0">
                <a:latin typeface="Book Antiqua" panose="02040602050305030304" pitchFamily="18" charset="0"/>
                <a:ea typeface="Times New Roman" panose="02020603050405020304" pitchFamily="18" charset="0"/>
                <a:cs typeface="Times New Roman" panose="02020603050405020304" pitchFamily="18" charset="0"/>
              </a:rPr>
              <a:t>, has at least 5 mariners’ families in the 1860s and 1870s</a:t>
            </a:r>
          </a:p>
          <a:p>
            <a:pPr>
              <a:lnSpc>
                <a:spcPct val="120000"/>
              </a:lnSpc>
            </a:pPr>
            <a:r>
              <a:rPr lang="en-GB" sz="1600" dirty="0">
                <a:latin typeface="Book Antiqua" panose="02040602050305030304" pitchFamily="18" charset="0"/>
                <a:ea typeface="Times New Roman" panose="02020603050405020304" pitchFamily="18" charset="0"/>
                <a:cs typeface="Times New Roman" panose="02020603050405020304" pitchFamily="18" charset="0"/>
              </a:rPr>
              <a:t>”Hwyl </a:t>
            </a:r>
            <a:r>
              <a:rPr lang="en-GB" sz="1600" dirty="0" err="1">
                <a:latin typeface="Book Antiqua" panose="02040602050305030304" pitchFamily="18" charset="0"/>
                <a:ea typeface="Times New Roman" panose="02020603050405020304" pitchFamily="18" charset="0"/>
                <a:cs typeface="Times New Roman" panose="02020603050405020304" pitchFamily="18" charset="0"/>
              </a:rPr>
              <a:t>fawr</a:t>
            </a:r>
            <a:r>
              <a:rPr lang="en-GB" sz="1600" dirty="0">
                <a:latin typeface="Book Antiqua" panose="02040602050305030304" pitchFamily="18" charset="0"/>
                <a:ea typeface="Times New Roman" panose="02020603050405020304" pitchFamily="18" charset="0"/>
                <a:cs typeface="Times New Roman" panose="02020603050405020304" pitchFamily="18" charset="0"/>
              </a:rPr>
              <a:t>” – “Big sail”</a:t>
            </a:r>
          </a:p>
          <a:p>
            <a:endParaRPr lang="en-GB" sz="1600" dirty="0">
              <a:latin typeface="Book Antiqua" panose="02040602050305030304" pitchFamily="18" charset="0"/>
              <a:ea typeface="Times New Roman" panose="02020603050405020304" pitchFamily="18" charset="0"/>
              <a:cs typeface="Times New Roman" panose="02020603050405020304" pitchFamily="18" charset="0"/>
            </a:endParaRPr>
          </a:p>
          <a:p>
            <a:endParaRPr lang="en-US" sz="1600" dirty="0"/>
          </a:p>
        </p:txBody>
      </p:sp>
      <p:grpSp>
        <p:nvGrpSpPr>
          <p:cNvPr id="53" name="Group 52">
            <a:extLst>
              <a:ext uri="{FF2B5EF4-FFF2-40B4-BE49-F238E27FC236}">
                <a16:creationId xmlns:a16="http://schemas.microsoft.com/office/drawing/2014/main" id="{16C73AF9-0D33-5C66-5D79-0D0129904B3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025" y="6737718"/>
            <a:ext cx="12207200" cy="123363"/>
            <a:chOff x="-5025" y="6737718"/>
            <a:chExt cx="12207200" cy="123363"/>
          </a:xfrm>
        </p:grpSpPr>
        <p:sp>
          <p:nvSpPr>
            <p:cNvPr id="54" name="Rectangle 53">
              <a:extLst>
                <a:ext uri="{FF2B5EF4-FFF2-40B4-BE49-F238E27FC236}">
                  <a16:creationId xmlns:a16="http://schemas.microsoft.com/office/drawing/2014/main" id="{ED96FD6F-5EE9-36C7-C200-3111EF6D01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a:off x="6036894" y="695800"/>
              <a:ext cx="123362" cy="12207199"/>
            </a:xfrm>
            <a:prstGeom prst="rect">
              <a:avLst/>
            </a:prstGeom>
            <a:gradFill>
              <a:gsLst>
                <a:gs pos="0">
                  <a:schemeClr val="accent5"/>
                </a:gs>
                <a:gs pos="100000">
                  <a:schemeClr val="accent2"/>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a:extLst>
                <a:ext uri="{FF2B5EF4-FFF2-40B4-BE49-F238E27FC236}">
                  <a16:creationId xmlns:a16="http://schemas.microsoft.com/office/drawing/2014/main" id="{62A39BB2-02C1-8A8B-8021-68446E0474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9176406" y="3835311"/>
              <a:ext cx="123362" cy="5928176"/>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8" name="Picture 7" descr="A ship in the ocean&#10;&#10;Description automatically generated">
            <a:extLst>
              <a:ext uri="{FF2B5EF4-FFF2-40B4-BE49-F238E27FC236}">
                <a16:creationId xmlns:a16="http://schemas.microsoft.com/office/drawing/2014/main" id="{C236590A-B386-5733-92E2-E07F04E67990}"/>
              </a:ext>
            </a:extLst>
          </p:cNvPr>
          <p:cNvPicPr>
            <a:picLocks noChangeAspect="1"/>
          </p:cNvPicPr>
          <p:nvPr/>
        </p:nvPicPr>
        <p:blipFill>
          <a:blip r:embed="rId3"/>
          <a:stretch>
            <a:fillRect/>
          </a:stretch>
        </p:blipFill>
        <p:spPr>
          <a:xfrm>
            <a:off x="258597" y="1197429"/>
            <a:ext cx="4547765" cy="3033485"/>
          </a:xfrm>
          <a:prstGeom prst="rect">
            <a:avLst/>
          </a:prstGeom>
        </p:spPr>
      </p:pic>
      <p:sp>
        <p:nvSpPr>
          <p:cNvPr id="10" name="TextBox 9">
            <a:extLst>
              <a:ext uri="{FF2B5EF4-FFF2-40B4-BE49-F238E27FC236}">
                <a16:creationId xmlns:a16="http://schemas.microsoft.com/office/drawing/2014/main" id="{C9EA536E-9730-956C-C998-87D22E560CFC}"/>
              </a:ext>
            </a:extLst>
          </p:cNvPr>
          <p:cNvSpPr txBox="1"/>
          <p:nvPr/>
        </p:nvSpPr>
        <p:spPr>
          <a:xfrm>
            <a:off x="258597" y="4560986"/>
            <a:ext cx="4284374" cy="923330"/>
          </a:xfrm>
          <a:prstGeom prst="rect">
            <a:avLst/>
          </a:prstGeom>
          <a:noFill/>
        </p:spPr>
        <p:txBody>
          <a:bodyPr wrap="square" rtlCol="0">
            <a:spAutoFit/>
          </a:bodyPr>
          <a:lstStyle/>
          <a:p>
            <a:r>
              <a:rPr lang="en-US" dirty="0"/>
              <a:t>The schooner John and Henry. 88 tons. </a:t>
            </a:r>
          </a:p>
          <a:p>
            <a:r>
              <a:rPr lang="en-US" dirty="0"/>
              <a:t>Built 1844, Aberaeron. Possibly the oldest surviving picture of a locally built ship</a:t>
            </a:r>
          </a:p>
        </p:txBody>
      </p:sp>
    </p:spTree>
    <p:extLst>
      <p:ext uri="{BB962C8B-B14F-4D97-AF65-F5344CB8AC3E}">
        <p14:creationId xmlns:p14="http://schemas.microsoft.com/office/powerpoint/2010/main" val="70533448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Content Placeholder 3">
            <a:extLst>
              <a:ext uri="{FF2B5EF4-FFF2-40B4-BE49-F238E27FC236}">
                <a16:creationId xmlns:a16="http://schemas.microsoft.com/office/drawing/2014/main" id="{FB6A7DAC-7705-3E5B-6F50-F4A1585DF29F}"/>
              </a:ext>
            </a:extLst>
          </p:cNvPr>
          <p:cNvPicPr>
            <a:picLocks noGrp="1" noChangeAspect="1"/>
          </p:cNvPicPr>
          <p:nvPr>
            <p:ph idx="1"/>
          </p:nvPr>
        </p:nvPicPr>
        <p:blipFill rotWithShape="1">
          <a:blip r:embed="rId3"/>
          <a:srcRect t="1299" b="8718"/>
          <a:stretch/>
        </p:blipFill>
        <p:spPr>
          <a:xfrm>
            <a:off x="20" y="1282"/>
            <a:ext cx="12191980" cy="6856718"/>
          </a:xfrm>
          <a:prstGeom prst="rect">
            <a:avLst/>
          </a:prstGeom>
        </p:spPr>
      </p:pic>
    </p:spTree>
    <p:extLst>
      <p:ext uri="{BB962C8B-B14F-4D97-AF65-F5344CB8AC3E}">
        <p14:creationId xmlns:p14="http://schemas.microsoft.com/office/powerpoint/2010/main" val="3187179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6D835D-69FC-E431-2731-13669D7053B4}"/>
              </a:ext>
            </a:extLst>
          </p:cNvPr>
          <p:cNvSpPr>
            <a:spLocks noGrp="1"/>
          </p:cNvSpPr>
          <p:nvPr>
            <p:ph type="title"/>
          </p:nvPr>
        </p:nvSpPr>
        <p:spPr>
          <a:xfrm>
            <a:off x="823686" y="445169"/>
            <a:ext cx="6799941" cy="492322"/>
          </a:xfrm>
        </p:spPr>
        <p:txBody>
          <a:bodyPr anchor="b">
            <a:normAutofit fontScale="90000"/>
          </a:bodyPr>
          <a:lstStyle/>
          <a:p>
            <a:r>
              <a:rPr lang="en-US" sz="3200" dirty="0"/>
              <a:t>SOCIAL AND ECONOMIC DIMENSIONS</a:t>
            </a:r>
          </a:p>
        </p:txBody>
      </p:sp>
      <p:sp>
        <p:nvSpPr>
          <p:cNvPr id="3" name="Content Placeholder 2">
            <a:extLst>
              <a:ext uri="{FF2B5EF4-FFF2-40B4-BE49-F238E27FC236}">
                <a16:creationId xmlns:a16="http://schemas.microsoft.com/office/drawing/2014/main" id="{ADE25FDF-85D0-C04D-4B59-9B55DCA31E43}"/>
              </a:ext>
            </a:extLst>
          </p:cNvPr>
          <p:cNvSpPr>
            <a:spLocks noGrp="1"/>
          </p:cNvSpPr>
          <p:nvPr>
            <p:ph idx="1"/>
          </p:nvPr>
        </p:nvSpPr>
        <p:spPr>
          <a:xfrm>
            <a:off x="401445" y="1103085"/>
            <a:ext cx="3967356" cy="5309746"/>
          </a:xfrm>
        </p:spPr>
        <p:txBody>
          <a:bodyPr anchor="t">
            <a:noAutofit/>
          </a:bodyPr>
          <a:lstStyle/>
          <a:p>
            <a:r>
              <a:rPr lang="en-GB" sz="1600" dirty="0">
                <a:latin typeface="Book Antiqua" panose="02040602050305030304" pitchFamily="18" charset="0"/>
                <a:ea typeface="Times New Roman" panose="02020603050405020304" pitchFamily="18" charset="0"/>
                <a:cs typeface="Times New Roman" panose="02020603050405020304" pitchFamily="18" charset="0"/>
              </a:rPr>
              <a:t>The personal, social and cultural impact of long ”deep sea” voyages must have been huge, not least …</a:t>
            </a:r>
          </a:p>
          <a:p>
            <a:r>
              <a:rPr lang="en-GB" sz="1600" dirty="0">
                <a:latin typeface="Book Antiqua" panose="02040602050305030304" pitchFamily="18" charset="0"/>
                <a:ea typeface="Times New Roman" panose="02020603050405020304" pitchFamily="18" charset="0"/>
                <a:cs typeface="Times New Roman" panose="02020603050405020304" pitchFamily="18" charset="0"/>
              </a:rPr>
              <a:t>the level of personal risk involved</a:t>
            </a:r>
          </a:p>
          <a:p>
            <a:r>
              <a:rPr lang="en-GB" sz="1600" dirty="0">
                <a:latin typeface="Book Antiqua" panose="02040602050305030304" pitchFamily="18" charset="0"/>
                <a:ea typeface="Times New Roman" panose="02020603050405020304" pitchFamily="18" charset="0"/>
                <a:cs typeface="Times New Roman" panose="02020603050405020304" pitchFamily="18" charset="0"/>
              </a:rPr>
              <a:t>explains the often matriarchal nature of society … and much else in the social and religious domain.</a:t>
            </a:r>
          </a:p>
          <a:p>
            <a:r>
              <a:rPr lang="en-GB" sz="1600" dirty="0">
                <a:latin typeface="Book Antiqua" panose="02040602050305030304" pitchFamily="18" charset="0"/>
                <a:ea typeface="Times New Roman" panose="02020603050405020304" pitchFamily="18" charset="0"/>
                <a:cs typeface="Times New Roman" panose="02020603050405020304" pitchFamily="18" charset="0"/>
              </a:rPr>
              <a:t>More awareness of the world than most of their urban contemporaries</a:t>
            </a:r>
          </a:p>
          <a:p>
            <a:r>
              <a:rPr lang="en-GB" sz="1600" dirty="0">
                <a:latin typeface="Book Antiqua" panose="02040602050305030304" pitchFamily="18" charset="0"/>
                <a:ea typeface="Times New Roman" panose="02020603050405020304" pitchFamily="18" charset="0"/>
                <a:cs typeface="Times New Roman" panose="02020603050405020304" pitchFamily="18" charset="0"/>
              </a:rPr>
              <a:t>”More at home in Valparaiso than in London or Cardiff?”</a:t>
            </a:r>
          </a:p>
          <a:p>
            <a:r>
              <a:rPr lang="en-GB" sz="1600" dirty="0">
                <a:latin typeface="Book Antiqua" panose="02040602050305030304" pitchFamily="18" charset="0"/>
                <a:ea typeface="Times New Roman" panose="02020603050405020304" pitchFamily="18" charset="0"/>
                <a:cs typeface="Times New Roman" panose="02020603050405020304" pitchFamily="18" charset="0"/>
              </a:rPr>
              <a:t>House names. </a:t>
            </a:r>
            <a:r>
              <a:rPr lang="en-GB" sz="1600" i="1" dirty="0">
                <a:latin typeface="Book Antiqua" panose="02040602050305030304" pitchFamily="18" charset="0"/>
                <a:ea typeface="Times New Roman" panose="02020603050405020304" pitchFamily="18" charset="0"/>
                <a:cs typeface="Times New Roman" panose="02020603050405020304" pitchFamily="18" charset="0"/>
              </a:rPr>
              <a:t>Lee Cottage, Abigail House, </a:t>
            </a:r>
            <a:r>
              <a:rPr lang="en-GB" sz="1600" i="1" dirty="0" err="1">
                <a:latin typeface="Book Antiqua" panose="02040602050305030304" pitchFamily="18" charset="0"/>
                <a:ea typeface="Times New Roman" panose="02020603050405020304" pitchFamily="18" charset="0"/>
                <a:cs typeface="Times New Roman" panose="02020603050405020304" pitchFamily="18" charset="0"/>
              </a:rPr>
              <a:t>Almora</a:t>
            </a:r>
            <a:r>
              <a:rPr lang="en-GB" sz="1600" i="1" dirty="0">
                <a:latin typeface="Book Antiqua" panose="02040602050305030304" pitchFamily="18" charset="0"/>
                <a:ea typeface="Times New Roman" panose="02020603050405020304" pitchFamily="18" charset="0"/>
                <a:cs typeface="Times New Roman" panose="02020603050405020304" pitchFamily="18" charset="0"/>
              </a:rPr>
              <a:t>. Pomona, Norwood House, Milo, Sloop, Mariners</a:t>
            </a:r>
            <a:r>
              <a:rPr lang="en-GB" sz="1600" dirty="0">
                <a:latin typeface="Book Antiqua" panose="02040602050305030304" pitchFamily="18" charset="0"/>
                <a:ea typeface="Times New Roman" panose="02020603050405020304" pitchFamily="18" charset="0"/>
                <a:cs typeface="Times New Roman" panose="02020603050405020304" pitchFamily="18" charset="0"/>
              </a:rPr>
              <a:t>….</a:t>
            </a:r>
          </a:p>
          <a:p>
            <a:r>
              <a:rPr lang="en-GB" sz="1600" dirty="0">
                <a:latin typeface="Book Antiqua" panose="02040602050305030304" pitchFamily="18" charset="0"/>
                <a:ea typeface="Times New Roman" panose="02020603050405020304" pitchFamily="18" charset="0"/>
                <a:cs typeface="Times New Roman" panose="02020603050405020304" pitchFamily="18" charset="0"/>
              </a:rPr>
              <a:t>Or … </a:t>
            </a:r>
            <a:r>
              <a:rPr lang="en-GB" sz="1600" i="1" dirty="0">
                <a:latin typeface="Book Antiqua" panose="02040602050305030304" pitchFamily="18" charset="0"/>
                <a:ea typeface="Times New Roman" panose="02020603050405020304" pitchFamily="18" charset="0"/>
                <a:cs typeface="Times New Roman" panose="02020603050405020304" pitchFamily="18" charset="0"/>
              </a:rPr>
              <a:t>The Lovely Peggy, </a:t>
            </a:r>
            <a:r>
              <a:rPr lang="en-GB" sz="1600" dirty="0">
                <a:latin typeface="Book Antiqua" panose="02040602050305030304" pitchFamily="18" charset="0"/>
                <a:ea typeface="Times New Roman" panose="02020603050405020304" pitchFamily="18" charset="0"/>
                <a:cs typeface="Times New Roman" panose="02020603050405020304" pitchFamily="18" charset="0"/>
              </a:rPr>
              <a:t>St </a:t>
            </a:r>
            <a:r>
              <a:rPr lang="en-GB" sz="1600" dirty="0" err="1">
                <a:latin typeface="Book Antiqua" panose="02040602050305030304" pitchFamily="18" charset="0"/>
                <a:ea typeface="Times New Roman" panose="02020603050405020304" pitchFamily="18" charset="0"/>
                <a:cs typeface="Times New Roman" panose="02020603050405020304" pitchFamily="18" charset="0"/>
              </a:rPr>
              <a:t>Dogmaels</a:t>
            </a:r>
            <a:endParaRPr lang="en-GB" sz="1600" i="1" dirty="0">
              <a:latin typeface="Book Antiqua" panose="02040602050305030304" pitchFamily="18" charset="0"/>
              <a:ea typeface="Times New Roman" panose="02020603050405020304" pitchFamily="18" charset="0"/>
              <a:cs typeface="Times New Roman" panose="02020603050405020304" pitchFamily="18" charset="0"/>
            </a:endParaRPr>
          </a:p>
          <a:p>
            <a:r>
              <a:rPr lang="en-GB" sz="1600" dirty="0">
                <a:latin typeface="Book Antiqua" panose="02040602050305030304" pitchFamily="18" charset="0"/>
                <a:ea typeface="Times New Roman" panose="02020603050405020304" pitchFamily="18" charset="0"/>
                <a:cs typeface="Times New Roman" panose="02020603050405020304" pitchFamily="18" charset="0"/>
              </a:rPr>
              <a:t>MI s often show a great pride in the sea and in their ship, as well as the numerous tragedies at sea</a:t>
            </a:r>
          </a:p>
        </p:txBody>
      </p:sp>
      <p:pic>
        <p:nvPicPr>
          <p:cNvPr id="6" name="Picture 5" descr="A painting of a ship in the sea&#10;&#10;Description automatically generated">
            <a:extLst>
              <a:ext uri="{FF2B5EF4-FFF2-40B4-BE49-F238E27FC236}">
                <a16:creationId xmlns:a16="http://schemas.microsoft.com/office/drawing/2014/main" id="{E31428DB-79DD-6AE6-8748-9826E46EA02D}"/>
              </a:ext>
            </a:extLst>
          </p:cNvPr>
          <p:cNvPicPr>
            <a:picLocks noChangeAspect="1"/>
          </p:cNvPicPr>
          <p:nvPr/>
        </p:nvPicPr>
        <p:blipFill rotWithShape="1">
          <a:blip r:embed="rId3"/>
          <a:srcRect l="7604" r="2939"/>
          <a:stretch/>
        </p:blipFill>
        <p:spPr>
          <a:xfrm>
            <a:off x="4499429" y="1026841"/>
            <a:ext cx="6038250" cy="4893668"/>
          </a:xfrm>
          <a:prstGeom prst="rect">
            <a:avLst/>
          </a:prstGeom>
        </p:spPr>
      </p:pic>
      <p:grpSp>
        <p:nvGrpSpPr>
          <p:cNvPr id="11" name="Group 10">
            <a:extLst>
              <a:ext uri="{FF2B5EF4-FFF2-40B4-BE49-F238E27FC236}">
                <a16:creationId xmlns:a16="http://schemas.microsoft.com/office/drawing/2014/main" id="{3AFCAD34-1AFC-BC1A-F6B2-C34C63912EA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089243" y="5858828"/>
            <a:ext cx="6226463" cy="123363"/>
            <a:chOff x="7015162" y="5858828"/>
            <a:chExt cx="4300544" cy="123363"/>
          </a:xfrm>
        </p:grpSpPr>
        <p:sp>
          <p:nvSpPr>
            <p:cNvPr id="12" name="Rectangle 11">
              <a:extLst>
                <a:ext uri="{FF2B5EF4-FFF2-40B4-BE49-F238E27FC236}">
                  <a16:creationId xmlns:a16="http://schemas.microsoft.com/office/drawing/2014/main" id="{1129F4A2-3705-CF87-3DDA-AF9CE9389B9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9103753" y="3770237"/>
              <a:ext cx="123362" cy="4300544"/>
            </a:xfrm>
            <a:prstGeom prst="rect">
              <a:avLst/>
            </a:prstGeom>
            <a:gradFill>
              <a:gsLst>
                <a:gs pos="0">
                  <a:schemeClr val="accent2"/>
                </a:gs>
                <a:gs pos="100000">
                  <a:schemeClr val="accent5"/>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891B1028-FC76-5583-3A1F-5815A7DCF9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209789" y="4876274"/>
              <a:ext cx="123362" cy="2088471"/>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TextBox 6">
            <a:extLst>
              <a:ext uri="{FF2B5EF4-FFF2-40B4-BE49-F238E27FC236}">
                <a16:creationId xmlns:a16="http://schemas.microsoft.com/office/drawing/2014/main" id="{8B9D304E-50BB-7231-7BC1-5D6E202DE181}"/>
              </a:ext>
            </a:extLst>
          </p:cNvPr>
          <p:cNvSpPr txBox="1"/>
          <p:nvPr/>
        </p:nvSpPr>
        <p:spPr>
          <a:xfrm>
            <a:off x="5812971" y="1211943"/>
            <a:ext cx="3476172" cy="369332"/>
          </a:xfrm>
          <a:prstGeom prst="rect">
            <a:avLst/>
          </a:prstGeom>
          <a:noFill/>
        </p:spPr>
        <p:txBody>
          <a:bodyPr wrap="square" rtlCol="0">
            <a:spAutoFit/>
          </a:bodyPr>
          <a:lstStyle/>
          <a:p>
            <a:r>
              <a:rPr lang="en-US" dirty="0" err="1"/>
              <a:t>Madona</a:t>
            </a:r>
            <a:r>
              <a:rPr lang="en-US" dirty="0"/>
              <a:t>. 163 ton brigantine</a:t>
            </a:r>
          </a:p>
        </p:txBody>
      </p:sp>
    </p:spTree>
    <p:extLst>
      <p:ext uri="{BB962C8B-B14F-4D97-AF65-F5344CB8AC3E}">
        <p14:creationId xmlns:p14="http://schemas.microsoft.com/office/powerpoint/2010/main" val="273521642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D1D34770-47A8-402C-AF23-2B653F2D88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C0F4605-BD40-CC22-43F2-3B63920727E9}"/>
              </a:ext>
            </a:extLst>
          </p:cNvPr>
          <p:cNvSpPr>
            <a:spLocks noGrp="1"/>
          </p:cNvSpPr>
          <p:nvPr>
            <p:ph type="title"/>
          </p:nvPr>
        </p:nvSpPr>
        <p:spPr>
          <a:xfrm>
            <a:off x="836680" y="392429"/>
            <a:ext cx="6002110" cy="1305199"/>
          </a:xfrm>
        </p:spPr>
        <p:txBody>
          <a:bodyPr>
            <a:normAutofit/>
          </a:bodyPr>
          <a:lstStyle/>
          <a:p>
            <a:r>
              <a:rPr lang="en-US" sz="3700" dirty="0"/>
              <a:t>Sarah Elizabeth Williams (m. Owen) of </a:t>
            </a:r>
            <a:r>
              <a:rPr lang="en-US" sz="3700" dirty="0" err="1"/>
              <a:t>Tivy</a:t>
            </a:r>
            <a:r>
              <a:rPr lang="en-US" sz="3700" dirty="0"/>
              <a:t> View, </a:t>
            </a:r>
            <a:r>
              <a:rPr lang="en-US" sz="3700" dirty="0" err="1"/>
              <a:t>Feidr</a:t>
            </a:r>
            <a:r>
              <a:rPr lang="en-US" sz="3700" dirty="0"/>
              <a:t> </a:t>
            </a:r>
            <a:r>
              <a:rPr lang="en-US" sz="3700" dirty="0" err="1"/>
              <a:t>Fawr</a:t>
            </a:r>
            <a:endParaRPr lang="en-US" sz="3700" dirty="0"/>
          </a:p>
        </p:txBody>
      </p:sp>
      <p:sp>
        <p:nvSpPr>
          <p:cNvPr id="3" name="Content Placeholder 2">
            <a:extLst>
              <a:ext uri="{FF2B5EF4-FFF2-40B4-BE49-F238E27FC236}">
                <a16:creationId xmlns:a16="http://schemas.microsoft.com/office/drawing/2014/main" id="{B678EFF8-0C90-7C2A-AC05-7E9B38551201}"/>
              </a:ext>
            </a:extLst>
          </p:cNvPr>
          <p:cNvSpPr>
            <a:spLocks noGrp="1"/>
          </p:cNvSpPr>
          <p:nvPr>
            <p:ph idx="1"/>
          </p:nvPr>
        </p:nvSpPr>
        <p:spPr>
          <a:xfrm>
            <a:off x="836680" y="1697628"/>
            <a:ext cx="6002110" cy="4436473"/>
          </a:xfrm>
        </p:spPr>
        <p:txBody>
          <a:bodyPr>
            <a:normAutofit fontScale="85000" lnSpcReduction="10000"/>
          </a:bodyPr>
          <a:lstStyle/>
          <a:p>
            <a:pPr marL="0" indent="0">
              <a:buNone/>
            </a:pPr>
            <a:r>
              <a:rPr lang="en-US" sz="1700" dirty="0"/>
              <a:t>Husband. Captain James Owen. Master Mariner. 1873 – 1954.</a:t>
            </a:r>
          </a:p>
          <a:p>
            <a:pPr marL="0" indent="0">
              <a:buNone/>
            </a:pPr>
            <a:r>
              <a:rPr lang="en-US" sz="1700" dirty="0"/>
              <a:t>Father. James Williams, Master Mariner. 1848 – 1882.</a:t>
            </a:r>
          </a:p>
          <a:p>
            <a:pPr marL="0" indent="0">
              <a:buNone/>
            </a:pPr>
            <a:r>
              <a:rPr lang="en-US" sz="1700" dirty="0"/>
              <a:t>Paternal grandfather. John Williams of Abbey. Sea captain.</a:t>
            </a:r>
          </a:p>
          <a:p>
            <a:pPr marL="0" indent="0">
              <a:buNone/>
            </a:pPr>
            <a:r>
              <a:rPr lang="en-US" sz="1700" dirty="0"/>
              <a:t>Maternal grandfather. Rees Lewis. Master Mariner. Of Lee Cottage, </a:t>
            </a:r>
            <a:r>
              <a:rPr lang="en-US" sz="1700" dirty="0" err="1"/>
              <a:t>Alltfach</a:t>
            </a:r>
            <a:r>
              <a:rPr lang="en-US" sz="1700" dirty="0"/>
              <a:t>, and captain of the </a:t>
            </a:r>
            <a:r>
              <a:rPr lang="en-US" sz="1700" i="1" dirty="0"/>
              <a:t>Lee</a:t>
            </a:r>
            <a:r>
              <a:rPr lang="en-US" sz="1700" dirty="0"/>
              <a:t>.</a:t>
            </a:r>
          </a:p>
          <a:p>
            <a:pPr marL="0" indent="0">
              <a:buNone/>
            </a:pPr>
            <a:r>
              <a:rPr lang="en-US" sz="1700" dirty="0"/>
              <a:t>Father in law. William Owen. Mariner and Fishguard pilot, lost with the steamer </a:t>
            </a:r>
            <a:r>
              <a:rPr lang="en-US" sz="1700" i="1" dirty="0"/>
              <a:t>Thomas Vaughan </a:t>
            </a:r>
            <a:r>
              <a:rPr lang="en-US" sz="1700" dirty="0"/>
              <a:t>in Jack Sound, 1882, attempting to take the leaking ship from Fishguard to Milford Haven for repair.</a:t>
            </a:r>
          </a:p>
          <a:p>
            <a:pPr marL="0" indent="0">
              <a:buNone/>
            </a:pPr>
            <a:r>
              <a:rPr lang="en-US" sz="1700" dirty="0"/>
              <a:t>Great grandfather. John Lloyd d. 1815. Master of the </a:t>
            </a:r>
            <a:r>
              <a:rPr lang="en-US" sz="1700" i="1" dirty="0"/>
              <a:t>Peggy</a:t>
            </a:r>
            <a:r>
              <a:rPr lang="en-US" sz="1700" dirty="0"/>
              <a:t> of Cardigan, and husband of Peggy Martin (of whom more later). Brother of George Lloyd.</a:t>
            </a:r>
          </a:p>
          <a:p>
            <a:pPr marL="0" indent="0">
              <a:buNone/>
            </a:pPr>
            <a:r>
              <a:rPr lang="en-US" sz="1700" dirty="0"/>
              <a:t>Great grandfather. James Lewis. River pilot.</a:t>
            </a:r>
          </a:p>
          <a:p>
            <a:pPr marL="0" indent="0">
              <a:buNone/>
            </a:pPr>
            <a:r>
              <a:rPr lang="en-US" sz="1700" dirty="0"/>
              <a:t>Lloyd relations include Shadrach Lloyd of Abigail House and Captain Williams, Cannon House. Both Master Mariners. The Lloyds were one of the notable maritime families of St </a:t>
            </a:r>
            <a:r>
              <a:rPr lang="en-US" sz="1700" dirty="0" err="1"/>
              <a:t>Dogmaels</a:t>
            </a:r>
            <a:r>
              <a:rPr lang="en-US" sz="1700" dirty="0"/>
              <a:t>.</a:t>
            </a:r>
          </a:p>
          <a:p>
            <a:pPr marL="0" indent="0">
              <a:buNone/>
            </a:pPr>
            <a:r>
              <a:rPr lang="en-US" sz="1700" dirty="0"/>
              <a:t>Three sons at sea. </a:t>
            </a:r>
          </a:p>
          <a:p>
            <a:pPr marL="0" indent="0">
              <a:buNone/>
            </a:pPr>
            <a:r>
              <a:rPr lang="en-US" sz="1700" dirty="0"/>
              <a:t>A great uncle, or rather his wife, ran the Rose and Crown (Bethsaida) when her husband was at sea.</a:t>
            </a:r>
          </a:p>
          <a:p>
            <a:pPr marL="0" indent="0">
              <a:buNone/>
            </a:pPr>
            <a:r>
              <a:rPr lang="en-US" sz="1100" dirty="0"/>
              <a:t> </a:t>
            </a:r>
          </a:p>
        </p:txBody>
      </p:sp>
      <p:pic>
        <p:nvPicPr>
          <p:cNvPr id="7" name="Picture 6" descr="A person in a black shirt&#10;&#10;Description automatically generated">
            <a:extLst>
              <a:ext uri="{FF2B5EF4-FFF2-40B4-BE49-F238E27FC236}">
                <a16:creationId xmlns:a16="http://schemas.microsoft.com/office/drawing/2014/main" id="{0C9B4FF3-F59D-1310-84FE-6F0EC61C70A4}"/>
              </a:ext>
            </a:extLst>
          </p:cNvPr>
          <p:cNvPicPr>
            <a:picLocks noChangeAspect="1"/>
          </p:cNvPicPr>
          <p:nvPr/>
        </p:nvPicPr>
        <p:blipFill rotWithShape="1">
          <a:blip r:embed="rId3"/>
          <a:srcRect r="2" b="7624"/>
          <a:stretch/>
        </p:blipFill>
        <p:spPr>
          <a:xfrm>
            <a:off x="7199440" y="10"/>
            <a:ext cx="4992560" cy="6857990"/>
          </a:xfrm>
          <a:prstGeom prst="rect">
            <a:avLst/>
          </a:prstGeom>
          <a:effectLst/>
        </p:spPr>
      </p:pic>
    </p:spTree>
    <p:extLst>
      <p:ext uri="{BB962C8B-B14F-4D97-AF65-F5344CB8AC3E}">
        <p14:creationId xmlns:p14="http://schemas.microsoft.com/office/powerpoint/2010/main" val="26537339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2151139A-886F-4B97-8815-729AD3831B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4" name="Rectangle 13">
            <a:extLst>
              <a:ext uri="{FF2B5EF4-FFF2-40B4-BE49-F238E27FC236}">
                <a16:creationId xmlns:a16="http://schemas.microsoft.com/office/drawing/2014/main" id="{AB5E08C4-8CDD-4623-A5B8-E998C6DEE3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492"/>
            <a:ext cx="12191998" cy="1575955"/>
          </a:xfrm>
          <a:prstGeom prst="rect">
            <a:avLst/>
          </a:prstGeom>
          <a:gradFill>
            <a:gsLst>
              <a:gs pos="0">
                <a:schemeClr val="accent1">
                  <a:lumMod val="50000"/>
                </a:scheme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15F33878-D502-4FFA-8ACE-F2AECDB2A2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35"/>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D3539FEE-81D3-4406-802E-60B20B16F4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8" y="-5307777"/>
            <a:ext cx="1576446" cy="12192001"/>
          </a:xfrm>
          <a:prstGeom prst="rect">
            <a:avLst/>
          </a:prstGeom>
          <a:gradFill>
            <a:gsLst>
              <a:gs pos="16000">
                <a:srgbClr val="000000">
                  <a:alpha val="0"/>
                </a:srgbClr>
              </a:gs>
              <a:gs pos="99000">
                <a:srgbClr val="000000">
                  <a:alpha val="87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DC701763-729E-462F-A5A8-E0DEFEB1E2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25434" y="986"/>
            <a:ext cx="4303422" cy="1575461"/>
          </a:xfrm>
          <a:prstGeom prst="rect">
            <a:avLst/>
          </a:prstGeom>
          <a:gradFill>
            <a:gsLst>
              <a:gs pos="0">
                <a:schemeClr val="accent1">
                  <a:alpha val="17000"/>
                </a:schemeClr>
              </a:gs>
              <a:gs pos="74000">
                <a:schemeClr val="accent1">
                  <a:lumMod val="5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8BB63A6-080B-1730-5DE2-A2F54FBF90AE}"/>
              </a:ext>
            </a:extLst>
          </p:cNvPr>
          <p:cNvSpPr>
            <a:spLocks noGrp="1"/>
          </p:cNvSpPr>
          <p:nvPr>
            <p:ph type="title"/>
          </p:nvPr>
        </p:nvSpPr>
        <p:spPr>
          <a:xfrm>
            <a:off x="699714" y="353160"/>
            <a:ext cx="8453430" cy="898581"/>
          </a:xfrm>
        </p:spPr>
        <p:txBody>
          <a:bodyPr vert="horz" lIns="91440" tIns="45720" rIns="91440" bIns="45720" rtlCol="0" anchor="ctr">
            <a:normAutofit/>
          </a:bodyPr>
          <a:lstStyle/>
          <a:p>
            <a:r>
              <a:rPr lang="en-US" sz="4000" dirty="0">
                <a:solidFill>
                  <a:srgbClr val="FFFFFF"/>
                </a:solidFill>
              </a:rPr>
              <a:t>James Williams and the John Byers</a:t>
            </a:r>
          </a:p>
        </p:txBody>
      </p:sp>
      <p:pic>
        <p:nvPicPr>
          <p:cNvPr id="7" name="Picture 6" descr="A painting of a ship in the water&#10;&#10;Description automatically generated">
            <a:extLst>
              <a:ext uri="{FF2B5EF4-FFF2-40B4-BE49-F238E27FC236}">
                <a16:creationId xmlns:a16="http://schemas.microsoft.com/office/drawing/2014/main" id="{4CCB05DE-0782-F872-8130-49179C9B98F5}"/>
              </a:ext>
            </a:extLst>
          </p:cNvPr>
          <p:cNvPicPr>
            <a:picLocks noChangeAspect="1"/>
          </p:cNvPicPr>
          <p:nvPr/>
        </p:nvPicPr>
        <p:blipFill>
          <a:blip r:embed="rId3"/>
          <a:stretch>
            <a:fillRect/>
          </a:stretch>
        </p:blipFill>
        <p:spPr>
          <a:xfrm>
            <a:off x="715748" y="1843611"/>
            <a:ext cx="5813068" cy="4182573"/>
          </a:xfrm>
          <a:prstGeom prst="rect">
            <a:avLst/>
          </a:prstGeom>
        </p:spPr>
      </p:pic>
      <p:pic>
        <p:nvPicPr>
          <p:cNvPr id="5" name="Content Placeholder 4" descr="A person with a beard&#10;&#10;Description automatically generated">
            <a:extLst>
              <a:ext uri="{FF2B5EF4-FFF2-40B4-BE49-F238E27FC236}">
                <a16:creationId xmlns:a16="http://schemas.microsoft.com/office/drawing/2014/main" id="{87CEED5D-84FD-0ACB-8698-9D9B12889EDA}"/>
              </a:ext>
            </a:extLst>
          </p:cNvPr>
          <p:cNvPicPr>
            <a:picLocks noGrp="1" noChangeAspect="1"/>
          </p:cNvPicPr>
          <p:nvPr>
            <p:ph idx="1"/>
          </p:nvPr>
        </p:nvPicPr>
        <p:blipFill>
          <a:blip r:embed="rId4"/>
          <a:stretch>
            <a:fillRect/>
          </a:stretch>
        </p:blipFill>
        <p:spPr>
          <a:xfrm>
            <a:off x="7570460" y="1846469"/>
            <a:ext cx="3493779" cy="4658371"/>
          </a:xfrm>
          <a:prstGeom prst="rect">
            <a:avLst/>
          </a:prstGeom>
        </p:spPr>
      </p:pic>
      <p:sp>
        <p:nvSpPr>
          <p:cNvPr id="3" name="TextBox 2">
            <a:extLst>
              <a:ext uri="{FF2B5EF4-FFF2-40B4-BE49-F238E27FC236}">
                <a16:creationId xmlns:a16="http://schemas.microsoft.com/office/drawing/2014/main" id="{EE3DC913-0DDA-B7DD-F7C3-10F456380B59}"/>
              </a:ext>
            </a:extLst>
          </p:cNvPr>
          <p:cNvSpPr txBox="1"/>
          <p:nvPr/>
        </p:nvSpPr>
        <p:spPr>
          <a:xfrm>
            <a:off x="1288869" y="6209211"/>
            <a:ext cx="6017622" cy="369332"/>
          </a:xfrm>
          <a:prstGeom prst="rect">
            <a:avLst/>
          </a:prstGeom>
          <a:noFill/>
        </p:spPr>
        <p:txBody>
          <a:bodyPr wrap="square" rtlCol="0">
            <a:spAutoFit/>
          </a:bodyPr>
          <a:lstStyle/>
          <a:p>
            <a:r>
              <a:rPr lang="en-US" dirty="0"/>
              <a:t>The Mediterranean trade. James Williams. 1848-1882</a:t>
            </a:r>
          </a:p>
        </p:txBody>
      </p:sp>
    </p:spTree>
    <p:extLst>
      <p:ext uri="{BB962C8B-B14F-4D97-AF65-F5344CB8AC3E}">
        <p14:creationId xmlns:p14="http://schemas.microsoft.com/office/powerpoint/2010/main" val="208044263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2151139A-886F-4B97-8815-729AD3831B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4" name="Rectangle 13">
            <a:extLst>
              <a:ext uri="{FF2B5EF4-FFF2-40B4-BE49-F238E27FC236}">
                <a16:creationId xmlns:a16="http://schemas.microsoft.com/office/drawing/2014/main" id="{5428AC11-BFDF-42EF-80FF-717BBF9090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1100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2CC56AF6-38E4-490B-8E2B-1A1037B4ED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9565" y="2659404"/>
            <a:ext cx="4355594" cy="4040742"/>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Close-up of a person's face&#10;&#10;Description automatically generated">
            <a:extLst>
              <a:ext uri="{FF2B5EF4-FFF2-40B4-BE49-F238E27FC236}">
                <a16:creationId xmlns:a16="http://schemas.microsoft.com/office/drawing/2014/main" id="{20F972B0-0376-4CD2-2DDF-6DCE12BFF7A1}"/>
              </a:ext>
            </a:extLst>
          </p:cNvPr>
          <p:cNvPicPr>
            <a:picLocks noGrp="1" noChangeAspect="1"/>
          </p:cNvPicPr>
          <p:nvPr>
            <p:ph idx="1"/>
          </p:nvPr>
        </p:nvPicPr>
        <p:blipFill rotWithShape="1">
          <a:blip r:embed="rId3"/>
          <a:srcRect l="21663" r="3" b="3"/>
          <a:stretch/>
        </p:blipFill>
        <p:spPr>
          <a:xfrm>
            <a:off x="4038610" y="7"/>
            <a:ext cx="4039673" cy="6875812"/>
          </a:xfrm>
          <a:prstGeom prst="rect">
            <a:avLst/>
          </a:prstGeom>
        </p:spPr>
      </p:pic>
      <p:sp>
        <p:nvSpPr>
          <p:cNvPr id="18" name="Freeform: Shape 17">
            <a:extLst>
              <a:ext uri="{FF2B5EF4-FFF2-40B4-BE49-F238E27FC236}">
                <a16:creationId xmlns:a16="http://schemas.microsoft.com/office/drawing/2014/main" id="{32FD26B0-16CE-4AD4-9CE4-A63EBF3308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4B67523D-D6A7-BC6F-08A7-FB23FD019ABE}"/>
              </a:ext>
            </a:extLst>
          </p:cNvPr>
          <p:cNvSpPr>
            <a:spLocks noGrp="1"/>
          </p:cNvSpPr>
          <p:nvPr>
            <p:ph type="title"/>
          </p:nvPr>
        </p:nvSpPr>
        <p:spPr>
          <a:xfrm>
            <a:off x="201168" y="2945177"/>
            <a:ext cx="3520440" cy="1565864"/>
          </a:xfrm>
        </p:spPr>
        <p:txBody>
          <a:bodyPr vert="horz" lIns="91440" tIns="45720" rIns="91440" bIns="45720" rtlCol="0" anchor="t">
            <a:normAutofit fontScale="90000"/>
          </a:bodyPr>
          <a:lstStyle/>
          <a:p>
            <a:r>
              <a:rPr lang="en-US" sz="2800" kern="1200" dirty="0">
                <a:solidFill>
                  <a:srgbClr val="FFFFFF"/>
                </a:solidFill>
                <a:latin typeface="+mj-lt"/>
                <a:ea typeface="+mj-ea"/>
                <a:cs typeface="+mj-cs"/>
              </a:rPr>
              <a:t>REES LEWIS, MASTER MARINER, OF LEE COTTAGE, ALLTFACH.</a:t>
            </a:r>
            <a:br>
              <a:rPr lang="en-US" sz="2800" kern="1200" dirty="0">
                <a:solidFill>
                  <a:srgbClr val="FFFFFF"/>
                </a:solidFill>
                <a:latin typeface="+mj-lt"/>
                <a:ea typeface="+mj-ea"/>
                <a:cs typeface="+mj-cs"/>
              </a:rPr>
            </a:br>
            <a:r>
              <a:rPr lang="en-US" sz="2800" kern="1200" dirty="0">
                <a:solidFill>
                  <a:srgbClr val="FFFFFF"/>
                </a:solidFill>
                <a:latin typeface="+mj-lt"/>
                <a:ea typeface="+mj-ea"/>
                <a:cs typeface="+mj-cs"/>
              </a:rPr>
              <a:t>1819- 1892</a:t>
            </a:r>
          </a:p>
        </p:txBody>
      </p:sp>
      <p:pic>
        <p:nvPicPr>
          <p:cNvPr id="7" name="Picture 6" descr="A close-up of a person&#10;&#10;Description automatically generated">
            <a:extLst>
              <a:ext uri="{FF2B5EF4-FFF2-40B4-BE49-F238E27FC236}">
                <a16:creationId xmlns:a16="http://schemas.microsoft.com/office/drawing/2014/main" id="{37F5A68E-5915-B1EF-CA2E-BF5C1FEA5F4C}"/>
              </a:ext>
            </a:extLst>
          </p:cNvPr>
          <p:cNvPicPr>
            <a:picLocks noChangeAspect="1"/>
          </p:cNvPicPr>
          <p:nvPr/>
        </p:nvPicPr>
        <p:blipFill rotWithShape="1">
          <a:blip r:embed="rId4"/>
          <a:srcRect l="13650" r="24037" b="-2"/>
          <a:stretch/>
        </p:blipFill>
        <p:spPr>
          <a:xfrm>
            <a:off x="8068007" y="-7"/>
            <a:ext cx="4123986" cy="6876146"/>
          </a:xfrm>
          <a:prstGeom prst="rect">
            <a:avLst/>
          </a:prstGeom>
        </p:spPr>
      </p:pic>
    </p:spTree>
    <p:extLst>
      <p:ext uri="{BB962C8B-B14F-4D97-AF65-F5344CB8AC3E}">
        <p14:creationId xmlns:p14="http://schemas.microsoft.com/office/powerpoint/2010/main" val="40201928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FFCDD23B-75C8-427B-BD08-53C8156CD7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painting of ships in the water&#10;&#10;Description automatically generated">
            <a:extLst>
              <a:ext uri="{FF2B5EF4-FFF2-40B4-BE49-F238E27FC236}">
                <a16:creationId xmlns:a16="http://schemas.microsoft.com/office/drawing/2014/main" id="{5C5FDD4F-BA01-A189-C8AB-AC8A824C6294}"/>
              </a:ext>
            </a:extLst>
          </p:cNvPr>
          <p:cNvPicPr>
            <a:picLocks noChangeAspect="1"/>
          </p:cNvPicPr>
          <p:nvPr/>
        </p:nvPicPr>
        <p:blipFill rotWithShape="1">
          <a:blip r:embed="rId3"/>
          <a:srcRect t="1002" r="-1" b="-1"/>
          <a:stretch/>
        </p:blipFill>
        <p:spPr>
          <a:xfrm>
            <a:off x="-1" y="190"/>
            <a:ext cx="8128855" cy="5291194"/>
          </a:xfrm>
          <a:prstGeom prst="rect">
            <a:avLst/>
          </a:prstGeom>
        </p:spPr>
      </p:pic>
      <p:sp>
        <p:nvSpPr>
          <p:cNvPr id="21" name="Rectangle 20">
            <a:extLst>
              <a:ext uri="{FF2B5EF4-FFF2-40B4-BE49-F238E27FC236}">
                <a16:creationId xmlns:a16="http://schemas.microsoft.com/office/drawing/2014/main" id="{AFFC87AC-C919-4FE5-BAC3-39509E0011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64" y="5282206"/>
            <a:ext cx="12192264" cy="1163844"/>
          </a:xfrm>
          <a:prstGeom prst="rect">
            <a:avLst/>
          </a:prstGeom>
          <a:gradFill>
            <a:gsLst>
              <a:gs pos="28000">
                <a:schemeClr val="accent1">
                  <a:lumMod val="75000"/>
                  <a:alpha val="11000"/>
                </a:schemeClr>
              </a:gs>
              <a:gs pos="100000">
                <a:srgbClr val="000000">
                  <a:alpha val="77000"/>
                </a:srgbClr>
              </a:gs>
            </a:gsLst>
            <a:lin ang="12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AB5E08C4-8CDD-4623-A5B8-E998C6DEE3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5282206"/>
            <a:ext cx="12191998" cy="1586485"/>
          </a:xfrm>
          <a:prstGeom prst="rect">
            <a:avLst/>
          </a:prstGeom>
          <a:gradFill>
            <a:gsLst>
              <a:gs pos="0">
                <a:srgbClr val="000000">
                  <a:alpha val="96000"/>
                </a:srgbClr>
              </a:gs>
              <a:gs pos="100000">
                <a:schemeClr val="accent1"/>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A44F569-33F9-0A6A-0FD3-A2AD83941018}"/>
              </a:ext>
            </a:extLst>
          </p:cNvPr>
          <p:cNvSpPr>
            <a:spLocks noGrp="1"/>
          </p:cNvSpPr>
          <p:nvPr>
            <p:ph type="title"/>
          </p:nvPr>
        </p:nvSpPr>
        <p:spPr>
          <a:xfrm>
            <a:off x="12191999" y="5291385"/>
            <a:ext cx="69669" cy="73095"/>
          </a:xfrm>
        </p:spPr>
        <p:txBody>
          <a:bodyPr vert="horz" lIns="91440" tIns="45720" rIns="91440" bIns="45720" rtlCol="0" anchor="ctr">
            <a:normAutofit fontScale="90000"/>
          </a:bodyPr>
          <a:lstStyle/>
          <a:p>
            <a:endParaRPr lang="en-US" sz="4000" kern="1200" dirty="0">
              <a:solidFill>
                <a:schemeClr val="bg1"/>
              </a:solidFill>
              <a:latin typeface="+mj-lt"/>
              <a:ea typeface="+mj-ea"/>
              <a:cs typeface="+mj-cs"/>
            </a:endParaRPr>
          </a:p>
        </p:txBody>
      </p:sp>
      <p:sp>
        <p:nvSpPr>
          <p:cNvPr id="25" name="Rectangle 24">
            <a:extLst>
              <a:ext uri="{FF2B5EF4-FFF2-40B4-BE49-F238E27FC236}">
                <a16:creationId xmlns:a16="http://schemas.microsoft.com/office/drawing/2014/main" id="{15F33878-D502-4FFA-8ACE-F2AECDB2A2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5282206"/>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Content Placeholder 6" descr="A person with a mustache wearing a hat&#10;&#10;Description automatically generated">
            <a:extLst>
              <a:ext uri="{FF2B5EF4-FFF2-40B4-BE49-F238E27FC236}">
                <a16:creationId xmlns:a16="http://schemas.microsoft.com/office/drawing/2014/main" id="{4099DCA7-D8ED-B948-019E-71C4C137FCB0}"/>
              </a:ext>
            </a:extLst>
          </p:cNvPr>
          <p:cNvPicPr>
            <a:picLocks noGrp="1" noChangeAspect="1"/>
          </p:cNvPicPr>
          <p:nvPr>
            <p:ph idx="1"/>
          </p:nvPr>
        </p:nvPicPr>
        <p:blipFill rotWithShape="1">
          <a:blip r:embed="rId4"/>
          <a:srcRect l="10166" r="1058" b="-3"/>
          <a:stretch/>
        </p:blipFill>
        <p:spPr>
          <a:xfrm>
            <a:off x="8128856" y="1"/>
            <a:ext cx="4063143" cy="5291384"/>
          </a:xfrm>
          <a:prstGeom prst="rect">
            <a:avLst/>
          </a:prstGeom>
        </p:spPr>
      </p:pic>
      <p:sp>
        <p:nvSpPr>
          <p:cNvPr id="3" name="TextBox 2">
            <a:extLst>
              <a:ext uri="{FF2B5EF4-FFF2-40B4-BE49-F238E27FC236}">
                <a16:creationId xmlns:a16="http://schemas.microsoft.com/office/drawing/2014/main" id="{D0D8D40B-285A-25EA-787F-3B83EC81A845}"/>
              </a:ext>
            </a:extLst>
          </p:cNvPr>
          <p:cNvSpPr txBox="1"/>
          <p:nvPr/>
        </p:nvSpPr>
        <p:spPr>
          <a:xfrm>
            <a:off x="870857" y="5660571"/>
            <a:ext cx="5843452" cy="461665"/>
          </a:xfrm>
          <a:prstGeom prst="rect">
            <a:avLst/>
          </a:prstGeom>
          <a:noFill/>
        </p:spPr>
        <p:txBody>
          <a:bodyPr wrap="square" rtlCol="0">
            <a:spAutoFit/>
          </a:bodyPr>
          <a:lstStyle/>
          <a:p>
            <a:r>
              <a:rPr lang="en-US" sz="2400" dirty="0">
                <a:solidFill>
                  <a:schemeClr val="bg1"/>
                </a:solidFill>
              </a:rPr>
              <a:t>“In The Mersey.” by Max Sinclair. 1889.</a:t>
            </a:r>
          </a:p>
        </p:txBody>
      </p:sp>
      <p:sp>
        <p:nvSpPr>
          <p:cNvPr id="4" name="TextBox 3">
            <a:extLst>
              <a:ext uri="{FF2B5EF4-FFF2-40B4-BE49-F238E27FC236}">
                <a16:creationId xmlns:a16="http://schemas.microsoft.com/office/drawing/2014/main" id="{5438B9CF-4D5C-9626-CF11-045F781BC2DC}"/>
              </a:ext>
            </a:extLst>
          </p:cNvPr>
          <p:cNvSpPr txBox="1"/>
          <p:nvPr/>
        </p:nvSpPr>
        <p:spPr>
          <a:xfrm>
            <a:off x="8804367" y="5701080"/>
            <a:ext cx="3110838" cy="830997"/>
          </a:xfrm>
          <a:prstGeom prst="rect">
            <a:avLst/>
          </a:prstGeom>
          <a:noFill/>
        </p:spPr>
        <p:txBody>
          <a:bodyPr wrap="square" rtlCol="0">
            <a:spAutoFit/>
          </a:bodyPr>
          <a:lstStyle/>
          <a:p>
            <a:r>
              <a:rPr lang="en-US" sz="2400" dirty="0">
                <a:solidFill>
                  <a:schemeClr val="bg1"/>
                </a:solidFill>
              </a:rPr>
              <a:t>James Owen.</a:t>
            </a:r>
          </a:p>
          <a:p>
            <a:r>
              <a:rPr lang="en-US" sz="2400" dirty="0">
                <a:solidFill>
                  <a:schemeClr val="bg1"/>
                </a:solidFill>
              </a:rPr>
              <a:t>1873-1954</a:t>
            </a:r>
          </a:p>
        </p:txBody>
      </p:sp>
    </p:spTree>
    <p:extLst>
      <p:ext uri="{BB962C8B-B14F-4D97-AF65-F5344CB8AC3E}">
        <p14:creationId xmlns:p14="http://schemas.microsoft.com/office/powerpoint/2010/main" val="39533853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6F446D-BAF5-BDE5-A864-941A35973D3F}"/>
              </a:ext>
            </a:extLst>
          </p:cNvPr>
          <p:cNvSpPr>
            <a:spLocks noGrp="1"/>
          </p:cNvSpPr>
          <p:nvPr>
            <p:ph type="title"/>
          </p:nvPr>
        </p:nvSpPr>
        <p:spPr>
          <a:xfrm>
            <a:off x="838200" y="365125"/>
            <a:ext cx="10515600" cy="839207"/>
          </a:xfrm>
        </p:spPr>
        <p:txBody>
          <a:bodyPr/>
          <a:lstStyle/>
          <a:p>
            <a:r>
              <a:rPr lang="en-US" dirty="0"/>
              <a:t>A Maritime Heritage and Global Connections</a:t>
            </a:r>
          </a:p>
        </p:txBody>
      </p:sp>
      <p:sp>
        <p:nvSpPr>
          <p:cNvPr id="3" name="Content Placeholder 2">
            <a:extLst>
              <a:ext uri="{FF2B5EF4-FFF2-40B4-BE49-F238E27FC236}">
                <a16:creationId xmlns:a16="http://schemas.microsoft.com/office/drawing/2014/main" id="{F6F4AA91-CB2A-91B8-F8D4-D1F3A8898FF3}"/>
              </a:ext>
            </a:extLst>
          </p:cNvPr>
          <p:cNvSpPr>
            <a:spLocks noGrp="1"/>
          </p:cNvSpPr>
          <p:nvPr>
            <p:ph idx="1"/>
          </p:nvPr>
        </p:nvSpPr>
        <p:spPr>
          <a:xfrm>
            <a:off x="838200" y="1594624"/>
            <a:ext cx="10515600" cy="4582339"/>
          </a:xfrm>
        </p:spPr>
        <p:txBody>
          <a:bodyPr>
            <a:normAutofit fontScale="62500" lnSpcReduction="20000"/>
          </a:bodyPr>
          <a:lstStyle/>
          <a:p>
            <a:r>
              <a:rPr lang="en-GB" sz="2800" b="1" dirty="0">
                <a:effectLst/>
                <a:latin typeface="Times New Roman" panose="02020603050405020304" pitchFamily="18" charset="0"/>
                <a:ea typeface="Times New Roman" panose="02020603050405020304" pitchFamily="18" charset="0"/>
              </a:rPr>
              <a:t>Barques and Cape Horn. The Hawarden Castle</a:t>
            </a:r>
          </a:p>
          <a:p>
            <a:r>
              <a:rPr lang="en-GB" b="1" dirty="0">
                <a:latin typeface="Times New Roman" panose="02020603050405020304" pitchFamily="18" charset="0"/>
                <a:ea typeface="Times New Roman" panose="02020603050405020304" pitchFamily="18" charset="0"/>
              </a:rPr>
              <a:t>Mariner families.</a:t>
            </a:r>
          </a:p>
          <a:p>
            <a:r>
              <a:rPr lang="en-GB" b="1" dirty="0">
                <a:latin typeface="Times New Roman" panose="02020603050405020304" pitchFamily="18" charset="0"/>
                <a:ea typeface="Times New Roman" panose="02020603050405020304" pitchFamily="18" charset="0"/>
              </a:rPr>
              <a:t>Wrecked in the Gallegos River.</a:t>
            </a:r>
          </a:p>
          <a:p>
            <a:r>
              <a:rPr lang="en-US" sz="2800" b="1" dirty="0"/>
              <a:t>”From Hawse Pipe to Cabin Door”.  </a:t>
            </a:r>
            <a:r>
              <a:rPr lang="en-GB" sz="2800" b="1" i="1" dirty="0"/>
              <a:t>The story of Billy Probert of Cardigan</a:t>
            </a:r>
            <a:r>
              <a:rPr lang="en-GB" sz="2800" dirty="0"/>
              <a:t>.</a:t>
            </a:r>
          </a:p>
          <a:p>
            <a:r>
              <a:rPr lang="en-US" sz="2800" b="1" kern="1200" dirty="0">
                <a:solidFill>
                  <a:schemeClr val="tx1"/>
                </a:solidFill>
                <a:ea typeface="+mj-ea"/>
                <a:cs typeface="+mj-cs"/>
              </a:rPr>
              <a:t>The Loss of the </a:t>
            </a:r>
            <a:r>
              <a:rPr lang="en-US" sz="2800" b="1" kern="1200" dirty="0" err="1">
                <a:solidFill>
                  <a:schemeClr val="tx1"/>
                </a:solidFill>
                <a:ea typeface="+mj-ea"/>
                <a:cs typeface="+mj-cs"/>
              </a:rPr>
              <a:t>Claverdale</a:t>
            </a:r>
            <a:r>
              <a:rPr lang="en-US" sz="2800" b="1" kern="1200" dirty="0">
                <a:solidFill>
                  <a:schemeClr val="tx1"/>
                </a:solidFill>
                <a:ea typeface="+mj-ea"/>
                <a:cs typeface="+mj-cs"/>
              </a:rPr>
              <a:t>. </a:t>
            </a:r>
            <a:r>
              <a:rPr lang="en-US" sz="2800" b="1" i="1" kern="1200" dirty="0">
                <a:solidFill>
                  <a:schemeClr val="tx1"/>
                </a:solidFill>
                <a:ea typeface="+mj-ea"/>
                <a:cs typeface="+mj-cs"/>
              </a:rPr>
              <a:t>Pirates, war or weather?</a:t>
            </a:r>
          </a:p>
          <a:p>
            <a:r>
              <a:rPr lang="en-US" sz="2800" b="1" kern="1200" dirty="0">
                <a:solidFill>
                  <a:schemeClr val="tx1"/>
                </a:solidFill>
                <a:ea typeface="+mj-ea"/>
                <a:cs typeface="+mj-cs"/>
              </a:rPr>
              <a:t>My Beautiful Imperial. </a:t>
            </a:r>
            <a:r>
              <a:rPr lang="en-US" sz="2800" b="1" i="1" kern="1200" dirty="0">
                <a:solidFill>
                  <a:schemeClr val="tx1"/>
                </a:solidFill>
                <a:ea typeface="+mj-ea"/>
                <a:cs typeface="+mj-cs"/>
              </a:rPr>
              <a:t>Civil War in Chile.</a:t>
            </a:r>
            <a:endParaRPr lang="en-GB" sz="2800" b="1" i="1" dirty="0">
              <a:effectLst/>
              <a:ea typeface="Times New Roman" panose="02020603050405020304" pitchFamily="18" charset="0"/>
            </a:endParaRPr>
          </a:p>
          <a:p>
            <a:r>
              <a:rPr lang="en-GB" sz="2800" b="1" dirty="0">
                <a:effectLst/>
                <a:latin typeface="Times New Roman" panose="02020603050405020304" pitchFamily="18" charset="0"/>
                <a:ea typeface="Times New Roman" panose="02020603050405020304" pitchFamily="18" charset="0"/>
              </a:rPr>
              <a:t>Three Shipwrecks and Chapel Expulsions. </a:t>
            </a:r>
            <a:r>
              <a:rPr lang="en-GB" sz="2800" b="1" i="1" dirty="0">
                <a:effectLst/>
                <a:latin typeface="Times New Roman" panose="02020603050405020304" pitchFamily="18" charset="0"/>
                <a:ea typeface="Times New Roman" panose="02020603050405020304" pitchFamily="18" charset="0"/>
              </a:rPr>
              <a:t>Poor navigation, Christmas cheer and moral outrage.</a:t>
            </a:r>
          </a:p>
          <a:p>
            <a:r>
              <a:rPr lang="en-GB" sz="2800" b="1" dirty="0">
                <a:effectLst/>
                <a:latin typeface="Times New Roman" panose="02020603050405020304" pitchFamily="18" charset="0"/>
                <a:ea typeface="Times New Roman" panose="02020603050405020304" pitchFamily="18" charset="0"/>
              </a:rPr>
              <a:t>The Record Breaking Voyage(s) of Captain Williams, Cannon House</a:t>
            </a:r>
          </a:p>
          <a:p>
            <a:r>
              <a:rPr lang="en-US" sz="2800" b="1" dirty="0">
                <a:effectLst/>
                <a:latin typeface="Times New Roman" panose="02020603050405020304" pitchFamily="18" charset="0"/>
                <a:ea typeface="Times New Roman" panose="02020603050405020304" pitchFamily="18" charset="0"/>
              </a:rPr>
              <a:t>Adventures with the Corsairs – the Barbary Pirates. </a:t>
            </a:r>
            <a:r>
              <a:rPr lang="en-US" sz="2800" b="1" i="1" dirty="0">
                <a:effectLst/>
                <a:latin typeface="Times New Roman" panose="02020603050405020304" pitchFamily="18" charset="0"/>
                <a:ea typeface="Times New Roman" panose="02020603050405020304" pitchFamily="18" charset="0"/>
              </a:rPr>
              <a:t>The East India Company and the Saunders family.</a:t>
            </a:r>
          </a:p>
          <a:p>
            <a:r>
              <a:rPr lang="en-GB" sz="2800" b="1" dirty="0">
                <a:effectLst/>
                <a:latin typeface="Times New Roman" panose="02020603050405020304" pitchFamily="18" charset="0"/>
                <a:ea typeface="Times New Roman" panose="02020603050405020304" pitchFamily="18" charset="0"/>
              </a:rPr>
              <a:t>The Mathias family of </a:t>
            </a:r>
            <a:r>
              <a:rPr lang="en-GB" sz="2800" b="1" dirty="0" err="1">
                <a:effectLst/>
                <a:latin typeface="Times New Roman" panose="02020603050405020304" pitchFamily="18" charset="0"/>
                <a:ea typeface="Times New Roman" panose="02020603050405020304" pitchFamily="18" charset="0"/>
              </a:rPr>
              <a:t>Hendre</a:t>
            </a:r>
            <a:r>
              <a:rPr lang="en-GB" sz="2800" b="1" dirty="0">
                <a:effectLst/>
                <a:latin typeface="Times New Roman" panose="02020603050405020304" pitchFamily="18" charset="0"/>
                <a:ea typeface="Times New Roman" panose="02020603050405020304" pitchFamily="18" charset="0"/>
              </a:rPr>
              <a:t>, Colonel Britton Evans and the Texas War of Independence. </a:t>
            </a:r>
            <a:r>
              <a:rPr lang="en-GB" sz="2800" i="1" dirty="0">
                <a:effectLst/>
                <a:latin typeface="Times New Roman" panose="02020603050405020304" pitchFamily="18" charset="0"/>
                <a:ea typeface="Times New Roman" panose="02020603050405020304" pitchFamily="18" charset="0"/>
              </a:rPr>
              <a:t>Family letters from 1791 and later.</a:t>
            </a:r>
          </a:p>
          <a:p>
            <a:r>
              <a:rPr lang="en-GB" sz="2800" b="1" dirty="0">
                <a:effectLst/>
                <a:latin typeface="Times New Roman" panose="02020603050405020304" pitchFamily="18" charset="0"/>
                <a:ea typeface="Times New Roman" panose="02020603050405020304" pitchFamily="18" charset="0"/>
              </a:rPr>
              <a:t>Thomas Williams gives evidence to Parliament (on the Rebecca Riots and the Poor Law)</a:t>
            </a:r>
          </a:p>
          <a:p>
            <a:r>
              <a:rPr lang="en-GB" sz="2800" b="1" dirty="0">
                <a:effectLst/>
                <a:latin typeface="Times New Roman" panose="02020603050405020304" pitchFamily="18" charset="0"/>
                <a:ea typeface="Times New Roman" panose="02020603050405020304" pitchFamily="18" charset="0"/>
              </a:rPr>
              <a:t>David Phillips of </a:t>
            </a:r>
            <a:r>
              <a:rPr lang="en-GB" sz="2800" b="1" dirty="0" err="1">
                <a:effectLst/>
                <a:latin typeface="Times New Roman" panose="02020603050405020304" pitchFamily="18" charset="0"/>
                <a:ea typeface="Times New Roman" panose="02020603050405020304" pitchFamily="18" charset="0"/>
              </a:rPr>
              <a:t>Blaenwaun</a:t>
            </a:r>
            <a:r>
              <a:rPr lang="en-GB" sz="2800" b="1" dirty="0">
                <a:effectLst/>
                <a:latin typeface="Times New Roman" panose="02020603050405020304" pitchFamily="18" charset="0"/>
                <a:ea typeface="Times New Roman" panose="02020603050405020304" pitchFamily="18" charset="0"/>
              </a:rPr>
              <a:t> and the Albion.</a:t>
            </a:r>
            <a:br>
              <a:rPr lang="en-GB" sz="2800" b="1" dirty="0">
                <a:effectLst/>
                <a:latin typeface="Times New Roman" panose="02020603050405020304" pitchFamily="18" charset="0"/>
                <a:ea typeface="Times New Roman" panose="02020603050405020304" pitchFamily="18" charset="0"/>
              </a:rPr>
            </a:br>
            <a:r>
              <a:rPr lang="en-GB" sz="2800" b="1" i="1" dirty="0">
                <a:effectLst/>
                <a:latin typeface="Times New Roman" panose="02020603050405020304" pitchFamily="18" charset="0"/>
                <a:ea typeface="Times New Roman" panose="02020603050405020304" pitchFamily="18" charset="0"/>
              </a:rPr>
              <a:t> </a:t>
            </a:r>
            <a:br>
              <a:rPr lang="en-GB" sz="2800" b="1" dirty="0">
                <a:effectLst/>
                <a:latin typeface="Times New Roman" panose="02020603050405020304" pitchFamily="18" charset="0"/>
                <a:ea typeface="Times New Roman" panose="02020603050405020304" pitchFamily="18" charset="0"/>
              </a:rPr>
            </a:br>
            <a:endParaRPr lang="en-US" b="1" dirty="0"/>
          </a:p>
        </p:txBody>
      </p:sp>
    </p:spTree>
    <p:extLst>
      <p:ext uri="{BB962C8B-B14F-4D97-AF65-F5344CB8AC3E}">
        <p14:creationId xmlns:p14="http://schemas.microsoft.com/office/powerpoint/2010/main" val="47829991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0"/>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7" y="-5307778"/>
            <a:ext cx="1576446" cy="12192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F71BCA8-473B-0EFB-880F-5D82DBD8D029}"/>
              </a:ext>
            </a:extLst>
          </p:cNvPr>
          <p:cNvSpPr>
            <a:spLocks noGrp="1"/>
          </p:cNvSpPr>
          <p:nvPr>
            <p:ph type="title"/>
          </p:nvPr>
        </p:nvSpPr>
        <p:spPr>
          <a:xfrm>
            <a:off x="1371597" y="348865"/>
            <a:ext cx="10044023" cy="877729"/>
          </a:xfrm>
        </p:spPr>
        <p:txBody>
          <a:bodyPr anchor="ctr">
            <a:normAutofit/>
          </a:bodyPr>
          <a:lstStyle/>
          <a:p>
            <a:r>
              <a:rPr lang="en-US" sz="2800">
                <a:solidFill>
                  <a:srgbClr val="FFFFFF"/>
                </a:solidFill>
              </a:rPr>
              <a:t>“In the Mersey”*. The Lord Clyde is the 3-masted barque in the foreground.</a:t>
            </a:r>
          </a:p>
        </p:txBody>
      </p:sp>
      <p:pic>
        <p:nvPicPr>
          <p:cNvPr id="5" name="Content Placeholder 4" descr="This is a painting entitled &quot;In the Mersey&quot;&#10;&#10;Description automatically generated">
            <a:extLst>
              <a:ext uri="{FF2B5EF4-FFF2-40B4-BE49-F238E27FC236}">
                <a16:creationId xmlns:a16="http://schemas.microsoft.com/office/drawing/2014/main" id="{9A7D1A93-AE74-8C68-8190-53448E02AF86}"/>
              </a:ext>
            </a:extLst>
          </p:cNvPr>
          <p:cNvPicPr>
            <a:picLocks noGrp="1" noChangeAspect="1"/>
          </p:cNvPicPr>
          <p:nvPr>
            <p:ph idx="1"/>
          </p:nvPr>
        </p:nvPicPr>
        <p:blipFill>
          <a:blip r:embed="rId3"/>
          <a:stretch>
            <a:fillRect/>
          </a:stretch>
        </p:blipFill>
        <p:spPr>
          <a:xfrm>
            <a:off x="1069607" y="1924821"/>
            <a:ext cx="5972464" cy="3929056"/>
          </a:xfrm>
        </p:spPr>
      </p:pic>
      <p:sp>
        <p:nvSpPr>
          <p:cNvPr id="7" name="TextBox 6">
            <a:extLst>
              <a:ext uri="{FF2B5EF4-FFF2-40B4-BE49-F238E27FC236}">
                <a16:creationId xmlns:a16="http://schemas.microsoft.com/office/drawing/2014/main" id="{441F2EE6-CF25-E942-863D-2A47232AEC50}"/>
              </a:ext>
            </a:extLst>
          </p:cNvPr>
          <p:cNvSpPr txBox="1"/>
          <p:nvPr/>
        </p:nvSpPr>
        <p:spPr>
          <a:xfrm>
            <a:off x="7189198" y="2313558"/>
            <a:ext cx="3671728" cy="2594172"/>
          </a:xfrm>
          <a:prstGeom prst="rect">
            <a:avLst/>
          </a:prstGeom>
          <a:noFill/>
        </p:spPr>
        <p:txBody>
          <a:bodyPr wrap="square" rtlCol="0">
            <a:spAutoFit/>
          </a:bodyPr>
          <a:lstStyle/>
          <a:p>
            <a:pPr defTabSz="804672">
              <a:spcAft>
                <a:spcPts val="600"/>
              </a:spcAft>
            </a:pPr>
            <a:r>
              <a:rPr lang="en-US" sz="1584" kern="1200" dirty="0">
                <a:solidFill>
                  <a:schemeClr val="tx1"/>
                </a:solidFill>
                <a:latin typeface="+mn-lt"/>
                <a:ea typeface="+mn-ea"/>
                <a:cs typeface="+mn-cs"/>
              </a:rPr>
              <a:t>First voyage for James Owen, age 14.</a:t>
            </a:r>
          </a:p>
          <a:p>
            <a:pPr defTabSz="804672">
              <a:spcAft>
                <a:spcPts val="600"/>
              </a:spcAft>
            </a:pPr>
            <a:r>
              <a:rPr lang="en-US" sz="1584" kern="1200" dirty="0">
                <a:solidFill>
                  <a:schemeClr val="tx1"/>
                </a:solidFill>
                <a:latin typeface="+mn-lt"/>
                <a:ea typeface="+mn-ea"/>
                <a:cs typeface="+mn-cs"/>
              </a:rPr>
              <a:t>Swansea – Rosario – Cape Horn –Valparaiso/ Coquimbo - Port </a:t>
            </a:r>
            <a:r>
              <a:rPr lang="en-US" sz="1584" kern="1200" dirty="0" err="1">
                <a:solidFill>
                  <a:schemeClr val="tx1"/>
                </a:solidFill>
                <a:latin typeface="+mn-lt"/>
                <a:ea typeface="+mn-ea"/>
                <a:cs typeface="+mn-cs"/>
              </a:rPr>
              <a:t>Nolloth</a:t>
            </a:r>
            <a:r>
              <a:rPr lang="en-US" sz="1584" kern="1200" dirty="0">
                <a:solidFill>
                  <a:schemeClr val="tx1"/>
                </a:solidFill>
                <a:latin typeface="+mn-lt"/>
                <a:ea typeface="+mn-ea"/>
                <a:cs typeface="+mn-cs"/>
              </a:rPr>
              <a:t> – Swansea. 14 months.</a:t>
            </a:r>
          </a:p>
          <a:p>
            <a:pPr defTabSz="804672">
              <a:spcAft>
                <a:spcPts val="600"/>
              </a:spcAft>
            </a:pPr>
            <a:endParaRPr lang="en-US" sz="1584" kern="1200" dirty="0">
              <a:solidFill>
                <a:schemeClr val="tx1"/>
              </a:solidFill>
              <a:latin typeface="+mn-lt"/>
              <a:ea typeface="+mn-ea"/>
              <a:cs typeface="+mn-cs"/>
            </a:endParaRPr>
          </a:p>
          <a:p>
            <a:pPr defTabSz="804672">
              <a:spcAft>
                <a:spcPts val="600"/>
              </a:spcAft>
            </a:pPr>
            <a:endParaRPr lang="en-US" sz="1584" kern="1200" dirty="0">
              <a:solidFill>
                <a:schemeClr val="tx1"/>
              </a:solidFill>
              <a:latin typeface="+mn-lt"/>
              <a:ea typeface="+mn-ea"/>
              <a:cs typeface="+mn-cs"/>
            </a:endParaRPr>
          </a:p>
          <a:p>
            <a:pPr defTabSz="804672">
              <a:spcAft>
                <a:spcPts val="600"/>
              </a:spcAft>
            </a:pPr>
            <a:r>
              <a:rPr lang="en-US" sz="1584" kern="1200" dirty="0">
                <a:solidFill>
                  <a:schemeClr val="tx1"/>
                </a:solidFill>
                <a:latin typeface="+mn-lt"/>
                <a:ea typeface="+mn-ea"/>
                <a:cs typeface="+mn-cs"/>
              </a:rPr>
              <a:t>Ten years later. 1898. First mate on the “</a:t>
            </a:r>
            <a:r>
              <a:rPr lang="en-US" sz="1584" kern="1200" dirty="0" err="1">
                <a:solidFill>
                  <a:schemeClr val="tx1"/>
                </a:solidFill>
                <a:latin typeface="+mn-lt"/>
                <a:ea typeface="+mn-ea"/>
                <a:cs typeface="+mn-cs"/>
              </a:rPr>
              <a:t>Bootle</a:t>
            </a:r>
            <a:r>
              <a:rPr lang="en-US" sz="1584" kern="1200" dirty="0">
                <a:solidFill>
                  <a:schemeClr val="tx1"/>
                </a:solidFill>
                <a:latin typeface="+mn-lt"/>
                <a:ea typeface="+mn-ea"/>
                <a:cs typeface="+mn-cs"/>
              </a:rPr>
              <a:t>”, another 500 ton square rigger. Captained by a Fishguard uncle.</a:t>
            </a:r>
            <a:endParaRPr lang="en-US" dirty="0"/>
          </a:p>
        </p:txBody>
      </p:sp>
      <p:sp>
        <p:nvSpPr>
          <p:cNvPr id="8" name="TextBox 7">
            <a:extLst>
              <a:ext uri="{FF2B5EF4-FFF2-40B4-BE49-F238E27FC236}">
                <a16:creationId xmlns:a16="http://schemas.microsoft.com/office/drawing/2014/main" id="{B4A98188-38F9-C156-1AF1-4547305E84B6}"/>
              </a:ext>
            </a:extLst>
          </p:cNvPr>
          <p:cNvSpPr txBox="1"/>
          <p:nvPr/>
        </p:nvSpPr>
        <p:spPr>
          <a:xfrm>
            <a:off x="4993891" y="5988706"/>
            <a:ext cx="4699811" cy="336118"/>
          </a:xfrm>
          <a:prstGeom prst="rect">
            <a:avLst/>
          </a:prstGeom>
          <a:noFill/>
        </p:spPr>
        <p:txBody>
          <a:bodyPr wrap="square" rtlCol="0">
            <a:spAutoFit/>
          </a:bodyPr>
          <a:lstStyle/>
          <a:p>
            <a:pPr defTabSz="804672">
              <a:spcAft>
                <a:spcPts val="600"/>
              </a:spcAft>
            </a:pPr>
            <a:r>
              <a:rPr lang="en-US" sz="1584" kern="1200">
                <a:solidFill>
                  <a:schemeClr val="tx1"/>
                </a:solidFill>
                <a:latin typeface="+mn-lt"/>
                <a:ea typeface="+mn-ea"/>
                <a:cs typeface="+mn-cs"/>
              </a:rPr>
              <a:t>* National Maritime Museum. Liverpool.</a:t>
            </a:r>
            <a:endParaRPr lang="en-US"/>
          </a:p>
        </p:txBody>
      </p:sp>
    </p:spTree>
    <p:extLst>
      <p:ext uri="{BB962C8B-B14F-4D97-AF65-F5344CB8AC3E}">
        <p14:creationId xmlns:p14="http://schemas.microsoft.com/office/powerpoint/2010/main" val="375602619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3E7C1E-A013-4850-5BB3-33D2E0041E29}"/>
              </a:ext>
            </a:extLst>
          </p:cNvPr>
          <p:cNvSpPr>
            <a:spLocks noGrp="1"/>
          </p:cNvSpPr>
          <p:nvPr>
            <p:ph type="title"/>
          </p:nvPr>
        </p:nvSpPr>
        <p:spPr>
          <a:xfrm>
            <a:off x="838200" y="365126"/>
            <a:ext cx="10515600" cy="659004"/>
          </a:xfrm>
        </p:spPr>
        <p:txBody>
          <a:bodyPr>
            <a:normAutofit fontScale="90000"/>
          </a:bodyPr>
          <a:lstStyle/>
          <a:p>
            <a:pPr algn="ctr"/>
            <a:r>
              <a:rPr lang="en-US" dirty="0"/>
              <a:t>FAST FORWARD 10 YEARS. 1898. CAPE HORN</a:t>
            </a:r>
          </a:p>
        </p:txBody>
      </p:sp>
      <p:sp>
        <p:nvSpPr>
          <p:cNvPr id="3" name="Content Placeholder 2">
            <a:extLst>
              <a:ext uri="{FF2B5EF4-FFF2-40B4-BE49-F238E27FC236}">
                <a16:creationId xmlns:a16="http://schemas.microsoft.com/office/drawing/2014/main" id="{F03F714B-C85F-9C53-C412-B4602B3538FF}"/>
              </a:ext>
            </a:extLst>
          </p:cNvPr>
          <p:cNvSpPr>
            <a:spLocks noGrp="1"/>
          </p:cNvSpPr>
          <p:nvPr>
            <p:ph idx="1"/>
          </p:nvPr>
        </p:nvSpPr>
        <p:spPr>
          <a:xfrm>
            <a:off x="9570720" y="6131243"/>
            <a:ext cx="1783080" cy="45719"/>
          </a:xfrm>
        </p:spPr>
        <p:txBody>
          <a:bodyPr>
            <a:normAutofit fontScale="25000" lnSpcReduction="20000"/>
          </a:bodyPr>
          <a:lstStyle/>
          <a:p>
            <a:endParaRPr lang="en-US" dirty="0"/>
          </a:p>
        </p:txBody>
      </p:sp>
      <p:pic>
        <p:nvPicPr>
          <p:cNvPr id="1026" name="Picture 2" descr="Charles W. Morgan Off Cape Horn - Soundings Online">
            <a:extLst>
              <a:ext uri="{FF2B5EF4-FFF2-40B4-BE49-F238E27FC236}">
                <a16:creationId xmlns:a16="http://schemas.microsoft.com/office/drawing/2014/main" id="{6E7E651E-E615-31EA-2570-09F243EC4C5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1750422"/>
            <a:ext cx="4083449" cy="408344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2F34F065-B2E5-1DA7-4423-46BAA9AE033E}"/>
              </a:ext>
            </a:extLst>
          </p:cNvPr>
          <p:cNvSpPr txBox="1"/>
          <p:nvPr/>
        </p:nvSpPr>
        <p:spPr>
          <a:xfrm>
            <a:off x="609600" y="1024130"/>
            <a:ext cx="11190514" cy="430887"/>
          </a:xfrm>
          <a:prstGeom prst="rect">
            <a:avLst/>
          </a:prstGeom>
          <a:noFill/>
        </p:spPr>
        <p:txBody>
          <a:bodyPr wrap="square" rtlCol="0">
            <a:spAutoFit/>
          </a:bodyPr>
          <a:lstStyle/>
          <a:p>
            <a:r>
              <a:rPr lang="en-US" sz="2200" dirty="0"/>
              <a:t>”Below 40</a:t>
            </a:r>
            <a:r>
              <a:rPr lang="en-US" sz="2200" baseline="30000" dirty="0"/>
              <a:t>o  </a:t>
            </a:r>
            <a:r>
              <a:rPr lang="en-US" sz="2200" dirty="0"/>
              <a:t>South  there is no law.   Below 50</a:t>
            </a:r>
            <a:r>
              <a:rPr lang="en-US" sz="2200" baseline="30000" dirty="0"/>
              <a:t>o  </a:t>
            </a:r>
            <a:r>
              <a:rPr lang="en-US" sz="2200" dirty="0"/>
              <a:t>South there is no God.”    Contemporary saying. </a:t>
            </a:r>
          </a:p>
        </p:txBody>
      </p:sp>
      <p:graphicFrame>
        <p:nvGraphicFramePr>
          <p:cNvPr id="1028" name="TextBox 4">
            <a:extLst>
              <a:ext uri="{FF2B5EF4-FFF2-40B4-BE49-F238E27FC236}">
                <a16:creationId xmlns:a16="http://schemas.microsoft.com/office/drawing/2014/main" id="{369BCC83-7882-D6EC-3E69-266461A41BB8}"/>
              </a:ext>
            </a:extLst>
          </p:cNvPr>
          <p:cNvGraphicFramePr/>
          <p:nvPr>
            <p:extLst>
              <p:ext uri="{D42A27DB-BD31-4B8C-83A1-F6EECF244321}">
                <p14:modId xmlns:p14="http://schemas.microsoft.com/office/powerpoint/2010/main" val="2771368391"/>
              </p:ext>
            </p:extLst>
          </p:nvPr>
        </p:nvGraphicFramePr>
        <p:xfrm>
          <a:off x="5016137" y="1470426"/>
          <a:ext cx="6337663" cy="488108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6649337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5" name="Rectangle 2054">
            <a:extLst>
              <a:ext uri="{FF2B5EF4-FFF2-40B4-BE49-F238E27FC236}">
                <a16:creationId xmlns:a16="http://schemas.microsoft.com/office/drawing/2014/main" id="{C3896A03-3945-419A-B66B-4EE266EDD1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 y="0"/>
            <a:ext cx="4652525" cy="6858001"/>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7" name="Rectangle 2056">
            <a:extLst>
              <a:ext uri="{FF2B5EF4-FFF2-40B4-BE49-F238E27FC236}">
                <a16:creationId xmlns:a16="http://schemas.microsoft.com/office/drawing/2014/main" id="{B34F5AD2-EDBD-4BBD-A55C-EAFFD0C709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2535" y="0"/>
            <a:ext cx="7539455" cy="685800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11F15F1-071A-4DA6-7CE7-7999A12727A2}"/>
              </a:ext>
            </a:extLst>
          </p:cNvPr>
          <p:cNvSpPr>
            <a:spLocks noGrp="1"/>
          </p:cNvSpPr>
          <p:nvPr>
            <p:ph type="title"/>
          </p:nvPr>
        </p:nvSpPr>
        <p:spPr>
          <a:xfrm>
            <a:off x="5439976" y="637763"/>
            <a:ext cx="5605372" cy="1208454"/>
          </a:xfrm>
        </p:spPr>
        <p:txBody>
          <a:bodyPr anchor="t">
            <a:normAutofit fontScale="90000"/>
          </a:bodyPr>
          <a:lstStyle/>
          <a:p>
            <a:r>
              <a:rPr lang="en-GB" sz="3700" kern="0" spc="0" dirty="0">
                <a:effectLst/>
                <a:latin typeface="Book Antiqua" panose="02040602050305030304" pitchFamily="18" charset="0"/>
                <a:ea typeface="Times New Roman" panose="02020603050405020304" pitchFamily="18" charset="0"/>
                <a:cs typeface="Times New Roman" panose="02020603050405020304" pitchFamily="18" charset="0"/>
              </a:rPr>
              <a:t>Lloyds Weekly Shipping Index for January of 1898</a:t>
            </a:r>
            <a:br>
              <a:rPr lang="en-GB" sz="3700" kern="50" spc="30" dirty="0">
                <a:effectLst/>
                <a:latin typeface="Book Antiqua" panose="02040602050305030304" pitchFamily="18" charset="0"/>
                <a:ea typeface="Times New Roman" panose="02020603050405020304" pitchFamily="18" charset="0"/>
                <a:cs typeface="Times New Roman" panose="02020603050405020304" pitchFamily="18" charset="0"/>
              </a:rPr>
            </a:br>
            <a:endParaRPr lang="en-US" sz="3700" dirty="0"/>
          </a:p>
        </p:txBody>
      </p:sp>
      <p:pic>
        <p:nvPicPr>
          <p:cNvPr id="2050" name="Picture 2" descr="Río Gallegos, Argentina.">
            <a:extLst>
              <a:ext uri="{FF2B5EF4-FFF2-40B4-BE49-F238E27FC236}">
                <a16:creationId xmlns:a16="http://schemas.microsoft.com/office/drawing/2014/main" id="{AA7899C2-9A62-04A1-CA32-7986D71CAE5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9006" r="35636" b="-2"/>
          <a:stretch/>
        </p:blipFill>
        <p:spPr bwMode="auto">
          <a:xfrm>
            <a:off x="1155547" y="637762"/>
            <a:ext cx="3496988" cy="5576770"/>
          </a:xfrm>
          <a:prstGeom prst="rect">
            <a:avLst/>
          </a:prstGeom>
          <a:noFill/>
          <a:extLst>
            <a:ext uri="{909E8E84-426E-40DD-AFC4-6F175D3DCCD1}">
              <a14:hiddenFill xmlns:a14="http://schemas.microsoft.com/office/drawing/2010/main">
                <a:solidFill>
                  <a:srgbClr val="FFFFFF"/>
                </a:solidFill>
              </a14:hiddenFill>
            </a:ext>
          </a:extLst>
        </p:spPr>
      </p:pic>
      <p:sp>
        <p:nvSpPr>
          <p:cNvPr id="2059" name="Rectangle 2058">
            <a:extLst>
              <a:ext uri="{FF2B5EF4-FFF2-40B4-BE49-F238E27FC236}">
                <a16:creationId xmlns:a16="http://schemas.microsoft.com/office/drawing/2014/main" id="{450D3AD2-FA80-415F-A9CE-54D884561C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39977" y="2375371"/>
            <a:ext cx="457200" cy="457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031BF05F-4D4F-188C-FF08-E6B3A08B10AC}"/>
              </a:ext>
            </a:extLst>
          </p:cNvPr>
          <p:cNvSpPr>
            <a:spLocks noGrp="1"/>
          </p:cNvSpPr>
          <p:nvPr>
            <p:ph idx="1"/>
          </p:nvPr>
        </p:nvSpPr>
        <p:spPr>
          <a:xfrm>
            <a:off x="5105040" y="1734705"/>
            <a:ext cx="6634444" cy="4721851"/>
          </a:xfrm>
        </p:spPr>
        <p:txBody>
          <a:bodyPr>
            <a:normAutofit/>
          </a:bodyPr>
          <a:lstStyle/>
          <a:p>
            <a:pPr marL="0" indent="0">
              <a:spcAft>
                <a:spcPts val="1500"/>
              </a:spcAft>
              <a:buNone/>
            </a:pPr>
            <a:r>
              <a:rPr lang="en-GB" sz="1800" kern="0" spc="0" dirty="0">
                <a:effectLst/>
                <a:latin typeface="Book Antiqua" panose="02040602050305030304" pitchFamily="18" charset="0"/>
                <a:ea typeface="Times New Roman" panose="02020603050405020304" pitchFamily="18" charset="0"/>
                <a:cs typeface="Times New Roman" panose="02020603050405020304" pitchFamily="18" charset="0"/>
              </a:rPr>
              <a:t>Lloyds Weekly Shipping Index for January of 1898</a:t>
            </a:r>
            <a:endParaRPr lang="en-GB" sz="1800" kern="50" spc="30" dirty="0">
              <a:effectLst/>
              <a:latin typeface="Book Antiqua" panose="02040602050305030304" pitchFamily="18" charset="0"/>
              <a:ea typeface="Times New Roman" panose="02020603050405020304" pitchFamily="18" charset="0"/>
              <a:cs typeface="Times New Roman" panose="02020603050405020304" pitchFamily="18" charset="0"/>
            </a:endParaRPr>
          </a:p>
          <a:p>
            <a:pPr>
              <a:spcAft>
                <a:spcPts val="1500"/>
              </a:spcAft>
            </a:pPr>
            <a:r>
              <a:rPr lang="en-GB" sz="1800" i="1" u="sng" kern="0" spc="0" dirty="0">
                <a:effectLst/>
                <a:latin typeface="Book Antiqua" panose="02040602050305030304" pitchFamily="18" charset="0"/>
                <a:ea typeface="Times New Roman" panose="02020603050405020304" pitchFamily="18" charset="0"/>
                <a:cs typeface="Times New Roman" panose="02020603050405020304" pitchFamily="18" charset="0"/>
              </a:rPr>
              <a:t>Jan 27.</a:t>
            </a:r>
            <a:r>
              <a:rPr lang="en-GB" sz="1800" i="1" kern="0" spc="0" dirty="0">
                <a:effectLst/>
                <a:latin typeface="Book Antiqua" panose="02040602050305030304" pitchFamily="18" charset="0"/>
                <a:ea typeface="Times New Roman" panose="02020603050405020304" pitchFamily="18" charset="0"/>
                <a:cs typeface="Times New Roman" panose="02020603050405020304" pitchFamily="18" charset="0"/>
              </a:rPr>
              <a:t>  Montevideo. 12.35 pm.  The following information is from the Lloyds agent at Punta Arenas, Straits of Magellan. </a:t>
            </a:r>
            <a:r>
              <a:rPr lang="en-GB" sz="1800" b="1" i="1" kern="0" spc="0" dirty="0">
                <a:effectLst/>
                <a:latin typeface="Book Antiqua" panose="02040602050305030304" pitchFamily="18" charset="0"/>
                <a:ea typeface="Times New Roman" panose="02020603050405020304" pitchFamily="18" charset="0"/>
                <a:cs typeface="Times New Roman" panose="02020603050405020304" pitchFamily="18" charset="0"/>
              </a:rPr>
              <a:t>Bootle,</a:t>
            </a:r>
            <a:r>
              <a:rPr lang="en-GB" sz="1800" i="1" kern="0" spc="0" dirty="0">
                <a:effectLst/>
                <a:latin typeface="Book Antiqua" panose="02040602050305030304" pitchFamily="18" charset="0"/>
                <a:ea typeface="Times New Roman" panose="02020603050405020304" pitchFamily="18" charset="0"/>
                <a:cs typeface="Times New Roman" panose="02020603050405020304" pitchFamily="18" charset="0"/>
              </a:rPr>
              <a:t> Cardiff for Punta del </a:t>
            </a:r>
            <a:r>
              <a:rPr lang="en-GB" sz="1800" i="1" kern="0" spc="0" dirty="0" err="1">
                <a:effectLst/>
                <a:latin typeface="Book Antiqua" panose="02040602050305030304" pitchFamily="18" charset="0"/>
                <a:ea typeface="Times New Roman" panose="02020603050405020304" pitchFamily="18" charset="0"/>
                <a:cs typeface="Times New Roman" panose="02020603050405020304" pitchFamily="18" charset="0"/>
              </a:rPr>
              <a:t>Gada</a:t>
            </a:r>
            <a:r>
              <a:rPr lang="en-GB" sz="1800" i="1" kern="0" spc="0" dirty="0">
                <a:effectLst/>
                <a:latin typeface="Book Antiqua" panose="02040602050305030304" pitchFamily="18" charset="0"/>
                <a:ea typeface="Times New Roman" panose="02020603050405020304" pitchFamily="18" charset="0"/>
                <a:cs typeface="Times New Roman" panose="02020603050405020304" pitchFamily="18" charset="0"/>
              </a:rPr>
              <a:t> wrecked and totally lost, ship and cargo at Cape Fairweather.  All on board saved.</a:t>
            </a:r>
            <a:endParaRPr lang="en-GB" sz="1800" kern="50" spc="30" dirty="0">
              <a:effectLst/>
              <a:latin typeface="Book Antiqua" panose="02040602050305030304" pitchFamily="18" charset="0"/>
              <a:ea typeface="Times New Roman" panose="02020603050405020304" pitchFamily="18" charset="0"/>
              <a:cs typeface="Times New Roman" panose="02020603050405020304" pitchFamily="18" charset="0"/>
            </a:endParaRPr>
          </a:p>
          <a:p>
            <a:pPr>
              <a:spcAft>
                <a:spcPts val="1500"/>
              </a:spcAft>
            </a:pPr>
            <a:r>
              <a:rPr lang="en-GB" sz="1800" i="1" u="sng" kern="0" spc="0" dirty="0">
                <a:effectLst/>
                <a:latin typeface="Book Antiqua" panose="02040602050305030304" pitchFamily="18" charset="0"/>
                <a:ea typeface="Times New Roman" panose="02020603050405020304" pitchFamily="18" charset="0"/>
                <a:cs typeface="Times New Roman" panose="02020603050405020304" pitchFamily="18" charset="0"/>
              </a:rPr>
              <a:t>Feb 25.</a:t>
            </a:r>
            <a:r>
              <a:rPr lang="en-GB" sz="1800" i="1" kern="0" spc="0" dirty="0">
                <a:effectLst/>
                <a:latin typeface="Book Antiqua" panose="02040602050305030304" pitchFamily="18" charset="0"/>
                <a:ea typeface="Times New Roman" panose="02020603050405020304" pitchFamily="18" charset="0"/>
                <a:cs typeface="Times New Roman" panose="02020603050405020304" pitchFamily="18" charset="0"/>
              </a:rPr>
              <a:t>  The brigantine </a:t>
            </a:r>
            <a:r>
              <a:rPr lang="en-GB" sz="1800" b="1" i="1" kern="0" spc="0" dirty="0">
                <a:effectLst/>
                <a:latin typeface="Book Antiqua" panose="02040602050305030304" pitchFamily="18" charset="0"/>
                <a:ea typeface="Times New Roman" panose="02020603050405020304" pitchFamily="18" charset="0"/>
                <a:cs typeface="Times New Roman" panose="02020603050405020304" pitchFamily="18" charset="0"/>
              </a:rPr>
              <a:t>Bootle</a:t>
            </a:r>
            <a:r>
              <a:rPr lang="en-GB" sz="1800" i="1" kern="0" spc="0" dirty="0">
                <a:effectLst/>
                <a:latin typeface="Book Antiqua" panose="02040602050305030304" pitchFamily="18" charset="0"/>
                <a:ea typeface="Times New Roman" panose="02020603050405020304" pitchFamily="18" charset="0"/>
                <a:cs typeface="Times New Roman" panose="02020603050405020304" pitchFamily="18" charset="0"/>
              </a:rPr>
              <a:t>, from Cardiff for Punta Delgada got on a reef off Cape Fairweather on Jan 3 and was broken up by a gale on the 5</a:t>
            </a:r>
            <a:r>
              <a:rPr lang="en-GB" sz="1800" i="1" kern="0" spc="0" baseline="30000" dirty="0">
                <a:effectLst/>
                <a:latin typeface="Book Antiqua" panose="02040602050305030304" pitchFamily="18" charset="0"/>
                <a:ea typeface="Times New Roman" panose="02020603050405020304" pitchFamily="18" charset="0"/>
                <a:cs typeface="Times New Roman" panose="02020603050405020304" pitchFamily="18" charset="0"/>
              </a:rPr>
              <a:t>th</a:t>
            </a:r>
            <a:r>
              <a:rPr lang="en-GB" sz="1800" i="1" kern="0" spc="0" dirty="0">
                <a:effectLst/>
                <a:latin typeface="Book Antiqua" panose="02040602050305030304" pitchFamily="18" charset="0"/>
                <a:ea typeface="Times New Roman" panose="02020603050405020304" pitchFamily="18" charset="0"/>
                <a:cs typeface="Times New Roman" panose="02020603050405020304" pitchFamily="18" charset="0"/>
              </a:rPr>
              <a:t>.  No cargo could be saved.</a:t>
            </a:r>
          </a:p>
          <a:p>
            <a:pPr>
              <a:spcAft>
                <a:spcPts val="1500"/>
              </a:spcAft>
            </a:pPr>
            <a:r>
              <a:rPr lang="en-US" sz="1800" kern="1200" dirty="0">
                <a:solidFill>
                  <a:schemeClr val="tx1"/>
                </a:solidFill>
                <a:latin typeface="+mn-lt"/>
                <a:ea typeface="+mn-ea"/>
                <a:cs typeface="+mn-cs"/>
              </a:rPr>
              <a:t>At about this time or soon after, </a:t>
            </a:r>
            <a:r>
              <a:rPr lang="en-US" sz="1800" dirty="0"/>
              <a:t>J</a:t>
            </a:r>
            <a:r>
              <a:rPr lang="en-US" sz="1800" kern="1200" dirty="0">
                <a:solidFill>
                  <a:schemeClr val="tx1"/>
                </a:solidFill>
                <a:latin typeface="+mn-lt"/>
                <a:ea typeface="+mn-ea"/>
                <a:cs typeface="+mn-cs"/>
              </a:rPr>
              <a:t>ames Owen must </a:t>
            </a:r>
            <a:r>
              <a:rPr lang="en-US" sz="1800" dirty="0"/>
              <a:t>have met Sarah Williams of </a:t>
            </a:r>
            <a:r>
              <a:rPr lang="en-US" sz="1800" dirty="0" err="1"/>
              <a:t>Tivy</a:t>
            </a:r>
            <a:r>
              <a:rPr lang="en-US" sz="1800" dirty="0"/>
              <a:t> View. He had joined the RNVR training at the “Battery”. </a:t>
            </a:r>
            <a:r>
              <a:rPr lang="en-US" sz="1800" kern="1200" dirty="0">
                <a:solidFill>
                  <a:schemeClr val="tx1"/>
                </a:solidFill>
                <a:latin typeface="+mn-lt"/>
                <a:ea typeface="+mn-ea"/>
                <a:cs typeface="+mn-cs"/>
              </a:rPr>
              <a:t>Very likely explains how they met.</a:t>
            </a:r>
          </a:p>
          <a:p>
            <a:pPr>
              <a:spcAft>
                <a:spcPts val="1500"/>
              </a:spcAft>
            </a:pPr>
            <a:endParaRPr lang="en-GB" sz="1800" i="1" kern="0" spc="0" dirty="0">
              <a:effectLst/>
              <a:latin typeface="Book Antiqua" panose="02040602050305030304" pitchFamily="18" charset="0"/>
              <a:ea typeface="Times New Roman" panose="02020603050405020304" pitchFamily="18" charset="0"/>
              <a:cs typeface="Times New Roman" panose="02020603050405020304" pitchFamily="18" charset="0"/>
            </a:endParaRPr>
          </a:p>
          <a:p>
            <a:pPr>
              <a:spcAft>
                <a:spcPts val="1500"/>
              </a:spcAft>
            </a:pPr>
            <a:endParaRPr lang="en-GB" sz="1800" kern="50" spc="30" dirty="0">
              <a:effectLst/>
              <a:latin typeface="Book Antiqua" panose="02040602050305030304" pitchFamily="18" charset="0"/>
              <a:ea typeface="Times New Roman" panose="02020603050405020304" pitchFamily="18" charset="0"/>
              <a:cs typeface="Times New Roman" panose="02020603050405020304" pitchFamily="18" charset="0"/>
            </a:endParaRPr>
          </a:p>
          <a:p>
            <a:endParaRPr lang="en-US" sz="1100" dirty="0"/>
          </a:p>
        </p:txBody>
      </p:sp>
    </p:spTree>
    <p:extLst>
      <p:ext uri="{BB962C8B-B14F-4D97-AF65-F5344CB8AC3E}">
        <p14:creationId xmlns:p14="http://schemas.microsoft.com/office/powerpoint/2010/main" val="295992030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5ECE8AB-01E7-101F-C3A7-D86983E8E16E}"/>
              </a:ext>
            </a:extLst>
          </p:cNvPr>
          <p:cNvSpPr txBox="1"/>
          <p:nvPr/>
        </p:nvSpPr>
        <p:spPr>
          <a:xfrm>
            <a:off x="1184366" y="420312"/>
            <a:ext cx="8055429" cy="707886"/>
          </a:xfrm>
          <a:prstGeom prst="rect">
            <a:avLst/>
          </a:prstGeom>
          <a:noFill/>
        </p:spPr>
        <p:txBody>
          <a:bodyPr wrap="square" rtlCol="0">
            <a:spAutoFit/>
          </a:bodyPr>
          <a:lstStyle/>
          <a:p>
            <a:r>
              <a:rPr lang="en-US" sz="4000" dirty="0"/>
              <a:t>A story of the </a:t>
            </a:r>
            <a:r>
              <a:rPr lang="en-US" sz="4000" dirty="0" err="1"/>
              <a:t>barque</a:t>
            </a:r>
            <a:r>
              <a:rPr lang="en-US" sz="4000" dirty="0"/>
              <a:t> Cambay</a:t>
            </a:r>
          </a:p>
        </p:txBody>
      </p:sp>
      <p:sp>
        <p:nvSpPr>
          <p:cNvPr id="3" name="TextBox 2">
            <a:extLst>
              <a:ext uri="{FF2B5EF4-FFF2-40B4-BE49-F238E27FC236}">
                <a16:creationId xmlns:a16="http://schemas.microsoft.com/office/drawing/2014/main" id="{AC7F997F-E44F-8277-2E9C-5862A97B0CED}"/>
              </a:ext>
            </a:extLst>
          </p:cNvPr>
          <p:cNvSpPr txBox="1"/>
          <p:nvPr/>
        </p:nvSpPr>
        <p:spPr>
          <a:xfrm>
            <a:off x="1332411" y="1158240"/>
            <a:ext cx="8290560" cy="5078313"/>
          </a:xfrm>
          <a:prstGeom prst="rect">
            <a:avLst/>
          </a:prstGeom>
          <a:noFill/>
        </p:spPr>
        <p:txBody>
          <a:bodyPr wrap="square" rtlCol="0">
            <a:spAutoFit/>
          </a:bodyPr>
          <a:lstStyle/>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sz="2400" b="1" dirty="0"/>
              <a:t>”From Hawse Pipe to Cabin Door”.  </a:t>
            </a:r>
          </a:p>
          <a:p>
            <a:pPr marL="285750" indent="-285750">
              <a:buFont typeface="Arial" panose="020B0604020202020204" pitchFamily="34" charset="0"/>
              <a:buChar char="•"/>
            </a:pPr>
            <a:r>
              <a:rPr lang="en-US" sz="2400" dirty="0"/>
              <a:t>Lady Jenkins (</a:t>
            </a:r>
            <a:r>
              <a:rPr lang="en-US" sz="2400" dirty="0" err="1"/>
              <a:t>Llangoedmore</a:t>
            </a:r>
            <a:r>
              <a:rPr lang="en-US" sz="2400" dirty="0"/>
              <a:t>)</a:t>
            </a:r>
          </a:p>
          <a:p>
            <a:pPr marL="285750" indent="-285750">
              <a:buFont typeface="Arial" panose="020B0604020202020204" pitchFamily="34" charset="0"/>
              <a:buChar char="•"/>
            </a:pPr>
            <a:r>
              <a:rPr lang="en-GB" sz="2400" b="0" i="0" u="none" strike="noStrike" dirty="0">
                <a:solidFill>
                  <a:srgbClr val="4D4D4D"/>
                </a:solidFill>
                <a:effectLst/>
                <a:latin typeface="Amazon Ember"/>
              </a:rPr>
              <a:t>"</a:t>
            </a:r>
            <a:r>
              <a:rPr lang="en-GB" sz="2400" b="0" i="1" u="none" strike="noStrike" dirty="0">
                <a:solidFill>
                  <a:srgbClr val="4D4D4D"/>
                </a:solidFill>
                <a:effectLst/>
                <a:latin typeface="Amazon Ember"/>
              </a:rPr>
              <a:t>Dedicated to the Memory of the Old Sailing Ships and the Intrepid Men Who Sailed and Worked Them</a:t>
            </a:r>
            <a:r>
              <a:rPr lang="en-GB" sz="2400" b="0" i="0" u="none" strike="noStrike" dirty="0">
                <a:solidFill>
                  <a:srgbClr val="4D4D4D"/>
                </a:solidFill>
                <a:effectLst/>
                <a:latin typeface="Amazon Ember"/>
              </a:rPr>
              <a:t>".</a:t>
            </a:r>
            <a:endParaRPr lang="en-US" sz="2400" dirty="0"/>
          </a:p>
          <a:p>
            <a:pPr marL="285750" indent="-285750">
              <a:buFont typeface="Arial" panose="020B0604020202020204" pitchFamily="34" charset="0"/>
              <a:buChar char="•"/>
            </a:pPr>
            <a:r>
              <a:rPr lang="en-US" sz="2400" dirty="0"/>
              <a:t>True story of a Cardigan boy, Billy Probert. Story is  1890</a:t>
            </a:r>
          </a:p>
          <a:p>
            <a:pPr marL="285750" indent="-285750">
              <a:buFont typeface="Arial" panose="020B0604020202020204" pitchFamily="34" charset="0"/>
              <a:buChar char="•"/>
            </a:pPr>
            <a:r>
              <a:rPr lang="en-US" sz="2400" dirty="0"/>
              <a:t>The Cambay gets a mention in an MI at St Thomas’</a:t>
            </a:r>
          </a:p>
          <a:p>
            <a:pPr marL="285750" indent="-285750">
              <a:buFont typeface="Arial" panose="020B0604020202020204" pitchFamily="34" charset="0"/>
              <a:buChar char="•"/>
            </a:pPr>
            <a:r>
              <a:rPr lang="en-US" sz="2400" dirty="0"/>
              <a:t>Poverty and tragedy in Cardigan and Liverpool</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A young man, not yet qualified and no master’s certificate</a:t>
            </a:r>
          </a:p>
          <a:p>
            <a:pPr marL="285750" indent="-285750">
              <a:buFont typeface="Arial" panose="020B0604020202020204" pitchFamily="34" charset="0"/>
              <a:buChar char="•"/>
            </a:pPr>
            <a:r>
              <a:rPr lang="en-US" sz="2400" dirty="0"/>
              <a:t>Desperate for work, signs on as second mate on the Cambay</a:t>
            </a:r>
          </a:p>
          <a:p>
            <a:pPr marL="285750" indent="-285750">
              <a:buFont typeface="Arial" panose="020B0604020202020204" pitchFamily="34" charset="0"/>
              <a:buChar char="•"/>
            </a:pPr>
            <a:r>
              <a:rPr lang="en-US" sz="2400" dirty="0"/>
              <a:t>Equivalent of a modern </a:t>
            </a:r>
            <a:r>
              <a:rPr lang="en-US" sz="2400" b="1" dirty="0"/>
              <a:t>Do Not Travel </a:t>
            </a:r>
            <a:r>
              <a:rPr lang="en-US" sz="2400" dirty="0"/>
              <a:t>notice</a:t>
            </a:r>
            <a:r>
              <a:rPr lang="en-US" sz="2400" b="1" dirty="0"/>
              <a:t> </a:t>
            </a:r>
            <a:r>
              <a:rPr lang="en-US" sz="2400" dirty="0"/>
              <a:t>is in force</a:t>
            </a:r>
          </a:p>
          <a:p>
            <a:pPr marL="285750" indent="-285750">
              <a:buFont typeface="Arial" panose="020B0604020202020204" pitchFamily="34" charset="0"/>
              <a:buChar char="•"/>
            </a:pPr>
            <a:r>
              <a:rPr lang="en-US" sz="2400" dirty="0"/>
              <a:t>… due to a major yellow fever outbreak in Brazil</a:t>
            </a:r>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317422869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076" name="Picture 4" descr="undefined">
            <a:extLst>
              <a:ext uri="{FF2B5EF4-FFF2-40B4-BE49-F238E27FC236}">
                <a16:creationId xmlns:a16="http://schemas.microsoft.com/office/drawing/2014/main" id="{7A729008-50F0-CFE0-0BC1-E49610859E4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004" r="3" b="3"/>
          <a:stretch/>
        </p:blipFill>
        <p:spPr bwMode="auto">
          <a:xfrm>
            <a:off x="866422" y="603509"/>
            <a:ext cx="4323409" cy="2914493"/>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undefined">
            <a:extLst>
              <a:ext uri="{FF2B5EF4-FFF2-40B4-BE49-F238E27FC236}">
                <a16:creationId xmlns:a16="http://schemas.microsoft.com/office/drawing/2014/main" id="{18C27220-86D9-CDE7-5094-92C51E9BE7C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588" r="3" b="3"/>
          <a:stretch/>
        </p:blipFill>
        <p:spPr bwMode="auto">
          <a:xfrm>
            <a:off x="5662573" y="2662272"/>
            <a:ext cx="5663005" cy="3817544"/>
          </a:xfrm>
          <a:prstGeom prst="rect">
            <a:avLst/>
          </a:prstGeom>
          <a:noFill/>
          <a:extLst>
            <a:ext uri="{909E8E84-426E-40DD-AFC4-6F175D3DCCD1}">
              <a14:hiddenFill xmlns:a14="http://schemas.microsoft.com/office/drawing/2010/main">
                <a:solidFill>
                  <a:srgbClr val="FFFFFF"/>
                </a:solidFill>
              </a14:hiddenFill>
            </a:ext>
          </a:extLst>
        </p:spPr>
      </p:pic>
      <p:cxnSp>
        <p:nvCxnSpPr>
          <p:cNvPr id="3105" name="Straight Connector 3104">
            <a:extLst>
              <a:ext uri="{FF2B5EF4-FFF2-40B4-BE49-F238E27FC236}">
                <a16:creationId xmlns:a16="http://schemas.microsoft.com/office/drawing/2014/main" id="{ABFC0EAB-26E9-C8FA-01DA-8A831BDECDC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66422" y="3988137"/>
            <a:ext cx="736939"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7EAFF09C-E047-BD6E-3525-0517B531E841}"/>
              </a:ext>
            </a:extLst>
          </p:cNvPr>
          <p:cNvSpPr txBox="1"/>
          <p:nvPr/>
        </p:nvSpPr>
        <p:spPr>
          <a:xfrm>
            <a:off x="5662573" y="349385"/>
            <a:ext cx="5920278" cy="525089"/>
          </a:xfrm>
          <a:prstGeom prst="rect">
            <a:avLst/>
          </a:prstGeom>
        </p:spPr>
        <p:txBody>
          <a:bodyPr vert="horz" lIns="91440" tIns="45720" rIns="91440" bIns="45720" rtlCol="0">
            <a:noAutofit/>
          </a:bodyPr>
          <a:lstStyle/>
          <a:p>
            <a:pPr>
              <a:lnSpc>
                <a:spcPct val="90000"/>
              </a:lnSpc>
              <a:spcAft>
                <a:spcPts val="600"/>
              </a:spcAft>
            </a:pPr>
            <a:r>
              <a:rPr lang="en-US" sz="3200" dirty="0"/>
              <a:t>SANTOS NOW, AND IN 1889</a:t>
            </a:r>
          </a:p>
        </p:txBody>
      </p:sp>
      <p:sp>
        <p:nvSpPr>
          <p:cNvPr id="4" name="TextBox 3">
            <a:extLst>
              <a:ext uri="{FF2B5EF4-FFF2-40B4-BE49-F238E27FC236}">
                <a16:creationId xmlns:a16="http://schemas.microsoft.com/office/drawing/2014/main" id="{4240EE5F-90C7-C0B6-2570-ED942B818D67}"/>
              </a:ext>
            </a:extLst>
          </p:cNvPr>
          <p:cNvSpPr txBox="1"/>
          <p:nvPr/>
        </p:nvSpPr>
        <p:spPr>
          <a:xfrm>
            <a:off x="5817326" y="1001486"/>
            <a:ext cx="5508252" cy="1477328"/>
          </a:xfrm>
          <a:prstGeom prst="rect">
            <a:avLst/>
          </a:prstGeom>
          <a:noFill/>
        </p:spPr>
        <p:txBody>
          <a:bodyPr wrap="square" rtlCol="0">
            <a:spAutoFit/>
          </a:bodyPr>
          <a:lstStyle/>
          <a:p>
            <a:pPr marL="285750" indent="-285750">
              <a:buFont typeface="Arial" panose="020B0604020202020204" pitchFamily="34" charset="0"/>
              <a:buChar char="•"/>
            </a:pPr>
            <a:r>
              <a:rPr lang="en-US" sz="1800" dirty="0"/>
              <a:t>The Cambay sails and docks at Santos (</a:t>
            </a:r>
            <a:r>
              <a:rPr lang="en-US" dirty="0"/>
              <a:t>S</a:t>
            </a:r>
            <a:r>
              <a:rPr lang="en-US" sz="1800" dirty="0"/>
              <a:t>ao Paulo),</a:t>
            </a:r>
            <a:r>
              <a:rPr lang="en-GB" sz="1800" b="0" i="0" u="none" strike="noStrike" dirty="0">
                <a:solidFill>
                  <a:srgbClr val="040C28"/>
                </a:solidFill>
                <a:effectLst/>
                <a:latin typeface="Google Sans"/>
              </a:rPr>
              <a:t> called the "port of death" in the 19th century</a:t>
            </a:r>
            <a:endParaRPr lang="en-US" sz="1800" dirty="0"/>
          </a:p>
          <a:p>
            <a:pPr marL="285750" indent="-285750">
              <a:buFont typeface="Arial" panose="020B0604020202020204" pitchFamily="34" charset="0"/>
              <a:buChar char="•"/>
            </a:pPr>
            <a:r>
              <a:rPr lang="en-US" sz="1800" dirty="0"/>
              <a:t>Within days most of crew contract yellow fever</a:t>
            </a:r>
          </a:p>
          <a:p>
            <a:pPr marL="285750" indent="-285750">
              <a:buFont typeface="Arial" panose="020B0604020202020204" pitchFamily="34" charset="0"/>
              <a:buChar char="•"/>
            </a:pPr>
            <a:r>
              <a:rPr lang="en-US" sz="1800" dirty="0"/>
              <a:t>The rest, including the captain, desert the ship</a:t>
            </a:r>
          </a:p>
          <a:p>
            <a:pPr marL="285750" indent="-285750">
              <a:buFont typeface="Arial" panose="020B0604020202020204" pitchFamily="34" charset="0"/>
              <a:buChar char="•"/>
            </a:pPr>
            <a:endParaRPr lang="en-US" sz="1800" dirty="0"/>
          </a:p>
        </p:txBody>
      </p:sp>
      <p:sp>
        <p:nvSpPr>
          <p:cNvPr id="5" name="TextBox 4">
            <a:extLst>
              <a:ext uri="{FF2B5EF4-FFF2-40B4-BE49-F238E27FC236}">
                <a16:creationId xmlns:a16="http://schemas.microsoft.com/office/drawing/2014/main" id="{5DBD14C0-48FC-C82F-19EB-1F5AB9DB0524}"/>
              </a:ext>
            </a:extLst>
          </p:cNvPr>
          <p:cNvSpPr txBox="1"/>
          <p:nvPr/>
        </p:nvSpPr>
        <p:spPr>
          <a:xfrm>
            <a:off x="1053737" y="3988137"/>
            <a:ext cx="3683726" cy="2585323"/>
          </a:xfrm>
          <a:prstGeom prst="rect">
            <a:avLst/>
          </a:prstGeom>
          <a:noFill/>
        </p:spPr>
        <p:txBody>
          <a:bodyPr wrap="square" rtlCol="0">
            <a:spAutoFit/>
          </a:bodyPr>
          <a:lstStyle/>
          <a:p>
            <a:pPr marL="285750" indent="-285750">
              <a:buFont typeface="Arial" panose="020B0604020202020204" pitchFamily="34" charset="0"/>
              <a:buChar char="•"/>
            </a:pPr>
            <a:r>
              <a:rPr lang="en-US" sz="1800" dirty="0"/>
              <a:t>Billy Probert is successful in recruiting local crew …</a:t>
            </a:r>
          </a:p>
          <a:p>
            <a:pPr marL="285750" indent="-285750">
              <a:buFont typeface="Arial" panose="020B0604020202020204" pitchFamily="34" charset="0"/>
              <a:buChar char="•"/>
            </a:pPr>
            <a:r>
              <a:rPr lang="en-US" sz="1800" dirty="0"/>
              <a:t>who prove surprisingly able sailors</a:t>
            </a:r>
          </a:p>
          <a:p>
            <a:pPr marL="285750" indent="-285750">
              <a:buFont typeface="Arial" panose="020B0604020202020204" pitchFamily="34" charset="0"/>
              <a:buChar char="•"/>
            </a:pPr>
            <a:r>
              <a:rPr lang="en-US" sz="1800" dirty="0"/>
              <a:t>Manages to ensure the return of the ship, </a:t>
            </a:r>
          </a:p>
          <a:p>
            <a:pPr marL="285750" indent="-285750">
              <a:buFont typeface="Arial" panose="020B0604020202020204" pitchFamily="34" charset="0"/>
              <a:buChar char="•"/>
            </a:pPr>
            <a:r>
              <a:rPr lang="en-US" sz="1800" dirty="0"/>
              <a:t>a successful and profitable career</a:t>
            </a:r>
          </a:p>
          <a:p>
            <a:pPr marL="285750" indent="-285750">
              <a:buFont typeface="Arial" panose="020B0604020202020204" pitchFamily="34" charset="0"/>
              <a:buChar char="•"/>
            </a:pPr>
            <a:r>
              <a:rPr lang="en-US" sz="1800" dirty="0"/>
              <a:t>a large house on the Aberystwyth Road, “Rosario Hall” ?</a:t>
            </a:r>
          </a:p>
          <a:p>
            <a:pPr marL="285750" indent="-285750">
              <a:buFont typeface="Arial" panose="020B0604020202020204" pitchFamily="34" charset="0"/>
              <a:buChar char="•"/>
            </a:pPr>
            <a:endParaRPr lang="en-US" sz="1800" dirty="0"/>
          </a:p>
        </p:txBody>
      </p:sp>
    </p:spTree>
    <p:extLst>
      <p:ext uri="{BB962C8B-B14F-4D97-AF65-F5344CB8AC3E}">
        <p14:creationId xmlns:p14="http://schemas.microsoft.com/office/powerpoint/2010/main" val="195701154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81" name="Rectangle 3080">
            <a:extLst>
              <a:ext uri="{FF2B5EF4-FFF2-40B4-BE49-F238E27FC236}">
                <a16:creationId xmlns:a16="http://schemas.microsoft.com/office/drawing/2014/main" id="{38468727-63BE-4191-B4A6-C30C82C0E9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13196B8-F813-327A-B63F-CAE43C857C76}"/>
              </a:ext>
            </a:extLst>
          </p:cNvPr>
          <p:cNvSpPr>
            <a:spLocks noGrp="1"/>
          </p:cNvSpPr>
          <p:nvPr>
            <p:ph type="title"/>
          </p:nvPr>
        </p:nvSpPr>
        <p:spPr>
          <a:xfrm>
            <a:off x="493059" y="285630"/>
            <a:ext cx="5781517" cy="475052"/>
          </a:xfrm>
        </p:spPr>
        <p:txBody>
          <a:bodyPr vert="horz" lIns="91440" tIns="45720" rIns="91440" bIns="45720" rtlCol="0" anchor="ctr">
            <a:normAutofit fontScale="90000"/>
          </a:bodyPr>
          <a:lstStyle/>
          <a:p>
            <a:r>
              <a:rPr lang="en-US" sz="2800" kern="1200" dirty="0">
                <a:solidFill>
                  <a:schemeClr val="tx1"/>
                </a:solidFill>
                <a:latin typeface="+mj-lt"/>
                <a:ea typeface="+mj-ea"/>
                <a:cs typeface="+mj-cs"/>
              </a:rPr>
              <a:t>AUTHOR. Lady Jenkins of </a:t>
            </a:r>
            <a:r>
              <a:rPr lang="en-US" sz="2800" kern="1200" dirty="0" err="1">
                <a:solidFill>
                  <a:schemeClr val="tx1"/>
                </a:solidFill>
                <a:latin typeface="+mj-lt"/>
                <a:ea typeface="+mj-ea"/>
                <a:cs typeface="+mj-cs"/>
              </a:rPr>
              <a:t>Llangoedmor</a:t>
            </a:r>
            <a:endParaRPr lang="en-US" sz="2800" kern="1200" dirty="0">
              <a:solidFill>
                <a:schemeClr val="tx1"/>
              </a:solidFill>
              <a:latin typeface="+mj-lt"/>
              <a:ea typeface="+mj-ea"/>
              <a:cs typeface="+mj-cs"/>
            </a:endParaRPr>
          </a:p>
        </p:txBody>
      </p:sp>
      <p:sp>
        <p:nvSpPr>
          <p:cNvPr id="3083" name="Rectangle 3082">
            <a:extLst>
              <a:ext uri="{FF2B5EF4-FFF2-40B4-BE49-F238E27FC236}">
                <a16:creationId xmlns:a16="http://schemas.microsoft.com/office/drawing/2014/main" id="{9D355BB6-1BB8-4828-B246-CFB31742D7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34839"/>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085" name="Rectangle 3084">
            <a:extLst>
              <a:ext uri="{FF2B5EF4-FFF2-40B4-BE49-F238E27FC236}">
                <a16:creationId xmlns:a16="http://schemas.microsoft.com/office/drawing/2014/main" id="{CA52A9B9-B2B3-46F0-9D53-0EFF9905BF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245238" y="1452646"/>
            <a:ext cx="1463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 Placeholder 3">
            <a:extLst>
              <a:ext uri="{FF2B5EF4-FFF2-40B4-BE49-F238E27FC236}">
                <a16:creationId xmlns:a16="http://schemas.microsoft.com/office/drawing/2014/main" id="{DE074DB6-B84C-7282-7A3D-E3494704CAC7}"/>
              </a:ext>
            </a:extLst>
          </p:cNvPr>
          <p:cNvSpPr>
            <a:spLocks noGrp="1"/>
          </p:cNvSpPr>
          <p:nvPr>
            <p:ph type="body" sz="half" idx="2"/>
          </p:nvPr>
        </p:nvSpPr>
        <p:spPr>
          <a:xfrm>
            <a:off x="493059" y="820121"/>
            <a:ext cx="5781518" cy="1731489"/>
          </a:xfrm>
        </p:spPr>
        <p:txBody>
          <a:bodyPr vert="horz" lIns="91440" tIns="45720" rIns="91440" bIns="45720" rtlCol="0" anchor="ctr">
            <a:normAutofit fontScale="47500" lnSpcReduction="20000"/>
          </a:bodyPr>
          <a:lstStyle/>
          <a:p>
            <a:pPr marL="285750" indent="-228600">
              <a:buFont typeface="Arial" panose="020B0604020202020204" pitchFamily="34" charset="0"/>
              <a:buChar char="•"/>
            </a:pPr>
            <a:r>
              <a:rPr lang="en-US" sz="3600" dirty="0"/>
              <a:t>Lady Jenkins,  wife of Sir Lawrence Jenkins of </a:t>
            </a:r>
            <a:r>
              <a:rPr lang="en-US" sz="3600" dirty="0" err="1"/>
              <a:t>Llangoedmor</a:t>
            </a:r>
            <a:r>
              <a:rPr lang="en-US" sz="3600" dirty="0"/>
              <a:t>, </a:t>
            </a:r>
          </a:p>
          <a:p>
            <a:pPr marL="285750" indent="-228600">
              <a:buFont typeface="Arial" panose="020B0604020202020204" pitchFamily="34" charset="0"/>
              <a:buChar char="•"/>
            </a:pPr>
            <a:r>
              <a:rPr lang="en-US" sz="3600" dirty="0"/>
              <a:t>a notable travel writer who travelled extensively in Tibet. </a:t>
            </a:r>
          </a:p>
          <a:p>
            <a:pPr marL="285750" indent="-228600">
              <a:buFont typeface="Arial" panose="020B0604020202020204" pitchFamily="34" charset="0"/>
              <a:buChar char="•"/>
            </a:pPr>
            <a:r>
              <a:rPr lang="en-US" sz="3600" dirty="0"/>
              <a:t>He was a  distinguished judge, of a very liberal bent, in the Indian judiciary. </a:t>
            </a:r>
          </a:p>
          <a:p>
            <a:pPr marL="285750" indent="-228600">
              <a:buFont typeface="Arial" panose="020B0604020202020204" pitchFamily="34" charset="0"/>
              <a:buChar char="•"/>
            </a:pPr>
            <a:r>
              <a:rPr lang="en-US" sz="3600" dirty="0"/>
              <a:t>Family origins  in </a:t>
            </a:r>
            <a:r>
              <a:rPr lang="en-US" sz="3600" dirty="0" err="1"/>
              <a:t>Pantirion</a:t>
            </a:r>
            <a:r>
              <a:rPr lang="en-US" sz="3600" dirty="0"/>
              <a:t> Farm, St </a:t>
            </a:r>
            <a:r>
              <a:rPr lang="en-US" sz="3600" dirty="0" err="1"/>
              <a:t>Dogmaels</a:t>
            </a:r>
            <a:endParaRPr lang="en-US" sz="3600" dirty="0"/>
          </a:p>
          <a:p>
            <a:pPr marL="285750" indent="-228600">
              <a:buFont typeface="Arial" panose="020B0604020202020204" pitchFamily="34" charset="0"/>
              <a:buChar char="•"/>
            </a:pPr>
            <a:endParaRPr lang="en-US" sz="1700" dirty="0"/>
          </a:p>
        </p:txBody>
      </p:sp>
      <p:pic>
        <p:nvPicPr>
          <p:cNvPr id="3074" name="Picture 2" descr="Sport &amp; Travel in Both Tibets by Lady Minna Jenkins: Very Good Cloth (1909)  First edition. | Rooke Books PBFA">
            <a:extLst>
              <a:ext uri="{FF2B5EF4-FFF2-40B4-BE49-F238E27FC236}">
                <a16:creationId xmlns:a16="http://schemas.microsoft.com/office/drawing/2014/main" id="{C3F3C249-DAA8-ED77-CB70-805AFB1A2337}"/>
              </a:ext>
            </a:extLst>
          </p:cNvPr>
          <p:cNvPicPr>
            <a:picLocks noGrp="1" noChangeAspect="1" noChangeArrowheads="1"/>
          </p:cNvPicPr>
          <p:nvPr>
            <p:ph type="pic" idx="1"/>
          </p:nvPr>
        </p:nvPicPr>
        <p:blipFill rotWithShape="1">
          <a:blip r:embed="rId3">
            <a:extLst>
              <a:ext uri="{28A0092B-C50C-407E-A947-70E740481C1C}">
                <a14:useLocalDpi xmlns:a14="http://schemas.microsoft.com/office/drawing/2010/main" val="0"/>
              </a:ext>
            </a:extLst>
          </a:blip>
          <a:srcRect t="8445" r="-2" b="8444"/>
          <a:stretch/>
        </p:blipFill>
        <p:spPr bwMode="auto">
          <a:xfrm>
            <a:off x="20" y="2959630"/>
            <a:ext cx="6400781" cy="389837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Sport &amp; Travel in Both Tibets by Jenkins, Lady: Good + Hard Cover (1909)  1st Edition. | Besleys Books PBFA">
            <a:extLst>
              <a:ext uri="{FF2B5EF4-FFF2-40B4-BE49-F238E27FC236}">
                <a16:creationId xmlns:a16="http://schemas.microsoft.com/office/drawing/2014/main" id="{9E4152A2-DDB1-6F07-DAFC-2B46A3CB82C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8240" r="-1" b="10330"/>
          <a:stretch/>
        </p:blipFill>
        <p:spPr bwMode="auto">
          <a:xfrm>
            <a:off x="6591299" y="1"/>
            <a:ext cx="5600701" cy="68579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099645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42" name="Rectangle 5141">
            <a:extLst>
              <a:ext uri="{FF2B5EF4-FFF2-40B4-BE49-F238E27FC236}">
                <a16:creationId xmlns:a16="http://schemas.microsoft.com/office/drawing/2014/main" id="{E8D41CF8-5232-42BC-8D05-AFEDE21539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256"/>
            <a:ext cx="12192000" cy="6869256"/>
          </a:xfrm>
          <a:prstGeom prst="rect">
            <a:avLst/>
          </a:prstGeom>
          <a:solidFill>
            <a:schemeClr val="bg1">
              <a:lumMod val="8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78AB593-012C-DB19-9CC4-327EAF7CB117}"/>
              </a:ext>
            </a:extLst>
          </p:cNvPr>
          <p:cNvSpPr>
            <a:spLocks noGrp="1"/>
          </p:cNvSpPr>
          <p:nvPr>
            <p:ph type="title"/>
          </p:nvPr>
        </p:nvSpPr>
        <p:spPr>
          <a:xfrm>
            <a:off x="838200" y="365125"/>
            <a:ext cx="10515600" cy="1325563"/>
          </a:xfrm>
        </p:spPr>
        <p:txBody>
          <a:bodyPr vert="horz" lIns="91440" tIns="45720" rIns="91440" bIns="45720" rtlCol="0" anchor="ctr">
            <a:normAutofit/>
          </a:bodyPr>
          <a:lstStyle/>
          <a:p>
            <a:r>
              <a:rPr lang="en-US" sz="4400" kern="1200" dirty="0">
                <a:solidFill>
                  <a:schemeClr val="tx1"/>
                </a:solidFill>
                <a:latin typeface="+mj-lt"/>
                <a:ea typeface="+mj-ea"/>
                <a:cs typeface="+mj-cs"/>
              </a:rPr>
              <a:t>The Loss of the </a:t>
            </a:r>
            <a:r>
              <a:rPr lang="en-US" sz="4400" kern="1200" dirty="0" err="1">
                <a:solidFill>
                  <a:schemeClr val="tx1"/>
                </a:solidFill>
                <a:latin typeface="+mj-lt"/>
                <a:ea typeface="+mj-ea"/>
                <a:cs typeface="+mj-cs"/>
              </a:rPr>
              <a:t>Claverdale</a:t>
            </a:r>
            <a:r>
              <a:rPr lang="en-US" sz="4400" kern="1200" dirty="0">
                <a:solidFill>
                  <a:schemeClr val="tx1"/>
                </a:solidFill>
                <a:latin typeface="+mj-lt"/>
                <a:ea typeface="+mj-ea"/>
                <a:cs typeface="+mj-cs"/>
              </a:rPr>
              <a:t>. 1904</a:t>
            </a:r>
          </a:p>
        </p:txBody>
      </p:sp>
      <p:sp>
        <p:nvSpPr>
          <p:cNvPr id="5143" name="Rounded Rectangle 5">
            <a:extLst>
              <a:ext uri="{FF2B5EF4-FFF2-40B4-BE49-F238E27FC236}">
                <a16:creationId xmlns:a16="http://schemas.microsoft.com/office/drawing/2014/main" id="{49237091-E62C-4878-AA4C-0B9995ADB2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1828801"/>
            <a:ext cx="10515600" cy="4362450"/>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22" name="Picture 2" descr="Russo-Japanese War | Causes, Summary, Maps, &amp; Significance | Britannica">
            <a:extLst>
              <a:ext uri="{FF2B5EF4-FFF2-40B4-BE49-F238E27FC236}">
                <a16:creationId xmlns:a16="http://schemas.microsoft.com/office/drawing/2014/main" id="{335C89E8-37FA-F415-5407-99D0EE35EE79}"/>
              </a:ext>
            </a:extLst>
          </p:cNvPr>
          <p:cNvPicPr>
            <a:picLocks noGrp="1" noChangeAspect="1" noChangeArrowheads="1"/>
          </p:cNvPicPr>
          <p:nvPr>
            <p:ph type="pic" idx="1"/>
          </p:nvPr>
        </p:nvPicPr>
        <p:blipFill rotWithShape="1">
          <a:blip r:embed="rId3">
            <a:extLst>
              <a:ext uri="{28A0092B-C50C-407E-A947-70E740481C1C}">
                <a14:useLocalDpi xmlns:a14="http://schemas.microsoft.com/office/drawing/2010/main" val="0"/>
              </a:ext>
            </a:extLst>
          </a:blip>
          <a:srcRect r="1198" b="-1"/>
          <a:stretch/>
        </p:blipFill>
        <p:spPr bwMode="auto">
          <a:xfrm>
            <a:off x="5262380" y="2112789"/>
            <a:ext cx="5544296" cy="3721608"/>
          </a:xfrm>
          <a:prstGeom prst="rect">
            <a:avLst/>
          </a:prstGeom>
          <a:noFill/>
          <a:effectLst/>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27A9330D-453B-EE2F-003D-BCDB4F48EE3A}"/>
              </a:ext>
            </a:extLst>
          </p:cNvPr>
          <p:cNvSpPr txBox="1"/>
          <p:nvPr/>
        </p:nvSpPr>
        <p:spPr>
          <a:xfrm>
            <a:off x="1323703" y="2163366"/>
            <a:ext cx="3631474" cy="3693319"/>
          </a:xfrm>
          <a:prstGeom prst="rect">
            <a:avLst/>
          </a:prstGeom>
          <a:noFill/>
        </p:spPr>
        <p:txBody>
          <a:bodyPr wrap="square" rtlCol="0">
            <a:spAutoFit/>
          </a:bodyPr>
          <a:lstStyle/>
          <a:p>
            <a:r>
              <a:rPr lang="en-GB" sz="1800" i="1" dirty="0" err="1">
                <a:effectLst/>
                <a:latin typeface="Calibri" panose="020F0502020204030204" pitchFamily="34" charset="0"/>
                <a:ea typeface="Calibri" panose="020F0502020204030204" pitchFamily="34" charset="0"/>
                <a:cs typeface="Times New Roman" panose="02020603050405020304" pitchFamily="18" charset="0"/>
              </a:rPr>
              <a:t>Hwyliodd</a:t>
            </a:r>
            <a:r>
              <a:rPr lang="en-GB" sz="1800" i="1" dirty="0">
                <a:effectLst/>
                <a:latin typeface="Calibri" panose="020F0502020204030204" pitchFamily="34" charset="0"/>
                <a:ea typeface="Calibri" panose="020F0502020204030204" pitchFamily="34" charset="0"/>
                <a:cs typeface="Times New Roman" panose="02020603050405020304" pitchFamily="18" charset="0"/>
              </a:rPr>
              <a:t> o China </a:t>
            </a:r>
            <a:r>
              <a:rPr lang="en-GB" sz="1800" i="1" dirty="0" err="1">
                <a:effectLst/>
                <a:latin typeface="Calibri" panose="020F0502020204030204" pitchFamily="34" charset="0"/>
                <a:ea typeface="Calibri" panose="020F0502020204030204" pitchFamily="34" charset="0"/>
                <a:cs typeface="Times New Roman" panose="02020603050405020304" pitchFamily="18" charset="0"/>
              </a:rPr>
              <a:t>i</a:t>
            </a:r>
            <a:r>
              <a:rPr lang="en-GB" sz="1800" i="1" dirty="0">
                <a:effectLst/>
                <a:latin typeface="Calibri" panose="020F0502020204030204" pitchFamily="34" charset="0"/>
                <a:ea typeface="Calibri" panose="020F0502020204030204" pitchFamily="34" charset="0"/>
                <a:cs typeface="Times New Roman" panose="02020603050405020304" pitchFamily="18" charset="0"/>
              </a:rPr>
              <a:t> </a:t>
            </a:r>
            <a:r>
              <a:rPr lang="en-GB" sz="1800" i="1" dirty="0" err="1">
                <a:effectLst/>
                <a:latin typeface="Calibri" panose="020F0502020204030204" pitchFamily="34" charset="0"/>
                <a:ea typeface="Calibri" panose="020F0502020204030204" pitchFamily="34" charset="0"/>
                <a:cs typeface="Times New Roman" panose="02020603050405020304" pitchFamily="18" charset="0"/>
              </a:rPr>
              <a:t>Vladivostock</a:t>
            </a:r>
            <a:r>
              <a:rPr lang="en-GB" sz="1800" i="1" dirty="0">
                <a:effectLst/>
                <a:latin typeface="Calibri" panose="020F0502020204030204" pitchFamily="34" charset="0"/>
                <a:ea typeface="Calibri" panose="020F0502020204030204" pitchFamily="34" charset="0"/>
                <a:cs typeface="Times New Roman" panose="02020603050405020304" pitchFamily="18" charset="0"/>
              </a:rPr>
              <a:t> Hydref 1904. Ni </a:t>
            </a:r>
            <a:r>
              <a:rPr lang="en-GB" sz="1800" i="1" dirty="0" err="1">
                <a:effectLst/>
                <a:latin typeface="Calibri" panose="020F0502020204030204" pitchFamily="34" charset="0"/>
                <a:ea typeface="Calibri" panose="020F0502020204030204" pitchFamily="34" charset="0"/>
                <a:cs typeface="Times New Roman" panose="02020603050405020304" pitchFamily="18" charset="0"/>
              </a:rPr>
              <a:t>chlywyd</a:t>
            </a:r>
            <a:r>
              <a:rPr lang="en-GB" sz="1800" i="1" dirty="0">
                <a:effectLst/>
                <a:latin typeface="Calibri" panose="020F0502020204030204" pitchFamily="34" charset="0"/>
                <a:ea typeface="Calibri" panose="020F0502020204030204" pitchFamily="34" charset="0"/>
                <a:cs typeface="Times New Roman" panose="02020603050405020304" pitchFamily="18" charset="0"/>
              </a:rPr>
              <a:t> dim </a:t>
            </a:r>
            <a:r>
              <a:rPr lang="en-GB" sz="1800" i="1" dirty="0" err="1">
                <a:effectLst/>
                <a:latin typeface="Calibri" panose="020F0502020204030204" pitchFamily="34" charset="0"/>
                <a:ea typeface="Calibri" panose="020F0502020204030204" pitchFamily="34" charset="0"/>
                <a:cs typeface="Times New Roman" panose="02020603050405020304" pitchFamily="18" charset="0"/>
              </a:rPr>
              <a:t>oddi</a:t>
            </a:r>
            <a:r>
              <a:rPr lang="en-GB" sz="1800" i="1" dirty="0">
                <a:effectLst/>
                <a:latin typeface="Calibri" panose="020F0502020204030204" pitchFamily="34" charset="0"/>
                <a:ea typeface="Calibri" panose="020F0502020204030204" pitchFamily="34" charset="0"/>
                <a:cs typeface="Times New Roman" panose="02020603050405020304" pitchFamily="18" charset="0"/>
              </a:rPr>
              <a:t> </a:t>
            </a:r>
            <a:r>
              <a:rPr lang="en-GB" sz="1800" i="1" dirty="0" err="1">
                <a:effectLst/>
                <a:latin typeface="Calibri" panose="020F0502020204030204" pitchFamily="34" charset="0"/>
                <a:ea typeface="Calibri" panose="020F0502020204030204" pitchFamily="34" charset="0"/>
                <a:cs typeface="Times New Roman" panose="02020603050405020304" pitchFamily="18" charset="0"/>
              </a:rPr>
              <a:t>wrthynt</a:t>
            </a:r>
            <a:r>
              <a:rPr lang="en-GB" sz="1800" i="1" dirty="0">
                <a:effectLst/>
                <a:latin typeface="Calibri" panose="020F0502020204030204" pitchFamily="34" charset="0"/>
                <a:ea typeface="Calibri" panose="020F0502020204030204" pitchFamily="34" charset="0"/>
                <a:cs typeface="Times New Roman" panose="02020603050405020304" pitchFamily="18" charset="0"/>
              </a:rPr>
              <a:t> </a:t>
            </a:r>
            <a:r>
              <a:rPr lang="en-GB" sz="1800" i="1" dirty="0" err="1">
                <a:effectLst/>
                <a:latin typeface="Calibri" panose="020F0502020204030204" pitchFamily="34" charset="0"/>
                <a:ea typeface="Calibri" panose="020F0502020204030204" pitchFamily="34" charset="0"/>
                <a:cs typeface="Times New Roman" panose="02020603050405020304" pitchFamily="18" charset="0"/>
              </a:rPr>
              <a:t>drachefn</a:t>
            </a:r>
            <a:r>
              <a:rPr lang="en-GB" sz="1800" i="1" dirty="0">
                <a:effectLst/>
                <a:latin typeface="Calibri" panose="020F0502020204030204" pitchFamily="34" charset="0"/>
                <a:ea typeface="Calibri" panose="020F0502020204030204" pitchFamily="34" charset="0"/>
                <a:cs typeface="Times New Roman" panose="02020603050405020304" pitchFamily="18" charset="0"/>
              </a:rPr>
              <a:t> </a:t>
            </a:r>
            <a:r>
              <a:rPr lang="en-GB" sz="1800" i="1" dirty="0" err="1">
                <a:effectLst/>
                <a:latin typeface="Calibri" panose="020F0502020204030204" pitchFamily="34" charset="0"/>
                <a:ea typeface="Calibri" panose="020F0502020204030204" pitchFamily="34" charset="0"/>
                <a:cs typeface="Times New Roman" panose="02020603050405020304" pitchFamily="18" charset="0"/>
              </a:rPr>
              <a:t>yn</a:t>
            </a:r>
            <a:r>
              <a:rPr lang="en-GB" sz="1800" i="1" dirty="0">
                <a:effectLst/>
                <a:latin typeface="Calibri" panose="020F0502020204030204" pitchFamily="34" charset="0"/>
                <a:ea typeface="Calibri" panose="020F0502020204030204" pitchFamily="34" charset="0"/>
                <a:cs typeface="Times New Roman" panose="02020603050405020304" pitchFamily="18" charset="0"/>
              </a:rPr>
              <a:t> </a:t>
            </a:r>
            <a:r>
              <a:rPr lang="en-GB" sz="1800" i="1" dirty="0" err="1">
                <a:effectLst/>
                <a:latin typeface="Calibri" panose="020F0502020204030204" pitchFamily="34" charset="0"/>
                <a:ea typeface="Calibri" panose="020F0502020204030204" pitchFamily="34" charset="0"/>
                <a:cs typeface="Times New Roman" panose="02020603050405020304" pitchFamily="18" charset="0"/>
              </a:rPr>
              <a:t>yr</a:t>
            </a:r>
            <a:r>
              <a:rPr lang="en-GB" sz="1800" i="1" dirty="0">
                <a:effectLst/>
                <a:latin typeface="Calibri" panose="020F0502020204030204" pitchFamily="34" charset="0"/>
                <a:ea typeface="Calibri" panose="020F0502020204030204" pitchFamily="34" charset="0"/>
                <a:cs typeface="Times New Roman" panose="02020603050405020304" pitchFamily="18" charset="0"/>
              </a:rPr>
              <a:t> SS </a:t>
            </a:r>
            <a:r>
              <a:rPr lang="en-GB" sz="1800" i="1" dirty="0" err="1">
                <a:effectLst/>
                <a:latin typeface="Calibri" panose="020F0502020204030204" pitchFamily="34" charset="0"/>
                <a:ea typeface="Calibri" panose="020F0502020204030204" pitchFamily="34" charset="0"/>
                <a:cs typeface="Times New Roman" panose="02020603050405020304" pitchFamily="18" charset="0"/>
              </a:rPr>
              <a:t>Claverdale</a:t>
            </a:r>
            <a:r>
              <a:rPr lang="en-GB" sz="1800" i="1" dirty="0">
                <a:effectLst/>
                <a:latin typeface="Calibri" panose="020F0502020204030204" pitchFamily="34" charset="0"/>
                <a:ea typeface="Calibri" panose="020F0502020204030204" pitchFamily="34" charset="0"/>
                <a:cs typeface="Times New Roman" panose="02020603050405020304" pitchFamily="18" charset="0"/>
              </a:rPr>
              <a:t>. </a:t>
            </a:r>
          </a:p>
          <a:p>
            <a:endParaRPr lang="en-GB" i="1" dirty="0">
              <a:latin typeface="Calibri" panose="020F0502020204030204" pitchFamily="34" charset="0"/>
              <a:ea typeface="Calibri" panose="020F0502020204030204" pitchFamily="34" charset="0"/>
              <a:cs typeface="Times New Roman" panose="02020603050405020304" pitchFamily="18" charset="0"/>
            </a:endParaRPr>
          </a:p>
          <a:p>
            <a:endParaRPr lang="en-GB" sz="1800" i="1"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i="1" dirty="0">
                <a:effectLst/>
                <a:latin typeface="Calibri" panose="020F0502020204030204" pitchFamily="34" charset="0"/>
                <a:ea typeface="Calibri" panose="020F0502020204030204" pitchFamily="34" charset="0"/>
                <a:cs typeface="Times New Roman" panose="02020603050405020304" pitchFamily="18" charset="0"/>
              </a:rPr>
              <a:t>[</a:t>
            </a:r>
            <a:r>
              <a:rPr lang="en-GB" i="1" dirty="0">
                <a:latin typeface="Calibri" panose="020F0502020204030204" pitchFamily="34" charset="0"/>
                <a:ea typeface="Calibri" panose="020F0502020204030204" pitchFamily="34" charset="0"/>
                <a:cs typeface="Times New Roman" panose="02020603050405020304" pitchFamily="18" charset="0"/>
              </a:rPr>
              <a:t>…</a:t>
            </a:r>
            <a:r>
              <a:rPr lang="en-GB" sz="1800" i="1" dirty="0">
                <a:effectLst/>
                <a:latin typeface="Calibri" panose="020F0502020204030204" pitchFamily="34" charset="0"/>
                <a:ea typeface="Calibri" panose="020F0502020204030204" pitchFamily="34" charset="0"/>
                <a:cs typeface="Times New Roman" panose="02020603050405020304" pitchFamily="18" charset="0"/>
              </a:rPr>
              <a:t> sailed from China to </a:t>
            </a:r>
            <a:r>
              <a:rPr lang="en-GB" sz="1800" i="1" dirty="0" err="1">
                <a:effectLst/>
                <a:latin typeface="Calibri" panose="020F0502020204030204" pitchFamily="34" charset="0"/>
                <a:ea typeface="Calibri" panose="020F0502020204030204" pitchFamily="34" charset="0"/>
                <a:cs typeface="Times New Roman" panose="02020603050405020304" pitchFamily="18" charset="0"/>
              </a:rPr>
              <a:t>Vladivostock</a:t>
            </a:r>
            <a:r>
              <a:rPr lang="en-GB" sz="1800" i="1" dirty="0">
                <a:effectLst/>
                <a:latin typeface="Calibri" panose="020F0502020204030204" pitchFamily="34" charset="0"/>
                <a:ea typeface="Calibri" panose="020F0502020204030204" pitchFamily="34" charset="0"/>
                <a:cs typeface="Times New Roman" panose="02020603050405020304" pitchFamily="18" charset="0"/>
              </a:rPr>
              <a:t> in October 1904. Nothing more was heard of them in the SS </a:t>
            </a:r>
            <a:r>
              <a:rPr lang="en-GB" sz="1800" i="1" dirty="0" err="1">
                <a:effectLst/>
                <a:latin typeface="Calibri" panose="020F0502020204030204" pitchFamily="34" charset="0"/>
                <a:ea typeface="Calibri" panose="020F0502020204030204" pitchFamily="34" charset="0"/>
                <a:cs typeface="Times New Roman" panose="02020603050405020304" pitchFamily="18" charset="0"/>
              </a:rPr>
              <a:t>Claverdale</a:t>
            </a:r>
            <a:r>
              <a:rPr lang="en-GB" sz="1800" i="1" dirty="0">
                <a:effectLst/>
                <a:latin typeface="Calibri" panose="020F0502020204030204" pitchFamily="34" charset="0"/>
                <a:ea typeface="Calibri" panose="020F0502020204030204" pitchFamily="34" charset="0"/>
                <a:cs typeface="Times New Roman" panose="02020603050405020304" pitchFamily="18" charset="0"/>
              </a:rPr>
              <a:t>]</a:t>
            </a:r>
          </a:p>
          <a:p>
            <a:endParaRPr lang="en-GB" i="1" dirty="0">
              <a:latin typeface="Calibri" panose="020F0502020204030204" pitchFamily="34" charset="0"/>
              <a:cs typeface="Times New Roman" panose="02020603050405020304" pitchFamily="18" charset="0"/>
            </a:endParaRPr>
          </a:p>
          <a:p>
            <a:r>
              <a:rPr lang="en-GB" b="0" i="0" u="none" strike="noStrike" dirty="0">
                <a:solidFill>
                  <a:srgbClr val="222222"/>
                </a:solidFill>
                <a:effectLst/>
                <a:latin typeface="Lora" pitchFamily="2" charset="77"/>
              </a:rPr>
              <a:t>H. H. Thomas, Cardigan, commander;</a:t>
            </a:r>
            <a:br>
              <a:rPr lang="en-GB" dirty="0"/>
            </a:br>
            <a:r>
              <a:rPr lang="en-GB" b="0" i="0" u="none" strike="noStrike" dirty="0">
                <a:solidFill>
                  <a:srgbClr val="222222"/>
                </a:solidFill>
                <a:effectLst/>
                <a:latin typeface="Lora" pitchFamily="2" charset="77"/>
              </a:rPr>
              <a:t>D. Llewellyn, St. </a:t>
            </a:r>
            <a:r>
              <a:rPr lang="en-GB" b="0" i="0" u="none" strike="noStrike" dirty="0" err="1">
                <a:solidFill>
                  <a:srgbClr val="222222"/>
                </a:solidFill>
                <a:effectLst/>
                <a:latin typeface="Lora" pitchFamily="2" charset="77"/>
              </a:rPr>
              <a:t>Dogmaels</a:t>
            </a:r>
            <a:r>
              <a:rPr lang="en-GB" b="0" i="0" u="none" strike="noStrike" dirty="0">
                <a:solidFill>
                  <a:srgbClr val="222222"/>
                </a:solidFill>
                <a:effectLst/>
                <a:latin typeface="Lora" pitchFamily="2" charset="77"/>
              </a:rPr>
              <a:t>, </a:t>
            </a:r>
          </a:p>
          <a:p>
            <a:r>
              <a:rPr lang="en-GB" b="0" i="0" u="none" strike="noStrike" dirty="0">
                <a:solidFill>
                  <a:srgbClr val="222222"/>
                </a:solidFill>
                <a:effectLst/>
                <a:latin typeface="Lora" pitchFamily="2" charset="77"/>
              </a:rPr>
              <a:t>first  mate</a:t>
            </a:r>
            <a:endParaRPr lang="en-US" dirty="0"/>
          </a:p>
        </p:txBody>
      </p:sp>
    </p:spTree>
    <p:extLst>
      <p:ext uri="{BB962C8B-B14F-4D97-AF65-F5344CB8AC3E}">
        <p14:creationId xmlns:p14="http://schemas.microsoft.com/office/powerpoint/2010/main" val="419824478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Russo-Japanese War, Battle of Port Arthur, 1904">
            <a:extLst>
              <a:ext uri="{FF2B5EF4-FFF2-40B4-BE49-F238E27FC236}">
                <a16:creationId xmlns:a16="http://schemas.microsoft.com/office/drawing/2014/main" id="{AEC151C6-BCA1-FEB1-61AE-940BCF396E4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4336" y="795528"/>
            <a:ext cx="3732488" cy="2645504"/>
          </a:xfrm>
          <a:prstGeom prst="rect">
            <a:avLst/>
          </a:prstGeom>
          <a:noFill/>
          <a:extLst>
            <a:ext uri="{909E8E84-426E-40DD-AFC4-6F175D3DCCD1}">
              <a14:hiddenFill xmlns:a14="http://schemas.microsoft.com/office/drawing/2010/main">
                <a:solidFill>
                  <a:srgbClr val="FFFFFF"/>
                </a:solidFill>
              </a14:hiddenFill>
            </a:ext>
          </a:extLst>
        </p:spPr>
      </p:pic>
      <p:sp>
        <p:nvSpPr>
          <p:cNvPr id="2" name="AutoShape 4" descr="No photo description available.">
            <a:extLst>
              <a:ext uri="{FF2B5EF4-FFF2-40B4-BE49-F238E27FC236}">
                <a16:creationId xmlns:a16="http://schemas.microsoft.com/office/drawing/2014/main" id="{D7A75427-CD5C-A72A-18C7-6CA11714E653}"/>
              </a:ext>
            </a:extLst>
          </p:cNvPr>
          <p:cNvSpPr>
            <a:spLocks noChangeAspect="1" noChangeArrowheads="1"/>
          </p:cNvSpPr>
          <p:nvPr/>
        </p:nvSpPr>
        <p:spPr bwMode="auto">
          <a:xfrm>
            <a:off x="5943600" y="3276600"/>
            <a:ext cx="3337560" cy="2645504"/>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152" name="Picture 8" descr="Kings &amp; Generals - Today in 1905 – Russo-Japanese War: The Battle of  Tsushima ends with the destruction of the Russian Baltic Fleet by Admiral  Tōgō Heihachirō and the Imperial Japanese Navy. #">
            <a:extLst>
              <a:ext uri="{FF2B5EF4-FFF2-40B4-BE49-F238E27FC236}">
                <a16:creationId xmlns:a16="http://schemas.microsoft.com/office/drawing/2014/main" id="{1E7C26F9-A9AE-C6FD-25FD-7BD7AA2AA7B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4336" y="3512999"/>
            <a:ext cx="3732488" cy="2760039"/>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EC40F8DC-CE7A-9B69-C94F-5B17ABF19BEB}"/>
              </a:ext>
            </a:extLst>
          </p:cNvPr>
          <p:cNvSpPr txBox="1"/>
          <p:nvPr/>
        </p:nvSpPr>
        <p:spPr>
          <a:xfrm>
            <a:off x="4736701" y="-9898585"/>
            <a:ext cx="6094476" cy="4137095"/>
          </a:xfrm>
          <a:prstGeom prst="rect">
            <a:avLst/>
          </a:prstGeom>
          <a:noFill/>
        </p:spPr>
        <p:txBody>
          <a:bodyPr wrap="square">
            <a:spAutoFit/>
          </a:bodyPr>
          <a:lstStyle/>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31 January 1905:</a:t>
            </a:r>
          </a:p>
          <a:p>
            <a:pPr>
              <a:lnSpc>
                <a:spcPct val="107000"/>
              </a:lnSpc>
              <a:spcAft>
                <a:spcPts val="800"/>
              </a:spcAft>
            </a:pPr>
            <a:r>
              <a:rPr lang="en-GB" sz="1800" i="1" dirty="0">
                <a:effectLst/>
                <a:latin typeface="Calibri" panose="020F0502020204030204" pitchFamily="34" charset="0"/>
                <a:ea typeface="Calibri" panose="020F0502020204030204" pitchFamily="34" charset="0"/>
                <a:cs typeface="Times New Roman" panose="02020603050405020304" pitchFamily="18" charset="0"/>
              </a:rPr>
              <a:t>A boat belonging to the overdue British steamer </a:t>
            </a:r>
            <a:r>
              <a:rPr lang="en-GB" sz="1800" i="1" dirty="0" err="1">
                <a:effectLst/>
                <a:latin typeface="Calibri" panose="020F0502020204030204" pitchFamily="34" charset="0"/>
                <a:ea typeface="Calibri" panose="020F0502020204030204" pitchFamily="34" charset="0"/>
                <a:cs typeface="Times New Roman" panose="02020603050405020304" pitchFamily="18" charset="0"/>
              </a:rPr>
              <a:t>Claverdale</a:t>
            </a:r>
            <a:r>
              <a:rPr lang="en-GB" sz="1800" i="1" dirty="0">
                <a:effectLst/>
                <a:latin typeface="Calibri" panose="020F0502020204030204" pitchFamily="34" charset="0"/>
                <a:ea typeface="Calibri" panose="020F0502020204030204" pitchFamily="34" charset="0"/>
                <a:cs typeface="Times New Roman" panose="02020603050405020304" pitchFamily="18" charset="0"/>
              </a:rPr>
              <a:t> has been picked up and taken to </a:t>
            </a:r>
            <a:r>
              <a:rPr lang="en-GB" sz="1800" i="1" dirty="0" err="1">
                <a:effectLst/>
                <a:latin typeface="Calibri" panose="020F0502020204030204" pitchFamily="34" charset="0"/>
                <a:ea typeface="Calibri" panose="020F0502020204030204" pitchFamily="34" charset="0"/>
                <a:cs typeface="Times New Roman" panose="02020603050405020304" pitchFamily="18" charset="0"/>
              </a:rPr>
              <a:t>Fukuyajna</a:t>
            </a:r>
            <a:r>
              <a:rPr lang="en-GB" sz="1800" i="1" dirty="0">
                <a:effectLst/>
                <a:latin typeface="Calibri" panose="020F0502020204030204" pitchFamily="34" charset="0"/>
                <a:ea typeface="Calibri" panose="020F0502020204030204" pitchFamily="34" charset="0"/>
                <a:cs typeface="Times New Roman" panose="02020603050405020304" pitchFamily="18" charset="0"/>
              </a:rPr>
              <a:t>. None of the crew was on board. The </a:t>
            </a:r>
            <a:r>
              <a:rPr lang="en-GB" sz="1800" i="1" dirty="0" err="1">
                <a:effectLst/>
                <a:latin typeface="Calibri" panose="020F0502020204030204" pitchFamily="34" charset="0"/>
                <a:ea typeface="Calibri" panose="020F0502020204030204" pitchFamily="34" charset="0"/>
                <a:cs typeface="Times New Roman" panose="02020603050405020304" pitchFamily="18" charset="0"/>
              </a:rPr>
              <a:t>Claverdale</a:t>
            </a:r>
            <a:r>
              <a:rPr lang="en-GB" sz="1800" i="1" dirty="0">
                <a:effectLst/>
                <a:latin typeface="Calibri" panose="020F0502020204030204" pitchFamily="34" charset="0"/>
                <a:ea typeface="Calibri" panose="020F0502020204030204" pitchFamily="34" charset="0"/>
                <a:cs typeface="Times New Roman" panose="02020603050405020304" pitchFamily="18" charset="0"/>
              </a:rPr>
              <a:t> left Barry on September 1 for Manila, with a cargo of between 5,000 and 6,000 tons of coal on Russian account. On October 29 she was reported at </a:t>
            </a:r>
            <a:r>
              <a:rPr lang="en-GB" sz="1800" i="1" dirty="0" err="1">
                <a:effectLst/>
                <a:latin typeface="Calibri" panose="020F0502020204030204" pitchFamily="34" charset="0"/>
                <a:ea typeface="Calibri" panose="020F0502020204030204" pitchFamily="34" charset="0"/>
                <a:cs typeface="Times New Roman" panose="02020603050405020304" pitchFamily="18" charset="0"/>
              </a:rPr>
              <a:t>Sabang</a:t>
            </a:r>
            <a:r>
              <a:rPr lang="en-GB" sz="1800" i="1" dirty="0">
                <a:effectLst/>
                <a:latin typeface="Calibri" panose="020F0502020204030204" pitchFamily="34" charset="0"/>
                <a:ea typeface="Calibri" panose="020F0502020204030204" pitchFamily="34" charset="0"/>
                <a:cs typeface="Times New Roman" panose="02020603050405020304" pitchFamily="18" charset="0"/>
              </a:rPr>
              <a:t>, and on November 23 left Hong Kong for Vladivostok. Nothing has been heard of her since, and it is presumed that in running the blockade she kept in too close to the land and struck a sunken rock. Captain Thomas, the master of the </a:t>
            </a:r>
            <a:r>
              <a:rPr lang="en-GB" sz="1800" i="1" dirty="0" err="1">
                <a:effectLst/>
                <a:latin typeface="Calibri" panose="020F0502020204030204" pitchFamily="34" charset="0"/>
                <a:ea typeface="Calibri" panose="020F0502020204030204" pitchFamily="34" charset="0"/>
                <a:cs typeface="Times New Roman" panose="02020603050405020304" pitchFamily="18" charset="0"/>
              </a:rPr>
              <a:t>Claverdale</a:t>
            </a:r>
            <a:r>
              <a:rPr lang="en-GB" sz="1800" i="1" dirty="0">
                <a:effectLst/>
                <a:latin typeface="Calibri" panose="020F0502020204030204" pitchFamily="34" charset="0"/>
                <a:ea typeface="Calibri" panose="020F0502020204030204" pitchFamily="34" charset="0"/>
                <a:cs typeface="Times New Roman" panose="02020603050405020304" pitchFamily="18" charset="0"/>
              </a:rPr>
              <a:t>, is a native of Cardigan, and is well known in Cardiff shipping circles.</a:t>
            </a: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H. H. Thomas, Cardigan, D. Llewellyn, St.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Dogmaels</a:t>
            </a:r>
            <a:r>
              <a:rPr lang="en-GB" sz="1800" dirty="0">
                <a:effectLst/>
                <a:latin typeface="Calibri" panose="020F0502020204030204" pitchFamily="34" charset="0"/>
                <a:ea typeface="Calibri" panose="020F0502020204030204" pitchFamily="34" charset="0"/>
                <a:cs typeface="Times New Roman" panose="02020603050405020304" pitchFamily="18" charset="0"/>
              </a:rPr>
              <a:t>, and Owen Roberts, Cardigan, the cook from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Feidrfair</a:t>
            </a:r>
            <a:r>
              <a:rPr lang="en-GB" sz="1800" dirty="0">
                <a:effectLst/>
                <a:latin typeface="Calibri" panose="020F0502020204030204" pitchFamily="34" charset="0"/>
                <a:ea typeface="Calibri" panose="020F0502020204030204" pitchFamily="34" charset="0"/>
                <a:cs typeface="Times New Roman" panose="02020603050405020304" pitchFamily="18" charset="0"/>
              </a:rPr>
              <a:t>.</a:t>
            </a:r>
          </a:p>
        </p:txBody>
      </p:sp>
      <p:sp>
        <p:nvSpPr>
          <p:cNvPr id="9" name="TextBox 8">
            <a:extLst>
              <a:ext uri="{FF2B5EF4-FFF2-40B4-BE49-F238E27FC236}">
                <a16:creationId xmlns:a16="http://schemas.microsoft.com/office/drawing/2014/main" id="{C1561323-90C8-A604-193F-3245F355EEFB}"/>
              </a:ext>
            </a:extLst>
          </p:cNvPr>
          <p:cNvSpPr txBox="1"/>
          <p:nvPr/>
        </p:nvSpPr>
        <p:spPr>
          <a:xfrm>
            <a:off x="4667795" y="3822944"/>
            <a:ext cx="7036525" cy="2552686"/>
          </a:xfrm>
          <a:prstGeom prst="rect">
            <a:avLst/>
          </a:prstGeom>
          <a:noFill/>
        </p:spPr>
        <p:txBody>
          <a:bodyPr wrap="square" rtlCol="0">
            <a:spAutoFit/>
          </a:bodyPr>
          <a:lstStyle/>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31 January 1905</a:t>
            </a:r>
            <a:r>
              <a:rPr lang="en-GB" sz="1800" i="1" dirty="0">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800"/>
              </a:spcAft>
            </a:pPr>
            <a:r>
              <a:rPr lang="en-GB" sz="1800" i="1" dirty="0">
                <a:effectLst/>
                <a:latin typeface="Calibri" panose="020F0502020204030204" pitchFamily="34" charset="0"/>
                <a:ea typeface="Calibri" panose="020F0502020204030204" pitchFamily="34" charset="0"/>
                <a:cs typeface="Times New Roman" panose="02020603050405020304" pitchFamily="18" charset="0"/>
              </a:rPr>
              <a:t>The </a:t>
            </a:r>
            <a:r>
              <a:rPr lang="en-GB" sz="1800" i="1" dirty="0" err="1">
                <a:effectLst/>
                <a:latin typeface="Calibri" panose="020F0502020204030204" pitchFamily="34" charset="0"/>
                <a:ea typeface="Calibri" panose="020F0502020204030204" pitchFamily="34" charset="0"/>
                <a:cs typeface="Times New Roman" panose="02020603050405020304" pitchFamily="18" charset="0"/>
              </a:rPr>
              <a:t>Claverdale</a:t>
            </a:r>
            <a:r>
              <a:rPr lang="en-GB" sz="1800" i="1" dirty="0">
                <a:effectLst/>
                <a:latin typeface="Calibri" panose="020F0502020204030204" pitchFamily="34" charset="0"/>
                <a:ea typeface="Calibri" panose="020F0502020204030204" pitchFamily="34" charset="0"/>
                <a:cs typeface="Times New Roman" panose="02020603050405020304" pitchFamily="18" charset="0"/>
              </a:rPr>
              <a:t> left Barry on September 1 (1904) for Manila, with a cargo of between 5,000 and 6,000 tons of coal on Russian account. On October 29 she was reported at </a:t>
            </a:r>
            <a:r>
              <a:rPr lang="en-GB" sz="1800" i="1" dirty="0" err="1">
                <a:effectLst/>
                <a:latin typeface="Calibri" panose="020F0502020204030204" pitchFamily="34" charset="0"/>
                <a:ea typeface="Calibri" panose="020F0502020204030204" pitchFamily="34" charset="0"/>
                <a:cs typeface="Times New Roman" panose="02020603050405020304" pitchFamily="18" charset="0"/>
              </a:rPr>
              <a:t>Sabang</a:t>
            </a:r>
            <a:r>
              <a:rPr lang="en-GB" sz="1800" i="1" dirty="0">
                <a:effectLst/>
                <a:latin typeface="Calibri" panose="020F0502020204030204" pitchFamily="34" charset="0"/>
                <a:ea typeface="Calibri" panose="020F0502020204030204" pitchFamily="34" charset="0"/>
                <a:cs typeface="Times New Roman" panose="02020603050405020304" pitchFamily="18" charset="0"/>
              </a:rPr>
              <a:t>, and on November 23 left Hong Kong for Vladivostok. Nothing has been heard of her since, and it is presumed that in running the blockade she kept in too close to the land and struck a sunken rock. Captain Thomas, the master of the </a:t>
            </a:r>
            <a:r>
              <a:rPr lang="en-GB" sz="1800" i="1" dirty="0" err="1">
                <a:effectLst/>
                <a:latin typeface="Calibri" panose="020F0502020204030204" pitchFamily="34" charset="0"/>
                <a:ea typeface="Calibri" panose="020F0502020204030204" pitchFamily="34" charset="0"/>
                <a:cs typeface="Times New Roman" panose="02020603050405020304" pitchFamily="18" charset="0"/>
              </a:rPr>
              <a:t>Claverdale</a:t>
            </a:r>
            <a:r>
              <a:rPr lang="en-GB" sz="1800" i="1" dirty="0">
                <a:effectLst/>
                <a:latin typeface="Calibri" panose="020F0502020204030204" pitchFamily="34" charset="0"/>
                <a:ea typeface="Calibri" panose="020F0502020204030204" pitchFamily="34" charset="0"/>
                <a:cs typeface="Times New Roman" panose="02020603050405020304" pitchFamily="18" charset="0"/>
              </a:rPr>
              <a:t>, is a native of Cardigan, and is well known in Cardiff shipping circles.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2" name="TextBox 11">
            <a:extLst>
              <a:ext uri="{FF2B5EF4-FFF2-40B4-BE49-F238E27FC236}">
                <a16:creationId xmlns:a16="http://schemas.microsoft.com/office/drawing/2014/main" id="{58F8644B-E6BE-BD4E-8F3D-9C5052AB1962}"/>
              </a:ext>
            </a:extLst>
          </p:cNvPr>
          <p:cNvSpPr txBox="1"/>
          <p:nvPr/>
        </p:nvSpPr>
        <p:spPr>
          <a:xfrm>
            <a:off x="4667794" y="722811"/>
            <a:ext cx="7036526" cy="2308324"/>
          </a:xfrm>
          <a:prstGeom prst="rect">
            <a:avLst/>
          </a:prstGeom>
          <a:noFill/>
        </p:spPr>
        <p:txBody>
          <a:bodyPr wrap="square" rtlCol="0">
            <a:spAutoFit/>
          </a:bodyPr>
          <a:lstStyle/>
          <a:p>
            <a:r>
              <a:rPr lang="en-US" dirty="0"/>
              <a:t>It’s hard to overstate the historical significance of the Russo-Japanese war</a:t>
            </a:r>
          </a:p>
          <a:p>
            <a:pPr marL="285750" indent="-285750">
              <a:buFont typeface="Arial" panose="020B0604020202020204" pitchFamily="34" charset="0"/>
              <a:buChar char="•"/>
            </a:pPr>
            <a:r>
              <a:rPr lang="en-US" dirty="0"/>
              <a:t>First defeat of a European by an Asian power</a:t>
            </a:r>
          </a:p>
          <a:p>
            <a:pPr marL="285750" indent="-285750">
              <a:buFont typeface="Arial" panose="020B0604020202020204" pitchFamily="34" charset="0"/>
              <a:buChar char="•"/>
            </a:pPr>
            <a:r>
              <a:rPr lang="en-US" dirty="0"/>
              <a:t>Emboldened Japanese imperial ambitions</a:t>
            </a:r>
          </a:p>
          <a:p>
            <a:pPr marL="285750" indent="-285750">
              <a:buFont typeface="Arial" panose="020B0604020202020204" pitchFamily="34" charset="0"/>
              <a:buChar char="•"/>
            </a:pPr>
            <a:r>
              <a:rPr lang="en-US" dirty="0"/>
              <a:t>Tactic of surprise attack was to be repeated at Pearl </a:t>
            </a:r>
            <a:r>
              <a:rPr lang="en-US" dirty="0" err="1"/>
              <a:t>Harbour</a:t>
            </a:r>
            <a:endParaRPr lang="en-US" dirty="0"/>
          </a:p>
          <a:p>
            <a:pPr marL="285750" indent="-285750">
              <a:buFont typeface="Arial" panose="020B0604020202020204" pitchFamily="34" charset="0"/>
              <a:buChar char="•"/>
            </a:pPr>
            <a:endParaRPr lang="en-US" dirty="0"/>
          </a:p>
          <a:p>
            <a:r>
              <a:rPr lang="en-US" dirty="0"/>
              <a:t>[Russian navy almost completely destroyed in Strait of Tsushima, 2005.]</a:t>
            </a:r>
          </a:p>
          <a:p>
            <a:pPr marL="285750" indent="-285750">
              <a:buFont typeface="Arial" panose="020B0604020202020204" pitchFamily="34" charset="0"/>
              <a:buChar char="•"/>
            </a:pPr>
            <a:endParaRPr lang="en-US" dirty="0"/>
          </a:p>
          <a:p>
            <a:r>
              <a:rPr lang="en-US" dirty="0"/>
              <a:t>So the risks in running the blockade must have been huge</a:t>
            </a:r>
          </a:p>
        </p:txBody>
      </p:sp>
      <p:sp>
        <p:nvSpPr>
          <p:cNvPr id="13" name="TextBox 12">
            <a:extLst>
              <a:ext uri="{FF2B5EF4-FFF2-40B4-BE49-F238E27FC236}">
                <a16:creationId xmlns:a16="http://schemas.microsoft.com/office/drawing/2014/main" id="{46C45D12-6ACD-92D7-3B16-6F22EEA0841F}"/>
              </a:ext>
            </a:extLst>
          </p:cNvPr>
          <p:cNvSpPr txBox="1"/>
          <p:nvPr/>
        </p:nvSpPr>
        <p:spPr>
          <a:xfrm>
            <a:off x="6235337" y="3276600"/>
            <a:ext cx="5329646" cy="369332"/>
          </a:xfrm>
          <a:prstGeom prst="rect">
            <a:avLst/>
          </a:prstGeom>
          <a:noFill/>
        </p:spPr>
        <p:txBody>
          <a:bodyPr wrap="square" rtlCol="0">
            <a:spAutoFit/>
          </a:bodyPr>
          <a:lstStyle/>
          <a:p>
            <a:r>
              <a:rPr lang="en-US" dirty="0"/>
              <a:t>Maiden voyage of the </a:t>
            </a:r>
            <a:r>
              <a:rPr lang="en-US" dirty="0" err="1"/>
              <a:t>Claverdale</a:t>
            </a:r>
            <a:endParaRPr lang="en-US" dirty="0"/>
          </a:p>
        </p:txBody>
      </p:sp>
    </p:spTree>
    <p:extLst>
      <p:ext uri="{BB962C8B-B14F-4D97-AF65-F5344CB8AC3E}">
        <p14:creationId xmlns:p14="http://schemas.microsoft.com/office/powerpoint/2010/main" val="427231582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0C66340-474E-2DBD-748F-9A1EE594F415}"/>
              </a:ext>
            </a:extLst>
          </p:cNvPr>
          <p:cNvSpPr txBox="1"/>
          <p:nvPr/>
        </p:nvSpPr>
        <p:spPr>
          <a:xfrm>
            <a:off x="957943" y="644434"/>
            <a:ext cx="10659291" cy="4840364"/>
          </a:xfrm>
          <a:prstGeom prst="rect">
            <a:avLst/>
          </a:prstGeom>
          <a:noFill/>
        </p:spPr>
        <p:txBody>
          <a:bodyPr wrap="square" rtlCol="0">
            <a:spAutoFit/>
          </a:bodyPr>
          <a:lstStyle/>
          <a:p>
            <a:pPr>
              <a:lnSpc>
                <a:spcPct val="107000"/>
              </a:lnSpc>
              <a:spcAft>
                <a:spcPts val="800"/>
              </a:spcAft>
            </a:pPr>
            <a:r>
              <a:rPr lang="en-GB" sz="2000" i="1" dirty="0">
                <a:effectLst/>
                <a:latin typeface="Calibri" panose="020F0502020204030204" pitchFamily="34" charset="0"/>
                <a:ea typeface="Calibri" panose="020F0502020204030204" pitchFamily="34" charset="0"/>
                <a:cs typeface="Times New Roman" panose="02020603050405020304" pitchFamily="18" charset="0"/>
              </a:rPr>
              <a:t>Dispatches received in London reveal for the first time the identity of the wreck which has frequently been sighted </a:t>
            </a:r>
            <a:r>
              <a:rPr lang="en-GB" sz="2000" b="1" i="1" dirty="0">
                <a:effectLst/>
                <a:latin typeface="Calibri" panose="020F0502020204030204" pitchFamily="34" charset="0"/>
                <a:ea typeface="Calibri" panose="020F0502020204030204" pitchFamily="34" charset="0"/>
                <a:cs typeface="Times New Roman" panose="02020603050405020304" pitchFamily="18" charset="0"/>
              </a:rPr>
              <a:t>to the south </a:t>
            </a:r>
            <a:r>
              <a:rPr lang="en-GB" sz="2000" i="1" dirty="0">
                <a:effectLst/>
                <a:latin typeface="Calibri" panose="020F0502020204030204" pitchFamily="34" charset="0"/>
                <a:ea typeface="Calibri" panose="020F0502020204030204" pitchFamily="34" charset="0"/>
                <a:cs typeface="Times New Roman" panose="02020603050405020304" pitchFamily="18" charset="0"/>
              </a:rPr>
              <a:t>of Vladivostok, near the mouth of the </a:t>
            </a:r>
            <a:r>
              <a:rPr lang="en-GB" sz="2000" i="1" dirty="0" err="1">
                <a:effectLst/>
                <a:latin typeface="Calibri" panose="020F0502020204030204" pitchFamily="34" charset="0"/>
                <a:ea typeface="Calibri" panose="020F0502020204030204" pitchFamily="34" charset="0"/>
                <a:cs typeface="Times New Roman" panose="02020603050405020304" pitchFamily="18" charset="0"/>
              </a:rPr>
              <a:t>Tandse</a:t>
            </a:r>
            <a:r>
              <a:rPr lang="en-GB" sz="2000" i="1" dirty="0">
                <a:effectLst/>
                <a:latin typeface="Calibri" panose="020F0502020204030204" pitchFamily="34" charset="0"/>
                <a:ea typeface="Calibri" panose="020F0502020204030204" pitchFamily="34" charset="0"/>
                <a:cs typeface="Times New Roman" panose="02020603050405020304" pitchFamily="18" charset="0"/>
              </a:rPr>
              <a:t> River. The vessel turns out to be the British steamer </a:t>
            </a:r>
            <a:r>
              <a:rPr lang="en-GB" sz="2000" i="1" dirty="0" err="1">
                <a:effectLst/>
                <a:latin typeface="Calibri" panose="020F0502020204030204" pitchFamily="34" charset="0"/>
                <a:ea typeface="Calibri" panose="020F0502020204030204" pitchFamily="34" charset="0"/>
                <a:cs typeface="Times New Roman" panose="02020603050405020304" pitchFamily="18" charset="0"/>
              </a:rPr>
              <a:t>Claverdale</a:t>
            </a:r>
            <a:r>
              <a:rPr lang="en-GB" sz="2000" i="1" dirty="0">
                <a:effectLst/>
                <a:latin typeface="Calibri" panose="020F0502020204030204" pitchFamily="34" charset="0"/>
                <a:ea typeface="Calibri" panose="020F0502020204030204" pitchFamily="34" charset="0"/>
                <a:cs typeface="Times New Roman" panose="02020603050405020304" pitchFamily="18" charset="0"/>
              </a:rPr>
              <a:t>, which left a Chinese port last November with a full cargo of coal for the Russian cruisers at Vladivostok, and which has not since been heard of. </a:t>
            </a:r>
          </a:p>
          <a:p>
            <a:pPr>
              <a:lnSpc>
                <a:spcPct val="107000"/>
              </a:lnSpc>
              <a:spcAft>
                <a:spcPts val="800"/>
              </a:spcAft>
            </a:pPr>
            <a:endParaRPr lang="en-GB" sz="2000" i="1"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2000" i="1" dirty="0">
                <a:effectLst/>
                <a:latin typeface="Calibri" panose="020F0502020204030204" pitchFamily="34" charset="0"/>
                <a:ea typeface="Calibri" panose="020F0502020204030204" pitchFamily="34" charset="0"/>
                <a:cs typeface="Times New Roman" panose="02020603050405020304" pitchFamily="18" charset="0"/>
              </a:rPr>
              <a:t>As the result of a visit paid to the stranded steamer, it has been ascertained that the vessel has been pillaged by the natives in the neighbourhood, and every article of value taken away. The inhabitants residing in the vicinity, who were interrogated, declared that the crew of the </a:t>
            </a:r>
            <a:r>
              <a:rPr lang="en-GB" sz="2000" i="1" dirty="0" err="1">
                <a:effectLst/>
                <a:latin typeface="Calibri" panose="020F0502020204030204" pitchFamily="34" charset="0"/>
                <a:ea typeface="Calibri" panose="020F0502020204030204" pitchFamily="34" charset="0"/>
                <a:cs typeface="Times New Roman" panose="02020603050405020304" pitchFamily="18" charset="0"/>
              </a:rPr>
              <a:t>Claverdale</a:t>
            </a:r>
            <a:r>
              <a:rPr lang="en-GB" sz="2000" i="1" dirty="0">
                <a:effectLst/>
                <a:latin typeface="Calibri" panose="020F0502020204030204" pitchFamily="34" charset="0"/>
                <a:ea typeface="Calibri" panose="020F0502020204030204" pitchFamily="34" charset="0"/>
                <a:cs typeface="Times New Roman" panose="02020603050405020304" pitchFamily="18" charset="0"/>
              </a:rPr>
              <a:t>’ were removed shortly after the wreck by two boats presumed to be Japanese. ….</a:t>
            </a:r>
          </a:p>
          <a:p>
            <a:pPr>
              <a:lnSpc>
                <a:spcPct val="107000"/>
              </a:lnSpc>
              <a:spcAft>
                <a:spcPts val="800"/>
              </a:spcAft>
            </a:pPr>
            <a:endParaRPr lang="en-GB" sz="2000" i="1"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2000" i="1" dirty="0">
                <a:latin typeface="Calibri" panose="020F0502020204030204" pitchFamily="34" charset="0"/>
                <a:ea typeface="Calibri" panose="020F0502020204030204" pitchFamily="34" charset="0"/>
                <a:cs typeface="Times New Roman" panose="02020603050405020304" pitchFamily="18" charset="0"/>
              </a:rPr>
              <a:t>….</a:t>
            </a:r>
            <a:r>
              <a:rPr lang="en-GB" sz="2000" dirty="0">
                <a:effectLst/>
                <a:latin typeface="Calibri" panose="020F0502020204030204" pitchFamily="34" charset="0"/>
                <a:ea typeface="Calibri" panose="020F0502020204030204" pitchFamily="34" charset="0"/>
                <a:cs typeface="Times New Roman" panose="02020603050405020304" pitchFamily="18" charset="0"/>
              </a:rPr>
              <a:t> It was claimed that the ship had been boarded by Manchurian pirates and the crew thrown overboard.</a:t>
            </a:r>
          </a:p>
          <a:p>
            <a:pPr>
              <a:lnSpc>
                <a:spcPct val="107000"/>
              </a:lnSpc>
              <a:spcAft>
                <a:spcPts val="800"/>
              </a:spcAft>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92772334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A2A302D-773C-FF95-77F5-C2FC3A8A9381}"/>
              </a:ext>
            </a:extLst>
          </p:cNvPr>
          <p:cNvSpPr txBox="1"/>
          <p:nvPr/>
        </p:nvSpPr>
        <p:spPr>
          <a:xfrm>
            <a:off x="1053737" y="338023"/>
            <a:ext cx="9927771" cy="6186309"/>
          </a:xfrm>
          <a:prstGeom prst="rect">
            <a:avLst/>
          </a:prstGeom>
          <a:noFill/>
        </p:spPr>
        <p:txBody>
          <a:bodyPr wrap="square">
            <a:spAutoFit/>
          </a:bodyPr>
          <a:lstStyle/>
          <a:p>
            <a:r>
              <a:rPr lang="en-GB" b="0" i="1" u="none" strike="noStrike" dirty="0">
                <a:solidFill>
                  <a:srgbClr val="222222"/>
                </a:solidFill>
                <a:effectLst/>
                <a:latin typeface="Lora" panose="020F0502020204030204" pitchFamily="34" charset="0"/>
              </a:rPr>
              <a:t>When the </a:t>
            </a:r>
            <a:r>
              <a:rPr lang="en-GB" b="0" i="1" u="none" strike="noStrike" dirty="0" err="1">
                <a:solidFill>
                  <a:srgbClr val="222222"/>
                </a:solidFill>
                <a:effectLst/>
                <a:latin typeface="Lora" panose="020F0502020204030204" pitchFamily="34" charset="0"/>
              </a:rPr>
              <a:t>Claverdale</a:t>
            </a:r>
            <a:r>
              <a:rPr lang="en-GB" b="0" i="1" u="none" strike="noStrike" dirty="0">
                <a:solidFill>
                  <a:srgbClr val="222222"/>
                </a:solidFill>
                <a:effectLst/>
                <a:latin typeface="Lora" panose="020F0502020204030204" pitchFamily="34" charset="0"/>
              </a:rPr>
              <a:t> reached Hong Kong it was revealed that she would be going on to Vladivostok, which was being blockaded by the Japanese during the Russo-Japanese War.  Several ships had already fallen victim to the blockade.  Consequently the crew, who had been hitherto unaware that they would be sailing through a war-zone, were given the option to leave the ship.  Seven men did so including David Jones, the second mate, aged 29, born in Cardigan, address 1 Greenfield Row, Cardigan; there is a brief interview with him on page 2 of the Cardiff Evening Express dated 12/1/1905.</a:t>
            </a:r>
            <a:r>
              <a:rPr lang="en-GB" b="0" i="0" u="none" strike="noStrike" dirty="0">
                <a:solidFill>
                  <a:srgbClr val="222222"/>
                </a:solidFill>
                <a:effectLst/>
                <a:latin typeface="Lora" panose="020F0502020204030204" pitchFamily="34" charset="0"/>
              </a:rPr>
              <a:t> ……</a:t>
            </a:r>
            <a:endParaRPr lang="en-GB" b="0" i="1" u="none" strike="noStrike" dirty="0">
              <a:solidFill>
                <a:srgbClr val="222222"/>
              </a:solidFill>
              <a:effectLst/>
              <a:latin typeface="Lora" panose="020F0502020204030204" pitchFamily="34" charset="0"/>
            </a:endParaRPr>
          </a:p>
          <a:p>
            <a:endParaRPr lang="en-GB" i="1" dirty="0">
              <a:solidFill>
                <a:srgbClr val="222222"/>
              </a:solidFill>
              <a:latin typeface="Lora" panose="020F0502020204030204" pitchFamily="34" charset="0"/>
            </a:endParaRPr>
          </a:p>
          <a:p>
            <a:r>
              <a:rPr lang="en-GB" b="0" i="1" u="none" strike="noStrike" dirty="0">
                <a:solidFill>
                  <a:srgbClr val="222222"/>
                </a:solidFill>
                <a:effectLst/>
                <a:latin typeface="Lora" panose="020F0502020204030204" pitchFamily="34" charset="0"/>
              </a:rPr>
              <a:t>It seems pretty certain that to avoid the Japanese blockade she took the much longer route to the east of Japan and was thus having to negotiate the la Perouse strait and approach Vladivostok </a:t>
            </a:r>
            <a:r>
              <a:rPr lang="en-GB" b="1" i="1" u="none" strike="noStrike" dirty="0">
                <a:solidFill>
                  <a:srgbClr val="222222"/>
                </a:solidFill>
                <a:effectLst/>
                <a:latin typeface="Lora" panose="020F0502020204030204" pitchFamily="34" charset="0"/>
              </a:rPr>
              <a:t>from the north</a:t>
            </a:r>
            <a:r>
              <a:rPr lang="en-GB" b="0" i="1" u="none" strike="noStrike" dirty="0">
                <a:solidFill>
                  <a:srgbClr val="222222"/>
                </a:solidFill>
                <a:effectLst/>
                <a:latin typeface="Lora" panose="020F0502020204030204" pitchFamily="34" charset="0"/>
              </a:rPr>
              <a:t>.  Possibly her rudder was put out of action in the hostile winter environment, as happened to at least one other vessel at this time.  The precise location of the wreck is also a mystery.  Contemporary reports, including one from the Salvage Association, say that she was found at the mouth of the </a:t>
            </a:r>
            <a:r>
              <a:rPr lang="en-GB" b="0" i="1" u="none" strike="noStrike" dirty="0" err="1">
                <a:solidFill>
                  <a:srgbClr val="222222"/>
                </a:solidFill>
                <a:effectLst/>
                <a:latin typeface="Lora" panose="020F0502020204030204" pitchFamily="34" charset="0"/>
              </a:rPr>
              <a:t>Taudse</a:t>
            </a:r>
            <a:r>
              <a:rPr lang="en-GB" b="0" i="1" u="none" strike="noStrike" dirty="0">
                <a:solidFill>
                  <a:srgbClr val="222222"/>
                </a:solidFill>
                <a:effectLst/>
                <a:latin typeface="Lora" panose="020F0502020204030204" pitchFamily="34" charset="0"/>
              </a:rPr>
              <a:t> (or </a:t>
            </a:r>
            <a:r>
              <a:rPr lang="en-GB" b="0" i="1" u="none" strike="noStrike" dirty="0" err="1">
                <a:solidFill>
                  <a:srgbClr val="222222"/>
                </a:solidFill>
                <a:effectLst/>
                <a:latin typeface="Lora" panose="020F0502020204030204" pitchFamily="34" charset="0"/>
              </a:rPr>
              <a:t>Tandse</a:t>
            </a:r>
            <a:r>
              <a:rPr lang="en-GB" b="0" i="1" u="none" strike="noStrike" dirty="0">
                <a:solidFill>
                  <a:srgbClr val="222222"/>
                </a:solidFill>
                <a:effectLst/>
                <a:latin typeface="Lora" panose="020F0502020204030204" pitchFamily="34" charset="0"/>
              </a:rPr>
              <a:t>?) River, north of </a:t>
            </a:r>
            <a:r>
              <a:rPr lang="en-GB" b="0" i="1" u="none" strike="noStrike" dirty="0" err="1">
                <a:solidFill>
                  <a:srgbClr val="222222"/>
                </a:solidFill>
                <a:effectLst/>
                <a:latin typeface="Lora" panose="020F0502020204030204" pitchFamily="34" charset="0"/>
              </a:rPr>
              <a:t>Ternei</a:t>
            </a:r>
            <a:r>
              <a:rPr lang="en-GB" b="0" i="1" u="none" strike="noStrike" dirty="0">
                <a:solidFill>
                  <a:srgbClr val="222222"/>
                </a:solidFill>
                <a:effectLst/>
                <a:latin typeface="Lora" panose="020F0502020204030204" pitchFamily="34" charset="0"/>
              </a:rPr>
              <a:t> Bay, but I have been unable to discover a river of that name.</a:t>
            </a:r>
          </a:p>
          <a:p>
            <a:endParaRPr lang="en-GB" b="0" i="1" u="none" strike="noStrike" dirty="0">
              <a:solidFill>
                <a:srgbClr val="222222"/>
              </a:solidFill>
              <a:effectLst/>
              <a:latin typeface="Lora" panose="020F0502020204030204" pitchFamily="34" charset="0"/>
            </a:endParaRPr>
          </a:p>
          <a:p>
            <a:r>
              <a:rPr lang="en-GB" b="0" i="0" u="none" strike="noStrike" dirty="0">
                <a:solidFill>
                  <a:srgbClr val="333333"/>
                </a:solidFill>
                <a:effectLst/>
                <a:latin typeface="Open Sans" panose="020B0606030504020204" pitchFamily="34" charset="0"/>
              </a:rPr>
              <a:t>This stretch of coast affords little shelter from north-east winds which can </a:t>
            </a:r>
            <a:r>
              <a:rPr lang="en-GB" b="0" i="0" u="none" strike="noStrike" dirty="0" err="1">
                <a:solidFill>
                  <a:srgbClr val="333333"/>
                </a:solidFill>
                <a:effectLst/>
                <a:latin typeface="Open Sans" panose="020B0606030504020204" pitchFamily="34" charset="0"/>
              </a:rPr>
              <a:t>‘cause</a:t>
            </a:r>
            <a:r>
              <a:rPr lang="en-GB" b="0" i="0" u="none" strike="noStrike" dirty="0">
                <a:solidFill>
                  <a:srgbClr val="333333"/>
                </a:solidFill>
                <a:effectLst/>
                <a:latin typeface="Open Sans" panose="020B0606030504020204" pitchFamily="34" charset="0"/>
              </a:rPr>
              <a:t> a very heavy sea’, NGIA, </a:t>
            </a:r>
            <a:r>
              <a:rPr lang="en-GB" b="0" i="1" u="none" strike="noStrike" dirty="0">
                <a:solidFill>
                  <a:srgbClr val="333333"/>
                </a:solidFill>
                <a:effectLst/>
                <a:latin typeface="Open Sans" panose="020B0606030504020204" pitchFamily="34" charset="0"/>
              </a:rPr>
              <a:t>Sailing Directions: East Coast of Russia</a:t>
            </a:r>
            <a:r>
              <a:rPr lang="en-GB" b="0" i="0" u="none" strike="noStrike" dirty="0">
                <a:solidFill>
                  <a:srgbClr val="333333"/>
                </a:solidFill>
                <a:effectLst/>
                <a:latin typeface="Open Sans" panose="020B0606030504020204" pitchFamily="34" charset="0"/>
              </a:rPr>
              <a:t>, 180. Anecdotal evidence suggests that the </a:t>
            </a:r>
            <a:r>
              <a:rPr lang="en-GB" b="0" i="1" u="none" strike="noStrike" dirty="0" err="1">
                <a:solidFill>
                  <a:srgbClr val="333333"/>
                </a:solidFill>
                <a:effectLst/>
                <a:latin typeface="Open Sans" panose="020B0606030504020204" pitchFamily="34" charset="0"/>
              </a:rPr>
              <a:t>Claverdale</a:t>
            </a:r>
            <a:r>
              <a:rPr lang="en-GB" b="0" i="0" u="none" strike="noStrike" dirty="0">
                <a:solidFill>
                  <a:srgbClr val="333333"/>
                </a:solidFill>
                <a:effectLst/>
                <a:latin typeface="Open Sans" panose="020B0606030504020204" pitchFamily="34" charset="0"/>
              </a:rPr>
              <a:t> had lost its rudder and/or propeller, R. Nash, pers. comm. Several reports on the loss of another steamer, the </a:t>
            </a:r>
            <a:r>
              <a:rPr lang="en-GB" b="0" i="1" u="none" strike="noStrike" dirty="0">
                <a:solidFill>
                  <a:srgbClr val="333333"/>
                </a:solidFill>
                <a:effectLst/>
                <a:latin typeface="Open Sans" panose="020B0606030504020204" pitchFamily="34" charset="0"/>
              </a:rPr>
              <a:t>Carlisle</a:t>
            </a:r>
            <a:r>
              <a:rPr lang="en-GB" b="0" i="0" u="none" strike="noStrike" dirty="0">
                <a:solidFill>
                  <a:srgbClr val="333333"/>
                </a:solidFill>
                <a:effectLst/>
                <a:latin typeface="Open Sans" panose="020B0606030504020204" pitchFamily="34" charset="0"/>
              </a:rPr>
              <a:t>, mention that the </a:t>
            </a:r>
            <a:r>
              <a:rPr lang="en-GB" b="0" i="1" u="none" strike="noStrike" dirty="0" err="1">
                <a:solidFill>
                  <a:srgbClr val="333333"/>
                </a:solidFill>
                <a:effectLst/>
                <a:latin typeface="Open Sans" panose="020B0606030504020204" pitchFamily="34" charset="0"/>
              </a:rPr>
              <a:t>Claverdale</a:t>
            </a:r>
            <a:r>
              <a:rPr lang="en-GB" b="0" i="0" u="none" strike="noStrike" dirty="0">
                <a:solidFill>
                  <a:srgbClr val="333333"/>
                </a:solidFill>
                <a:effectLst/>
                <a:latin typeface="Open Sans" panose="020B0606030504020204" pitchFamily="34" charset="0"/>
              </a:rPr>
              <a:t> also had lost propeller blades, although this does not appear to have been confirmed by more authoritative maritime sources: e.g. </a:t>
            </a:r>
            <a:r>
              <a:rPr lang="en-GB" b="0" i="1" u="none" strike="noStrike" dirty="0">
                <a:solidFill>
                  <a:srgbClr val="333333"/>
                </a:solidFill>
                <a:effectLst/>
                <a:latin typeface="Open Sans" panose="020B0606030504020204" pitchFamily="34" charset="0"/>
              </a:rPr>
              <a:t>Evening Express</a:t>
            </a:r>
            <a:r>
              <a:rPr lang="en-GB" b="0" i="0" u="none" strike="noStrike" dirty="0">
                <a:solidFill>
                  <a:srgbClr val="333333"/>
                </a:solidFill>
                <a:effectLst/>
                <a:latin typeface="Open Sans" panose="020B0606030504020204" pitchFamily="34" charset="0"/>
              </a:rPr>
              <a:t> (Cardiff), 8 Dec. 1905.</a:t>
            </a:r>
            <a:endParaRPr lang="en-US" dirty="0"/>
          </a:p>
        </p:txBody>
      </p:sp>
    </p:spTree>
    <p:extLst>
      <p:ext uri="{BB962C8B-B14F-4D97-AF65-F5344CB8AC3E}">
        <p14:creationId xmlns:p14="http://schemas.microsoft.com/office/powerpoint/2010/main" val="23259108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45" name="Rectangle 1044">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The Swansea copper ore barque Delta, built at Cardiff in 1865 and owned by Henry Bath of Swansea">
            <a:extLst>
              <a:ext uri="{FF2B5EF4-FFF2-40B4-BE49-F238E27FC236}">
                <a16:creationId xmlns:a16="http://schemas.microsoft.com/office/drawing/2014/main" id="{35711D5C-8296-F879-49CD-17BF1DF0AEB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556" r="680"/>
          <a:stretch/>
        </p:blipFill>
        <p:spPr bwMode="auto">
          <a:xfrm>
            <a:off x="2522356" y="10"/>
            <a:ext cx="9669642" cy="6857990"/>
          </a:xfrm>
          <a:prstGeom prst="rect">
            <a:avLst/>
          </a:prstGeom>
          <a:noFill/>
          <a:extLst>
            <a:ext uri="{909E8E84-426E-40DD-AFC4-6F175D3DCCD1}">
              <a14:hiddenFill xmlns:a14="http://schemas.microsoft.com/office/drawing/2010/main">
                <a:solidFill>
                  <a:srgbClr val="FFFFFF"/>
                </a:solidFill>
              </a14:hiddenFill>
            </a:ext>
          </a:extLst>
        </p:spPr>
      </p:pic>
      <p:sp>
        <p:nvSpPr>
          <p:cNvPr id="1047" name="Rectangle 1046">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245E1070-D028-176D-DC69-46B41314C852}"/>
              </a:ext>
            </a:extLst>
          </p:cNvPr>
          <p:cNvSpPr>
            <a:spLocks noGrp="1"/>
          </p:cNvSpPr>
          <p:nvPr>
            <p:ph type="title"/>
          </p:nvPr>
        </p:nvSpPr>
        <p:spPr>
          <a:xfrm>
            <a:off x="838200" y="365125"/>
            <a:ext cx="3822189" cy="1899912"/>
          </a:xfrm>
        </p:spPr>
        <p:txBody>
          <a:bodyPr>
            <a:normAutofit/>
          </a:bodyPr>
          <a:lstStyle/>
          <a:p>
            <a:r>
              <a:rPr lang="en-GB" sz="2800" dirty="0">
                <a:latin typeface="Open Sans" panose="020B0606030504020204" pitchFamily="34" charset="0"/>
              </a:rPr>
              <a:t>T</a:t>
            </a:r>
            <a:r>
              <a:rPr lang="en-GB" sz="2800" b="0" i="0" u="none" strike="noStrike" dirty="0">
                <a:effectLst/>
                <a:latin typeface="Open Sans" panose="020B0606030504020204" pitchFamily="34" charset="0"/>
              </a:rPr>
              <a:t>he most important object in Welsh history? </a:t>
            </a:r>
            <a:r>
              <a:rPr lang="en-GB" sz="2800" dirty="0">
                <a:latin typeface="Open Sans" panose="020B0606030504020204" pitchFamily="34" charset="0"/>
              </a:rPr>
              <a:t>T</a:t>
            </a:r>
            <a:r>
              <a:rPr lang="en-GB" sz="2800" b="0" i="0" u="none" strike="noStrike" dirty="0">
                <a:effectLst/>
                <a:latin typeface="Open Sans" panose="020B0606030504020204" pitchFamily="34" charset="0"/>
              </a:rPr>
              <a:t>he case for the copper barque</a:t>
            </a:r>
            <a:endParaRPr lang="en-US" sz="2800" dirty="0"/>
          </a:p>
        </p:txBody>
      </p:sp>
      <p:sp>
        <p:nvSpPr>
          <p:cNvPr id="1039" name="Content Placeholder 1029">
            <a:extLst>
              <a:ext uri="{FF2B5EF4-FFF2-40B4-BE49-F238E27FC236}">
                <a16:creationId xmlns:a16="http://schemas.microsoft.com/office/drawing/2014/main" id="{B9C403A4-A0E5-488E-40E8-CBEF299BF443}"/>
              </a:ext>
            </a:extLst>
          </p:cNvPr>
          <p:cNvSpPr>
            <a:spLocks noGrp="1"/>
          </p:cNvSpPr>
          <p:nvPr>
            <p:ph idx="1"/>
          </p:nvPr>
        </p:nvSpPr>
        <p:spPr>
          <a:xfrm>
            <a:off x="838200" y="2434201"/>
            <a:ext cx="3822189" cy="3742762"/>
          </a:xfrm>
        </p:spPr>
        <p:txBody>
          <a:bodyPr>
            <a:normAutofit/>
          </a:bodyPr>
          <a:lstStyle/>
          <a:p>
            <a:r>
              <a:rPr lang="en-GB" sz="1700" b="1" i="0" u="none" strike="noStrike" dirty="0">
                <a:effectLst/>
                <a:latin typeface="Open Sans" panose="020B0606030504020204" pitchFamily="34" charset="0"/>
              </a:rPr>
              <a:t>The copper ore barque Delta, built Cardiff  1865, owned by Henry Bath of Swansea</a:t>
            </a:r>
          </a:p>
          <a:p>
            <a:r>
              <a:rPr lang="en-GB" sz="1700" b="1" dirty="0">
                <a:latin typeface="Open Sans" panose="020B0606030504020204" pitchFamily="34" charset="0"/>
              </a:rPr>
              <a:t>Three or more masts, square rigged except for the mizzen mast fore and aft</a:t>
            </a:r>
          </a:p>
          <a:p>
            <a:r>
              <a:rPr lang="en-GB" sz="1700" b="1" i="0" u="none" strike="noStrike" dirty="0">
                <a:effectLst/>
                <a:latin typeface="Open Sans" panose="020B0606030504020204" pitchFamily="34" charset="0"/>
              </a:rPr>
              <a:t>Workhorse of the South American trade – coal, copper ore, guano</a:t>
            </a:r>
          </a:p>
        </p:txBody>
      </p:sp>
    </p:spTree>
    <p:extLst>
      <p:ext uri="{BB962C8B-B14F-4D97-AF65-F5344CB8AC3E}">
        <p14:creationId xmlns:p14="http://schemas.microsoft.com/office/powerpoint/2010/main" val="426155866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9" name="Rectangle 8198">
            <a:extLst>
              <a:ext uri="{FF2B5EF4-FFF2-40B4-BE49-F238E27FC236}">
                <a16:creationId xmlns:a16="http://schemas.microsoft.com/office/drawing/2014/main" id="{D7A453D2-15D8-4403-815F-291FA16340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01" name="Rectangle 8200">
            <a:extLst>
              <a:ext uri="{FF2B5EF4-FFF2-40B4-BE49-F238E27FC236}">
                <a16:creationId xmlns:a16="http://schemas.microsoft.com/office/drawing/2014/main" id="{8161EA6B-09CA-445B-AB0D-8DF76FA92D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tx1">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203" name="Group 8202">
            <a:extLst>
              <a:ext uri="{FF2B5EF4-FFF2-40B4-BE49-F238E27FC236}">
                <a16:creationId xmlns:a16="http://schemas.microsoft.com/office/drawing/2014/main" id="{1EA1DAFF-CECA-492F-BFA1-22C64956B8D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2075420"/>
            <a:ext cx="12048729" cy="4093306"/>
            <a:chOff x="1" y="2075420"/>
            <a:chExt cx="12048729" cy="4093306"/>
          </a:xfrm>
        </p:grpSpPr>
        <p:sp>
          <p:nvSpPr>
            <p:cNvPr id="8204" name="Oval 8203">
              <a:extLst>
                <a:ext uri="{FF2B5EF4-FFF2-40B4-BE49-F238E27FC236}">
                  <a16:creationId xmlns:a16="http://schemas.microsoft.com/office/drawing/2014/main" id="{5D3D3744-142C-4653-90AB-546FE6B849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7942191" y="2507571"/>
              <a:ext cx="3563871" cy="3563871"/>
            </a:xfrm>
            <a:prstGeom prst="ellipse">
              <a:avLst/>
            </a:prstGeom>
            <a:noFill/>
            <a:ln w="31750">
              <a:gradFill>
                <a:gsLst>
                  <a:gs pos="0">
                    <a:schemeClr val="tx2">
                      <a:lumMod val="60000"/>
                      <a:lumOff val="40000"/>
                      <a:alpha val="1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05" name="Oval 8204">
              <a:extLst>
                <a:ext uri="{FF2B5EF4-FFF2-40B4-BE49-F238E27FC236}">
                  <a16:creationId xmlns:a16="http://schemas.microsoft.com/office/drawing/2014/main" id="{0BC69CAC-820B-41BA-BFCA-79B4557683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435065" y="4048931"/>
              <a:ext cx="1381607" cy="1381607"/>
            </a:xfrm>
            <a:prstGeom prst="ellipse">
              <a:avLst/>
            </a:prstGeom>
            <a:noFill/>
            <a:ln w="31750">
              <a:gradFill>
                <a:gsLst>
                  <a:gs pos="0">
                    <a:schemeClr val="tx2">
                      <a:lumMod val="60000"/>
                      <a:lumOff val="40000"/>
                      <a:alpha val="2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06" name="Oval 8205">
              <a:extLst>
                <a:ext uri="{FF2B5EF4-FFF2-40B4-BE49-F238E27FC236}">
                  <a16:creationId xmlns:a16="http://schemas.microsoft.com/office/drawing/2014/main" id="{3D205E7A-88AB-4C4B-B8D1-5A76AA878B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 y="2075420"/>
              <a:ext cx="3144364" cy="3144364"/>
            </a:xfrm>
            <a:prstGeom prst="ellipse">
              <a:avLst/>
            </a:prstGeom>
            <a:gradFill>
              <a:gsLst>
                <a:gs pos="0">
                  <a:schemeClr val="tx2">
                    <a:lumMod val="75000"/>
                    <a:alpha val="20000"/>
                  </a:schemeClr>
                </a:gs>
                <a:gs pos="100000">
                  <a:schemeClr val="tx2">
                    <a:lumMod val="50000"/>
                    <a:alpha val="1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07" name="Oval 8206">
              <a:extLst>
                <a:ext uri="{FF2B5EF4-FFF2-40B4-BE49-F238E27FC236}">
                  <a16:creationId xmlns:a16="http://schemas.microsoft.com/office/drawing/2014/main" id="{0D4286E9-8501-4EBF-874C-74897B4B6F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2600000">
              <a:off x="10150845" y="4270841"/>
              <a:ext cx="1897885" cy="1897885"/>
            </a:xfrm>
            <a:prstGeom prst="ellipse">
              <a:avLst/>
            </a:prstGeom>
            <a:gradFill>
              <a:gsLst>
                <a:gs pos="0">
                  <a:schemeClr val="tx2">
                    <a:lumMod val="75000"/>
                    <a:alpha val="10000"/>
                  </a:schemeClr>
                </a:gs>
                <a:gs pos="100000">
                  <a:schemeClr val="tx2">
                    <a:lumMod val="75000"/>
                    <a:alpha val="2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208" name="Oval 8207">
              <a:extLst>
                <a:ext uri="{FF2B5EF4-FFF2-40B4-BE49-F238E27FC236}">
                  <a16:creationId xmlns:a16="http://schemas.microsoft.com/office/drawing/2014/main" id="{45586ADC-910E-45C9-BAB4-CB0EFBEE5B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2046780" y="3040492"/>
              <a:ext cx="2579322" cy="2579322"/>
            </a:xfrm>
            <a:prstGeom prst="ellipse">
              <a:avLst/>
            </a:prstGeom>
            <a:noFill/>
            <a:ln w="31750">
              <a:gradFill>
                <a:gsLst>
                  <a:gs pos="0">
                    <a:schemeClr val="tx2">
                      <a:lumMod val="60000"/>
                      <a:lumOff val="40000"/>
                      <a:alpha val="2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09" name="Oval 8208">
              <a:extLst>
                <a:ext uri="{FF2B5EF4-FFF2-40B4-BE49-F238E27FC236}">
                  <a16:creationId xmlns:a16="http://schemas.microsoft.com/office/drawing/2014/main" id="{DAB594C5-5BB0-49AE-8AAC-AE40A6F8A3F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2224640" y="3193975"/>
              <a:ext cx="2243193" cy="2243193"/>
            </a:xfrm>
            <a:prstGeom prst="ellipse">
              <a:avLst/>
            </a:prstGeom>
            <a:noFill/>
            <a:ln w="31750">
              <a:gradFill>
                <a:gsLst>
                  <a:gs pos="0">
                    <a:schemeClr val="tx2">
                      <a:lumMod val="60000"/>
                      <a:lumOff val="40000"/>
                      <a:alpha val="10000"/>
                    </a:schemeClr>
                  </a:gs>
                  <a:gs pos="100000">
                    <a:schemeClr val="tx2">
                      <a:lumMod val="50000"/>
                      <a:alpha val="1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211" name="Rectangle 8210">
            <a:extLst>
              <a:ext uri="{FF2B5EF4-FFF2-40B4-BE49-F238E27FC236}">
                <a16:creationId xmlns:a16="http://schemas.microsoft.com/office/drawing/2014/main" id="{B8114C98-A349-4111-A123-E8EAB86ABE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438146" y="1042605"/>
            <a:ext cx="2796461" cy="711252"/>
          </a:xfrm>
          <a:prstGeom prst="rect">
            <a:avLst/>
          </a:prstGeom>
          <a:gradFill flip="none" rotWithShape="1">
            <a:gsLst>
              <a:gs pos="0">
                <a:schemeClr val="tx2">
                  <a:lumMod val="40000"/>
                  <a:lumOff val="60000"/>
                  <a:alpha val="0"/>
                </a:schemeClr>
              </a:gs>
              <a:gs pos="100000">
                <a:schemeClr val="tx2">
                  <a:lumMod val="75000"/>
                  <a:alpha val="1000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213" name="Group 8212">
            <a:extLst>
              <a:ext uri="{FF2B5EF4-FFF2-40B4-BE49-F238E27FC236}">
                <a16:creationId xmlns:a16="http://schemas.microsoft.com/office/drawing/2014/main" id="{670FB431-AE18-414D-92F4-1D12D199115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259539" y="317578"/>
            <a:ext cx="548640" cy="549007"/>
            <a:chOff x="7029447" y="3514725"/>
            <a:chExt cx="1285875" cy="549007"/>
          </a:xfrm>
        </p:grpSpPr>
        <p:cxnSp>
          <p:nvCxnSpPr>
            <p:cNvPr id="8214" name="Straight Connector 8213">
              <a:extLst>
                <a:ext uri="{FF2B5EF4-FFF2-40B4-BE49-F238E27FC236}">
                  <a16:creationId xmlns:a16="http://schemas.microsoft.com/office/drawing/2014/main" id="{24467063-D74E-4D42-8790-B9F6D69584B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514725"/>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8215" name="Straight Connector 8214">
              <a:extLst>
                <a:ext uri="{FF2B5EF4-FFF2-40B4-BE49-F238E27FC236}">
                  <a16:creationId xmlns:a16="http://schemas.microsoft.com/office/drawing/2014/main" id="{A1D19BAC-1681-47BC-AAF5-92FAFFF6F4C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697727"/>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8216" name="Straight Connector 8215">
              <a:extLst>
                <a:ext uri="{FF2B5EF4-FFF2-40B4-BE49-F238E27FC236}">
                  <a16:creationId xmlns:a16="http://schemas.microsoft.com/office/drawing/2014/main" id="{94347C2B-E846-452C-97AA-7E254FC1CE8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880729"/>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8217" name="Straight Connector 8216">
              <a:extLst>
                <a:ext uri="{FF2B5EF4-FFF2-40B4-BE49-F238E27FC236}">
                  <a16:creationId xmlns:a16="http://schemas.microsoft.com/office/drawing/2014/main" id="{10EA2B35-7959-4C2A-84AA-FF5D94FEDE9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4063732"/>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grpSp>
      <p:pic>
        <p:nvPicPr>
          <p:cNvPr id="8194" name="Picture 2" descr="News — Rhiannon Lewis">
            <a:extLst>
              <a:ext uri="{FF2B5EF4-FFF2-40B4-BE49-F238E27FC236}">
                <a16:creationId xmlns:a16="http://schemas.microsoft.com/office/drawing/2014/main" id="{30DC7F0D-78A9-6FC6-A2B7-27C56238888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244" r="1" b="9031"/>
          <a:stretch/>
        </p:blipFill>
        <p:spPr bwMode="auto">
          <a:xfrm>
            <a:off x="626590" y="317578"/>
            <a:ext cx="10851111" cy="3508437"/>
          </a:xfrm>
          <a:prstGeom prst="rect">
            <a:avLst/>
          </a:prstGeom>
          <a:noFill/>
          <a:extLst>
            <a:ext uri="{909E8E84-426E-40DD-AFC4-6F175D3DCCD1}">
              <a14:hiddenFill xmlns:a14="http://schemas.microsoft.com/office/drawing/2010/main">
                <a:solidFill>
                  <a:srgbClr val="FFFFFF"/>
                </a:solidFill>
              </a14:hiddenFill>
            </a:ext>
          </a:extLst>
        </p:spPr>
      </p:pic>
      <p:grpSp>
        <p:nvGrpSpPr>
          <p:cNvPr id="8219" name="Group 8218">
            <a:extLst>
              <a:ext uri="{FF2B5EF4-FFF2-40B4-BE49-F238E27FC236}">
                <a16:creationId xmlns:a16="http://schemas.microsoft.com/office/drawing/2014/main" id="{AF19A774-30A5-488B-9BAF-629C6440294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6200000">
            <a:off x="474192" y="482489"/>
            <a:ext cx="304800" cy="429768"/>
            <a:chOff x="215328" y="-46937"/>
            <a:chExt cx="304800" cy="2773841"/>
          </a:xfrm>
        </p:grpSpPr>
        <p:cxnSp>
          <p:nvCxnSpPr>
            <p:cNvPr id="8220" name="Straight Connector 8219">
              <a:extLst>
                <a:ext uri="{FF2B5EF4-FFF2-40B4-BE49-F238E27FC236}">
                  <a16:creationId xmlns:a16="http://schemas.microsoft.com/office/drawing/2014/main" id="{291EBF88-5B98-4258-A542-14C3AF2E522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2153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8221" name="Straight Connector 8220">
              <a:extLst>
                <a:ext uri="{FF2B5EF4-FFF2-40B4-BE49-F238E27FC236}">
                  <a16:creationId xmlns:a16="http://schemas.microsoft.com/office/drawing/2014/main" id="{8FBC2D58-9E3C-490D-BD7A-61EF07EA79E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3169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8222" name="Straight Connector 8221">
              <a:extLst>
                <a:ext uri="{FF2B5EF4-FFF2-40B4-BE49-F238E27FC236}">
                  <a16:creationId xmlns:a16="http://schemas.microsoft.com/office/drawing/2014/main" id="{B6CF1BB4-1C1D-4EDE-BA26-0243FCF83BB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4185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8223" name="Straight Connector 8222">
              <a:extLst>
                <a:ext uri="{FF2B5EF4-FFF2-40B4-BE49-F238E27FC236}">
                  <a16:creationId xmlns:a16="http://schemas.microsoft.com/office/drawing/2014/main" id="{00C83729-E02F-4512-AFE7-F4792228BDA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5201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grpSp>
      <p:sp>
        <p:nvSpPr>
          <p:cNvPr id="8225" name="Rectangle 8224">
            <a:extLst>
              <a:ext uri="{FF2B5EF4-FFF2-40B4-BE49-F238E27FC236}">
                <a16:creationId xmlns:a16="http://schemas.microsoft.com/office/drawing/2014/main" id="{E2D3D3F2-ABBB-4453-B1C5-1BEBF7E4DD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 y="6140785"/>
            <a:ext cx="6095997" cy="711252"/>
          </a:xfrm>
          <a:prstGeom prst="rect">
            <a:avLst/>
          </a:prstGeom>
          <a:gradFill flip="none" rotWithShape="1">
            <a:gsLst>
              <a:gs pos="10000">
                <a:schemeClr val="tx2">
                  <a:lumMod val="50000"/>
                  <a:alpha val="10000"/>
                </a:schemeClr>
              </a:gs>
              <a:gs pos="100000">
                <a:schemeClr val="tx2">
                  <a:lumMod val="60000"/>
                  <a:lumOff val="40000"/>
                  <a:alpha val="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227" name="Group 8226">
            <a:extLst>
              <a:ext uri="{FF2B5EF4-FFF2-40B4-BE49-F238E27FC236}">
                <a16:creationId xmlns:a16="http://schemas.microsoft.com/office/drawing/2014/main" id="{8214E4A5-A0D2-42C4-8D14-D2A7E495F04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616345" y="5940560"/>
            <a:ext cx="1285875" cy="549007"/>
            <a:chOff x="7029447" y="3514725"/>
            <a:chExt cx="1285875" cy="549007"/>
          </a:xfrm>
        </p:grpSpPr>
        <p:cxnSp>
          <p:nvCxnSpPr>
            <p:cNvPr id="8228" name="Straight Connector 8227">
              <a:extLst>
                <a:ext uri="{FF2B5EF4-FFF2-40B4-BE49-F238E27FC236}">
                  <a16:creationId xmlns:a16="http://schemas.microsoft.com/office/drawing/2014/main" id="{7494D7A0-6B21-41E8-A7D3-0033BBB7915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514725"/>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8229" name="Straight Connector 8228">
              <a:extLst>
                <a:ext uri="{FF2B5EF4-FFF2-40B4-BE49-F238E27FC236}">
                  <a16:creationId xmlns:a16="http://schemas.microsoft.com/office/drawing/2014/main" id="{1E141D7D-32B0-448E-A666-EA8703AFCF2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697727"/>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8230" name="Straight Connector 8229">
              <a:extLst>
                <a:ext uri="{FF2B5EF4-FFF2-40B4-BE49-F238E27FC236}">
                  <a16:creationId xmlns:a16="http://schemas.microsoft.com/office/drawing/2014/main" id="{8D87E268-6345-420F-8B97-B37ED04100E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880729"/>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8231" name="Straight Connector 8230">
              <a:extLst>
                <a:ext uri="{FF2B5EF4-FFF2-40B4-BE49-F238E27FC236}">
                  <a16:creationId xmlns:a16="http://schemas.microsoft.com/office/drawing/2014/main" id="{35E1622E-7FA6-4760-A2BF-A8105EBF7BB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4063732"/>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967C6490-C5B9-93CC-121E-2300C0261552}"/>
              </a:ext>
            </a:extLst>
          </p:cNvPr>
          <p:cNvSpPr>
            <a:spLocks noGrp="1"/>
          </p:cNvSpPr>
          <p:nvPr>
            <p:ph type="title"/>
          </p:nvPr>
        </p:nvSpPr>
        <p:spPr>
          <a:xfrm>
            <a:off x="630936" y="4501241"/>
            <a:ext cx="4569060" cy="1646481"/>
          </a:xfrm>
          <a:noFill/>
        </p:spPr>
        <p:txBody>
          <a:bodyPr vert="horz" lIns="91440" tIns="45720" rIns="91440" bIns="45720" rtlCol="0" anchor="t">
            <a:normAutofit/>
          </a:bodyPr>
          <a:lstStyle/>
          <a:p>
            <a:r>
              <a:rPr lang="en-US" dirty="0">
                <a:solidFill>
                  <a:schemeClr val="bg1"/>
                </a:solidFill>
              </a:rPr>
              <a:t>A Blend of Fact and Fiction. The story of the author’s great-great uncle.</a:t>
            </a:r>
          </a:p>
        </p:txBody>
      </p:sp>
      <p:sp>
        <p:nvSpPr>
          <p:cNvPr id="4" name="Text Placeholder 3">
            <a:extLst>
              <a:ext uri="{FF2B5EF4-FFF2-40B4-BE49-F238E27FC236}">
                <a16:creationId xmlns:a16="http://schemas.microsoft.com/office/drawing/2014/main" id="{111998A1-8CA3-786C-621D-34BE7B89BA4F}"/>
              </a:ext>
            </a:extLst>
          </p:cNvPr>
          <p:cNvSpPr>
            <a:spLocks noGrp="1"/>
          </p:cNvSpPr>
          <p:nvPr>
            <p:ph type="body" sz="half" idx="2"/>
          </p:nvPr>
        </p:nvSpPr>
        <p:spPr>
          <a:xfrm>
            <a:off x="5486080" y="4018143"/>
            <a:ext cx="5674105" cy="2129599"/>
          </a:xfrm>
          <a:noFill/>
        </p:spPr>
        <p:txBody>
          <a:bodyPr vert="horz" lIns="91440" tIns="45720" rIns="91440" bIns="45720" rtlCol="0" anchor="t">
            <a:normAutofit/>
          </a:bodyPr>
          <a:lstStyle/>
          <a:p>
            <a:pPr indent="-228600">
              <a:buFont typeface="Arial" panose="020B0604020202020204" pitchFamily="34" charset="0"/>
              <a:buChar char="•"/>
            </a:pPr>
            <a:r>
              <a:rPr lang="en-US" sz="1800" dirty="0">
                <a:solidFill>
                  <a:schemeClr val="bg1"/>
                </a:solidFill>
              </a:rPr>
              <a:t>1891. Civil war erupts in Chile.</a:t>
            </a:r>
          </a:p>
          <a:p>
            <a:pPr indent="-228600">
              <a:buFont typeface="Arial" panose="020B0604020202020204" pitchFamily="34" charset="0"/>
              <a:buChar char="•"/>
            </a:pPr>
            <a:r>
              <a:rPr lang="en-US" sz="1800" dirty="0">
                <a:solidFill>
                  <a:schemeClr val="bg1"/>
                </a:solidFill>
              </a:rPr>
              <a:t>The steamship Imperial is commandeered by the Chilean government in Valparaiso.</a:t>
            </a:r>
          </a:p>
          <a:p>
            <a:pPr indent="-228600">
              <a:buFont typeface="Arial" panose="020B0604020202020204" pitchFamily="34" charset="0"/>
              <a:buChar char="•"/>
            </a:pPr>
            <a:r>
              <a:rPr lang="en-US" sz="1800" dirty="0">
                <a:solidFill>
                  <a:schemeClr val="bg1"/>
                </a:solidFill>
              </a:rPr>
              <a:t>2600 mile coastline makes the ship invaluable for moving troops</a:t>
            </a:r>
          </a:p>
        </p:txBody>
      </p:sp>
    </p:spTree>
    <p:extLst>
      <p:ext uri="{BB962C8B-B14F-4D97-AF65-F5344CB8AC3E}">
        <p14:creationId xmlns:p14="http://schemas.microsoft.com/office/powerpoint/2010/main" val="163579620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46" name="Rectangle 1045">
            <a:extLst>
              <a:ext uri="{FF2B5EF4-FFF2-40B4-BE49-F238E27FC236}">
                <a16:creationId xmlns:a16="http://schemas.microsoft.com/office/drawing/2014/main" id="{231BF440-39FA-4087-84CC-2EEC0BBDAF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30" name="Picture 6" descr="Unknown - Ancient View of Valparaiso, Chile - Original Vintage Photo -  1880s For Sale at 1stDibs">
            <a:extLst>
              <a:ext uri="{FF2B5EF4-FFF2-40B4-BE49-F238E27FC236}">
                <a16:creationId xmlns:a16="http://schemas.microsoft.com/office/drawing/2014/main" id="{43247D41-AEBD-148D-D98E-E3D20AF4379D}"/>
              </a:ext>
            </a:extLst>
          </p:cNvPr>
          <p:cNvPicPr>
            <a:picLocks noGrp="1" noChangeAspect="1" noChangeArrowheads="1"/>
          </p:cNvPicPr>
          <p:nvPr>
            <p:ph type="pic" idx="1"/>
          </p:nvPr>
        </p:nvPicPr>
        <p:blipFill rotWithShape="1">
          <a:blip r:embed="rId3">
            <a:extLst>
              <a:ext uri="{28A0092B-C50C-407E-A947-70E740481C1C}">
                <a14:useLocalDpi xmlns:a14="http://schemas.microsoft.com/office/drawing/2010/main" val="0"/>
              </a:ext>
            </a:extLst>
          </a:blip>
          <a:srcRect t="36416" r="-2" b="4177"/>
          <a:stretch/>
        </p:blipFill>
        <p:spPr bwMode="auto">
          <a:xfrm>
            <a:off x="4883025" y="10"/>
            <a:ext cx="7308975" cy="3364982"/>
          </a:xfrm>
          <a:custGeom>
            <a:avLst/>
            <a:gdLst/>
            <a:ahLst/>
            <a:cxnLst/>
            <a:rect l="l" t="t" r="r" b="b"/>
            <a:pathLst>
              <a:path w="7308975" h="3364992">
                <a:moveTo>
                  <a:pt x="0" y="0"/>
                </a:moveTo>
                <a:lnTo>
                  <a:pt x="7308975" y="0"/>
                </a:lnTo>
                <a:lnTo>
                  <a:pt x="7308975" y="3364992"/>
                </a:lnTo>
                <a:lnTo>
                  <a:pt x="1210305" y="3364992"/>
                </a:lnTo>
                <a:lnTo>
                  <a:pt x="1192705" y="2943200"/>
                </a:lnTo>
                <a:cubicBezTo>
                  <a:pt x="1098874" y="1825108"/>
                  <a:pt x="684692" y="821621"/>
                  <a:pt x="62981" y="69271"/>
                </a:cubicBezTo>
                <a:close/>
              </a:path>
            </a:pathLst>
          </a:custGeom>
          <a:noFill/>
          <a:extLst>
            <a:ext uri="{909E8E84-426E-40DD-AFC4-6F175D3DCCD1}">
              <a14:hiddenFill xmlns:a14="http://schemas.microsoft.com/office/drawing/2010/main">
                <a:solidFill>
                  <a:srgbClr val="FFFFFF"/>
                </a:solidFill>
              </a14:hiddenFill>
            </a:ext>
          </a:extLst>
        </p:spPr>
      </p:pic>
      <p:pic>
        <p:nvPicPr>
          <p:cNvPr id="1032" name="Picture 8" descr="Fast Facts: What You Need to Know About Chile's Port of Valparaíso | DB  Schenker">
            <a:extLst>
              <a:ext uri="{FF2B5EF4-FFF2-40B4-BE49-F238E27FC236}">
                <a16:creationId xmlns:a16="http://schemas.microsoft.com/office/drawing/2014/main" id="{992EF020-4867-D874-2D86-C426D1E4199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7782" r="-2" b="-2"/>
          <a:stretch/>
        </p:blipFill>
        <p:spPr bwMode="auto">
          <a:xfrm>
            <a:off x="4883025" y="3493008"/>
            <a:ext cx="7308975" cy="3364992"/>
          </a:xfrm>
          <a:custGeom>
            <a:avLst/>
            <a:gdLst/>
            <a:ahLst/>
            <a:cxnLst/>
            <a:rect l="l" t="t" r="r" b="b"/>
            <a:pathLst>
              <a:path w="7308975" h="3364992">
                <a:moveTo>
                  <a:pt x="1210305" y="0"/>
                </a:moveTo>
                <a:lnTo>
                  <a:pt x="7308975" y="0"/>
                </a:lnTo>
                <a:lnTo>
                  <a:pt x="7308975" y="3364992"/>
                </a:lnTo>
                <a:lnTo>
                  <a:pt x="0" y="3364992"/>
                </a:lnTo>
                <a:lnTo>
                  <a:pt x="62981" y="3295722"/>
                </a:lnTo>
                <a:cubicBezTo>
                  <a:pt x="684692" y="2543371"/>
                  <a:pt x="1098874" y="1539884"/>
                  <a:pt x="1192705" y="421793"/>
                </a:cubicBezTo>
                <a:close/>
              </a:path>
            </a:pathLst>
          </a:custGeom>
          <a:noFill/>
          <a:extLst>
            <a:ext uri="{909E8E84-426E-40DD-AFC4-6F175D3DCCD1}">
              <a14:hiddenFill xmlns:a14="http://schemas.microsoft.com/office/drawing/2010/main">
                <a:solidFill>
                  <a:srgbClr val="FFFFFF"/>
                </a:solidFill>
              </a14:hiddenFill>
            </a:ext>
          </a:extLst>
        </p:spPr>
      </p:pic>
      <p:sp useBgFill="1">
        <p:nvSpPr>
          <p:cNvPr id="1048" name="Freeform: Shape 1047">
            <a:extLst>
              <a:ext uri="{FF2B5EF4-FFF2-40B4-BE49-F238E27FC236}">
                <a16:creationId xmlns:a16="http://schemas.microsoft.com/office/drawing/2014/main" id="{F04E4CBA-303B-48BD-8451-C2701CB0EE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6001" cy="6858000"/>
          </a:xfrm>
          <a:custGeom>
            <a:avLst/>
            <a:gdLst>
              <a:gd name="connsiteX0" fmla="*/ 0 w 6096001"/>
              <a:gd name="connsiteY0" fmla="*/ 0 h 6858000"/>
              <a:gd name="connsiteX1" fmla="*/ 4883024 w 6096001"/>
              <a:gd name="connsiteY1" fmla="*/ 0 h 6858000"/>
              <a:gd name="connsiteX2" fmla="*/ 4946006 w 6096001"/>
              <a:gd name="connsiteY2" fmla="*/ 69271 h 6858000"/>
              <a:gd name="connsiteX3" fmla="*/ 6096001 w 6096001"/>
              <a:gd name="connsiteY3" fmla="*/ 3429000 h 6858000"/>
              <a:gd name="connsiteX4" fmla="*/ 4946006 w 6096001"/>
              <a:gd name="connsiteY4" fmla="*/ 6788730 h 6858000"/>
              <a:gd name="connsiteX5" fmla="*/ 4883024 w 6096001"/>
              <a:gd name="connsiteY5" fmla="*/ 6858000 h 6858000"/>
              <a:gd name="connsiteX6" fmla="*/ 0 w 609600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1" h="6858000">
                <a:moveTo>
                  <a:pt x="0" y="0"/>
                </a:moveTo>
                <a:lnTo>
                  <a:pt x="4883024" y="0"/>
                </a:lnTo>
                <a:lnTo>
                  <a:pt x="4946006" y="69271"/>
                </a:lnTo>
                <a:cubicBezTo>
                  <a:pt x="5656532" y="929100"/>
                  <a:pt x="6096001" y="2116944"/>
                  <a:pt x="6096001" y="3429000"/>
                </a:cubicBezTo>
                <a:cubicBezTo>
                  <a:pt x="6096001" y="4741056"/>
                  <a:pt x="5656532" y="5928900"/>
                  <a:pt x="4946006" y="6788730"/>
                </a:cubicBezTo>
                <a:lnTo>
                  <a:pt x="4883024"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050" name="Freeform: Shape 1049">
            <a:extLst>
              <a:ext uri="{FF2B5EF4-FFF2-40B4-BE49-F238E27FC236}">
                <a16:creationId xmlns:a16="http://schemas.microsoft.com/office/drawing/2014/main" id="{F6CA58B3-AFCC-4A40-9882-50D5080879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87332" cy="6858000"/>
          </a:xfrm>
          <a:custGeom>
            <a:avLst/>
            <a:gdLst>
              <a:gd name="connsiteX0" fmla="*/ 0 w 6087332"/>
              <a:gd name="connsiteY0" fmla="*/ 0 h 6858000"/>
              <a:gd name="connsiteX1" fmla="*/ 4874355 w 6087332"/>
              <a:gd name="connsiteY1" fmla="*/ 0 h 6858000"/>
              <a:gd name="connsiteX2" fmla="*/ 4937337 w 6087332"/>
              <a:gd name="connsiteY2" fmla="*/ 69271 h 6858000"/>
              <a:gd name="connsiteX3" fmla="*/ 6087332 w 6087332"/>
              <a:gd name="connsiteY3" fmla="*/ 3429000 h 6858000"/>
              <a:gd name="connsiteX4" fmla="*/ 4937337 w 6087332"/>
              <a:gd name="connsiteY4" fmla="*/ 6788730 h 6858000"/>
              <a:gd name="connsiteX5" fmla="*/ 4874355 w 6087332"/>
              <a:gd name="connsiteY5" fmla="*/ 6858000 h 6858000"/>
              <a:gd name="connsiteX6" fmla="*/ 0 w 608733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87332" h="6858000">
                <a:moveTo>
                  <a:pt x="0" y="0"/>
                </a:moveTo>
                <a:lnTo>
                  <a:pt x="4874355" y="0"/>
                </a:lnTo>
                <a:lnTo>
                  <a:pt x="4937337" y="69271"/>
                </a:lnTo>
                <a:cubicBezTo>
                  <a:pt x="5647863" y="929100"/>
                  <a:pt x="6087332" y="2116944"/>
                  <a:pt x="6087332" y="3429000"/>
                </a:cubicBezTo>
                <a:cubicBezTo>
                  <a:pt x="6087332" y="4741056"/>
                  <a:pt x="5647863" y="5928900"/>
                  <a:pt x="4937337" y="6788730"/>
                </a:cubicBezTo>
                <a:lnTo>
                  <a:pt x="4874355"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 name="Title 1">
            <a:extLst>
              <a:ext uri="{FF2B5EF4-FFF2-40B4-BE49-F238E27FC236}">
                <a16:creationId xmlns:a16="http://schemas.microsoft.com/office/drawing/2014/main" id="{262B20A8-3DC9-6E9A-9C77-FAFF6534DD09}"/>
              </a:ext>
            </a:extLst>
          </p:cNvPr>
          <p:cNvSpPr>
            <a:spLocks noGrp="1"/>
          </p:cNvSpPr>
          <p:nvPr>
            <p:ph type="title"/>
          </p:nvPr>
        </p:nvSpPr>
        <p:spPr>
          <a:xfrm>
            <a:off x="448056" y="859536"/>
            <a:ext cx="4832802" cy="1243584"/>
          </a:xfrm>
        </p:spPr>
        <p:txBody>
          <a:bodyPr vert="horz" lIns="91440" tIns="45720" rIns="91440" bIns="45720" rtlCol="0" anchor="ctr">
            <a:normAutofit/>
          </a:bodyPr>
          <a:lstStyle/>
          <a:p>
            <a:r>
              <a:rPr lang="en-US" sz="3400" kern="1200" dirty="0">
                <a:solidFill>
                  <a:schemeClr val="tx1"/>
                </a:solidFill>
                <a:latin typeface="+mj-lt"/>
                <a:ea typeface="+mj-ea"/>
                <a:cs typeface="+mj-cs"/>
              </a:rPr>
              <a:t>Valparaiso then and now</a:t>
            </a:r>
          </a:p>
        </p:txBody>
      </p:sp>
      <p:sp>
        <p:nvSpPr>
          <p:cNvPr id="1052" name="Rectangle 1051">
            <a:extLst>
              <a:ext uri="{FF2B5EF4-FFF2-40B4-BE49-F238E27FC236}">
                <a16:creationId xmlns:a16="http://schemas.microsoft.com/office/drawing/2014/main" id="{75C56826-D4E5-42ED-8529-079651CB30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52144"/>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useBgFill="1">
        <p:nvSpPr>
          <p:cNvPr id="1054" name="Rectangle 1053">
            <a:extLst>
              <a:ext uri="{FF2B5EF4-FFF2-40B4-BE49-F238E27FC236}">
                <a16:creationId xmlns:a16="http://schemas.microsoft.com/office/drawing/2014/main" id="{82095FCE-EF05-4443-B97A-85DEE3A5CA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9544" y="2194560"/>
            <a:ext cx="4892040" cy="18288"/>
          </a:xfrm>
          <a:prstGeom prst="rect">
            <a:avLst/>
          </a:prstGeom>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56" name="Rectangle 1055">
            <a:extLst>
              <a:ext uri="{FF2B5EF4-FFF2-40B4-BE49-F238E27FC236}">
                <a16:creationId xmlns:a16="http://schemas.microsoft.com/office/drawing/2014/main" id="{CA00AE6B-AA30-4CF8-BA6F-339B780AD7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9544" y="2194560"/>
            <a:ext cx="4892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4" name="Text Placeholder 3">
            <a:extLst>
              <a:ext uri="{FF2B5EF4-FFF2-40B4-BE49-F238E27FC236}">
                <a16:creationId xmlns:a16="http://schemas.microsoft.com/office/drawing/2014/main" id="{44B921E5-E7F8-5E26-EF9A-B14C160A999B}"/>
              </a:ext>
            </a:extLst>
          </p:cNvPr>
          <p:cNvSpPr>
            <a:spLocks noGrp="1"/>
          </p:cNvSpPr>
          <p:nvPr>
            <p:ph type="body" sz="half" idx="2"/>
          </p:nvPr>
        </p:nvSpPr>
        <p:spPr>
          <a:xfrm>
            <a:off x="448056" y="2512611"/>
            <a:ext cx="4832803" cy="3664351"/>
          </a:xfrm>
        </p:spPr>
        <p:txBody>
          <a:bodyPr vert="horz" lIns="91440" tIns="45720" rIns="91440" bIns="45720" rtlCol="0">
            <a:normAutofit/>
          </a:bodyPr>
          <a:lstStyle/>
          <a:p>
            <a:pPr indent="-228600">
              <a:buFont typeface="Arial" panose="020B0604020202020204" pitchFamily="34" charset="0"/>
              <a:buChar char="•"/>
            </a:pPr>
            <a:r>
              <a:rPr lang="en-US" sz="2000" dirty="0"/>
              <a:t>Captain David Davies of Cardigan</a:t>
            </a:r>
          </a:p>
          <a:p>
            <a:pPr indent="-228600">
              <a:buFont typeface="Arial" panose="020B0604020202020204" pitchFamily="34" charset="0"/>
              <a:buChar char="•"/>
            </a:pPr>
            <a:r>
              <a:rPr lang="en-US" sz="2000" dirty="0"/>
              <a:t>Story relies on contemporary accounts by Times journalist Hervey and events in the book are substantially true.</a:t>
            </a:r>
          </a:p>
          <a:p>
            <a:pPr indent="-228600">
              <a:buFont typeface="Arial" panose="020B0604020202020204" pitchFamily="34" charset="0"/>
              <a:buChar char="•"/>
            </a:pPr>
            <a:r>
              <a:rPr lang="en-US" sz="2000" dirty="0"/>
              <a:t>Episodes include an attempt to blow up the ship …</a:t>
            </a:r>
          </a:p>
          <a:p>
            <a:pPr indent="-228600">
              <a:buFont typeface="Arial" panose="020B0604020202020204" pitchFamily="34" charset="0"/>
              <a:buChar char="•"/>
            </a:pPr>
            <a:r>
              <a:rPr lang="en-US" sz="2000" dirty="0"/>
              <a:t>… and pursuit by the Chilean navy which had mutinied</a:t>
            </a:r>
          </a:p>
        </p:txBody>
      </p:sp>
    </p:spTree>
    <p:extLst>
      <p:ext uri="{BB962C8B-B14F-4D97-AF65-F5344CB8AC3E}">
        <p14:creationId xmlns:p14="http://schemas.microsoft.com/office/powerpoint/2010/main" val="124056942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59" name="Rectangle 2058">
            <a:extLst>
              <a:ext uri="{FF2B5EF4-FFF2-40B4-BE49-F238E27FC236}">
                <a16:creationId xmlns:a16="http://schemas.microsoft.com/office/drawing/2014/main" id="{D1D34770-47A8-402C-AF23-2B653F2D88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16AC162-0399-34D1-7D4C-4D7C14BB2366}"/>
              </a:ext>
            </a:extLst>
          </p:cNvPr>
          <p:cNvSpPr>
            <a:spLocks noGrp="1"/>
          </p:cNvSpPr>
          <p:nvPr>
            <p:ph type="title"/>
          </p:nvPr>
        </p:nvSpPr>
        <p:spPr>
          <a:xfrm>
            <a:off x="836679" y="723898"/>
            <a:ext cx="6002110" cy="1495425"/>
          </a:xfrm>
        </p:spPr>
        <p:txBody>
          <a:bodyPr vert="horz" lIns="91440" tIns="45720" rIns="91440" bIns="45720" rtlCol="0" anchor="ctr">
            <a:normAutofit/>
          </a:bodyPr>
          <a:lstStyle/>
          <a:p>
            <a:r>
              <a:rPr lang="en-US" sz="4000" dirty="0"/>
              <a:t>Involvement </a:t>
            </a:r>
            <a:r>
              <a:rPr lang="en-US" sz="4000"/>
              <a:t>in Civil War</a:t>
            </a:r>
            <a:endParaRPr lang="en-US" sz="4000" dirty="0"/>
          </a:p>
        </p:txBody>
      </p:sp>
      <p:sp>
        <p:nvSpPr>
          <p:cNvPr id="4" name="Text Placeholder 3">
            <a:extLst>
              <a:ext uri="{FF2B5EF4-FFF2-40B4-BE49-F238E27FC236}">
                <a16:creationId xmlns:a16="http://schemas.microsoft.com/office/drawing/2014/main" id="{0FC559E0-8CD1-08E2-2301-94424FE9FC93}"/>
              </a:ext>
            </a:extLst>
          </p:cNvPr>
          <p:cNvSpPr>
            <a:spLocks noGrp="1"/>
          </p:cNvSpPr>
          <p:nvPr>
            <p:ph type="body" sz="half" idx="2"/>
          </p:nvPr>
        </p:nvSpPr>
        <p:spPr>
          <a:xfrm>
            <a:off x="836680" y="2405067"/>
            <a:ext cx="6002110" cy="3729034"/>
          </a:xfrm>
        </p:spPr>
        <p:txBody>
          <a:bodyPr vert="horz" lIns="91440" tIns="45720" rIns="91440" bIns="45720" rtlCol="0">
            <a:normAutofit/>
          </a:bodyPr>
          <a:lstStyle/>
          <a:p>
            <a:pPr indent="-228600">
              <a:buFont typeface="Arial" panose="020B0604020202020204" pitchFamily="34" charset="0"/>
              <a:buChar char="•"/>
            </a:pPr>
            <a:r>
              <a:rPr lang="en-US" sz="2000" dirty="0"/>
              <a:t>The importance of the ship to the Chilean government can be judged by the fact that Captain Davies was known personally by President </a:t>
            </a:r>
            <a:r>
              <a:rPr lang="en-US" sz="2000" dirty="0" err="1"/>
              <a:t>Balmaceda</a:t>
            </a:r>
            <a:r>
              <a:rPr lang="en-US" sz="2000" dirty="0"/>
              <a:t> …</a:t>
            </a:r>
          </a:p>
          <a:p>
            <a:pPr indent="-228600">
              <a:buFont typeface="Arial" panose="020B0604020202020204" pitchFamily="34" charset="0"/>
              <a:buChar char="•"/>
            </a:pPr>
            <a:r>
              <a:rPr lang="en-US" sz="2000" dirty="0"/>
              <a:t>… who gave him the nickname “Jefferson”</a:t>
            </a:r>
          </a:p>
          <a:p>
            <a:pPr indent="-228600">
              <a:buFont typeface="Arial" panose="020B0604020202020204" pitchFamily="34" charset="0"/>
              <a:buChar char="•"/>
            </a:pPr>
            <a:r>
              <a:rPr lang="en-US" sz="2000" dirty="0"/>
              <a:t>In later life ”Captain Jeff” was sometimes to be found in the Black Lion in Cardigan</a:t>
            </a:r>
          </a:p>
          <a:p>
            <a:pPr indent="-228600">
              <a:buFont typeface="Arial" panose="020B0604020202020204" pitchFamily="34" charset="0"/>
              <a:buChar char="•"/>
            </a:pPr>
            <a:endParaRPr lang="en-US" sz="2000" dirty="0"/>
          </a:p>
          <a:p>
            <a:r>
              <a:rPr lang="en-US" sz="2000" dirty="0"/>
              <a:t>Footnote. </a:t>
            </a:r>
            <a:r>
              <a:rPr lang="en-US" sz="2000" dirty="0" err="1"/>
              <a:t>Balmaceda</a:t>
            </a:r>
            <a:r>
              <a:rPr lang="en-US" sz="2000" dirty="0"/>
              <a:t> lost the civil war and committed suicide. He had been a liberal reforming politician, but the history is a complex one.</a:t>
            </a:r>
          </a:p>
        </p:txBody>
      </p:sp>
      <p:pic>
        <p:nvPicPr>
          <p:cNvPr id="2050" name="Picture 2" descr="José Manuel Balmaceda | Chilean statesman, politician | Britannica">
            <a:extLst>
              <a:ext uri="{FF2B5EF4-FFF2-40B4-BE49-F238E27FC236}">
                <a16:creationId xmlns:a16="http://schemas.microsoft.com/office/drawing/2014/main" id="{F986B3D1-7BBB-C1D5-6613-D4F6198922EF}"/>
              </a:ext>
            </a:extLst>
          </p:cNvPr>
          <p:cNvPicPr>
            <a:picLocks noGrp="1" noChangeAspect="1" noChangeArrowheads="1"/>
          </p:cNvPicPr>
          <p:nvPr>
            <p:ph type="pic" idx="1"/>
          </p:nvPr>
        </p:nvPicPr>
        <p:blipFill rotWithShape="1">
          <a:blip r:embed="rId3">
            <a:extLst>
              <a:ext uri="{28A0092B-C50C-407E-A947-70E740481C1C}">
                <a14:useLocalDpi xmlns:a14="http://schemas.microsoft.com/office/drawing/2010/main" val="0"/>
              </a:ext>
            </a:extLst>
          </a:blip>
          <a:srcRect l="7849"/>
          <a:stretch/>
        </p:blipFill>
        <p:spPr bwMode="auto">
          <a:xfrm>
            <a:off x="7199440" y="10"/>
            <a:ext cx="4992560" cy="6857990"/>
          </a:xfrm>
          <a:prstGeom prst="rect">
            <a:avLst/>
          </a:prstGeom>
          <a:noFill/>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261543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2E19F8F-9D09-0E75-B6BF-726BF7BBA409}"/>
              </a:ext>
            </a:extLst>
          </p:cNvPr>
          <p:cNvSpPr>
            <a:spLocks noGrp="1"/>
          </p:cNvSpPr>
          <p:nvPr>
            <p:ph type="title"/>
          </p:nvPr>
        </p:nvSpPr>
        <p:spPr/>
        <p:txBody>
          <a:bodyPr/>
          <a:lstStyle/>
          <a:p>
            <a:r>
              <a:rPr lang="en-US" b="1" dirty="0"/>
              <a:t>Sources and recommended books</a:t>
            </a:r>
          </a:p>
        </p:txBody>
      </p:sp>
      <p:sp>
        <p:nvSpPr>
          <p:cNvPr id="6" name="Content Placeholder 5">
            <a:extLst>
              <a:ext uri="{FF2B5EF4-FFF2-40B4-BE49-F238E27FC236}">
                <a16:creationId xmlns:a16="http://schemas.microsoft.com/office/drawing/2014/main" id="{1949A9AD-349D-E905-18F6-03DC83C7DB95}"/>
              </a:ext>
            </a:extLst>
          </p:cNvPr>
          <p:cNvSpPr>
            <a:spLocks noGrp="1"/>
          </p:cNvSpPr>
          <p:nvPr>
            <p:ph idx="1"/>
          </p:nvPr>
        </p:nvSpPr>
        <p:spPr>
          <a:xfrm>
            <a:off x="838200" y="1538868"/>
            <a:ext cx="10515600" cy="4795025"/>
          </a:xfrm>
        </p:spPr>
        <p:txBody>
          <a:bodyPr>
            <a:normAutofit/>
          </a:bodyPr>
          <a:lstStyle/>
          <a:p>
            <a:r>
              <a:rPr lang="en-US" i="1" dirty="0"/>
              <a:t>My Beautiful Imperial </a:t>
            </a:r>
            <a:r>
              <a:rPr lang="en-US" dirty="0"/>
              <a:t>– Rhiannon Lewis</a:t>
            </a:r>
          </a:p>
          <a:p>
            <a:r>
              <a:rPr lang="en-US" i="1" dirty="0"/>
              <a:t>From Hawse Pipe to Cabin Door </a:t>
            </a:r>
            <a:r>
              <a:rPr lang="en-US" dirty="0"/>
              <a:t>– Lady Jenkins (out of print)</a:t>
            </a:r>
          </a:p>
          <a:p>
            <a:r>
              <a:rPr lang="en-US" i="1" dirty="0"/>
              <a:t>The War with Cape Horn </a:t>
            </a:r>
            <a:r>
              <a:rPr lang="en-US" dirty="0"/>
              <a:t>– Alan Villers</a:t>
            </a:r>
          </a:p>
          <a:p>
            <a:r>
              <a:rPr lang="en-US" i="1" dirty="0"/>
              <a:t>Master Under God</a:t>
            </a:r>
            <a:r>
              <a:rPr lang="en-US" dirty="0"/>
              <a:t>. Fred Nicholls. (Fiction)</a:t>
            </a:r>
          </a:p>
          <a:p>
            <a:r>
              <a:rPr lang="en-US" dirty="0"/>
              <a:t>Welsh Mariners website (for family historians). Lists nearly 24000 captains, mates and engineers. Certificate references. Then records at Greenwich, etc. </a:t>
            </a:r>
            <a:r>
              <a:rPr lang="en-US" dirty="0">
                <a:hlinkClick r:id="rId2"/>
              </a:rPr>
              <a:t>https://www.welshmariners.org.uk</a:t>
            </a:r>
            <a:endParaRPr lang="en-US" dirty="0"/>
          </a:p>
          <a:p>
            <a:r>
              <a:rPr lang="en-US" i="1" dirty="0"/>
              <a:t>Strangers From a Secret Land.</a:t>
            </a:r>
            <a:r>
              <a:rPr lang="en-US" dirty="0"/>
              <a:t> Peter Thomas. Migration on the Albion</a:t>
            </a:r>
          </a:p>
          <a:p>
            <a:r>
              <a:rPr lang="en-US" i="1" dirty="0"/>
              <a:t>If God Will Spare My Life. </a:t>
            </a:r>
            <a:r>
              <a:rPr lang="en-US" dirty="0"/>
              <a:t>Mike Lewis of Aberporth. Not maritime but story of Will James of Dinas who joined the ill-fated US 7</a:t>
            </a:r>
            <a:r>
              <a:rPr lang="en-US" baseline="30000" dirty="0"/>
              <a:t>th</a:t>
            </a:r>
            <a:r>
              <a:rPr lang="en-US" dirty="0"/>
              <a:t> Cavalry</a:t>
            </a:r>
          </a:p>
        </p:txBody>
      </p:sp>
    </p:spTree>
    <p:extLst>
      <p:ext uri="{BB962C8B-B14F-4D97-AF65-F5344CB8AC3E}">
        <p14:creationId xmlns:p14="http://schemas.microsoft.com/office/powerpoint/2010/main" val="32602544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206C33-1F9F-2ADA-9DAE-0072B5A288B6}"/>
              </a:ext>
            </a:extLst>
          </p:cNvPr>
          <p:cNvSpPr>
            <a:spLocks noGrp="1"/>
          </p:cNvSpPr>
          <p:nvPr>
            <p:ph type="title"/>
          </p:nvPr>
        </p:nvSpPr>
        <p:spPr>
          <a:xfrm>
            <a:off x="8643193" y="489507"/>
            <a:ext cx="3091607" cy="900381"/>
          </a:xfrm>
        </p:spPr>
        <p:txBody>
          <a:bodyPr anchor="b">
            <a:normAutofit/>
          </a:bodyPr>
          <a:lstStyle/>
          <a:p>
            <a:r>
              <a:rPr lang="en-US" sz="4000" dirty="0"/>
              <a:t>THE MEDWAY</a:t>
            </a:r>
          </a:p>
        </p:txBody>
      </p:sp>
      <p:pic>
        <p:nvPicPr>
          <p:cNvPr id="2050" name="Picture 2" descr="Training sailing ship Medway by Jack after Spurling">
            <a:extLst>
              <a:ext uri="{FF2B5EF4-FFF2-40B4-BE49-F238E27FC236}">
                <a16:creationId xmlns:a16="http://schemas.microsoft.com/office/drawing/2014/main" id="{1F20183F-BC46-E77A-6604-9FF987486D8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308" r="2197"/>
          <a:stretch/>
        </p:blipFill>
        <p:spPr bwMode="auto">
          <a:xfrm>
            <a:off x="20" y="431"/>
            <a:ext cx="8115280" cy="6408311"/>
          </a:xfrm>
          <a:prstGeom prst="rect">
            <a:avLst/>
          </a:prstGeom>
          <a:noFill/>
          <a:extLst>
            <a:ext uri="{909E8E84-426E-40DD-AFC4-6F175D3DCCD1}">
              <a14:hiddenFill xmlns:a14="http://schemas.microsoft.com/office/drawing/2010/main">
                <a:solidFill>
                  <a:srgbClr val="FFFFFF"/>
                </a:solidFill>
              </a14:hiddenFill>
            </a:ext>
          </a:extLst>
        </p:spPr>
      </p:pic>
      <p:sp>
        <p:nvSpPr>
          <p:cNvPr id="2054" name="Content Placeholder 2053">
            <a:extLst>
              <a:ext uri="{FF2B5EF4-FFF2-40B4-BE49-F238E27FC236}">
                <a16:creationId xmlns:a16="http://schemas.microsoft.com/office/drawing/2014/main" id="{1F291901-B7D2-C9FA-0FC8-065D7736CC60}"/>
              </a:ext>
            </a:extLst>
          </p:cNvPr>
          <p:cNvSpPr>
            <a:spLocks noGrp="1"/>
          </p:cNvSpPr>
          <p:nvPr>
            <p:ph idx="1"/>
          </p:nvPr>
        </p:nvSpPr>
        <p:spPr>
          <a:xfrm>
            <a:off x="8643193" y="1516566"/>
            <a:ext cx="2942813" cy="4442107"/>
          </a:xfrm>
        </p:spPr>
        <p:txBody>
          <a:bodyPr>
            <a:normAutofit/>
          </a:bodyPr>
          <a:lstStyle/>
          <a:p>
            <a:r>
              <a:rPr lang="en-US" sz="2000" dirty="0"/>
              <a:t>Training ship of the Devitt and Moore line</a:t>
            </a:r>
          </a:p>
          <a:p>
            <a:endParaRPr lang="en-US" sz="2000" dirty="0"/>
          </a:p>
          <a:p>
            <a:endParaRPr lang="en-US" sz="2000" dirty="0"/>
          </a:p>
          <a:p>
            <a:r>
              <a:rPr lang="en-US" sz="2000" dirty="0"/>
              <a:t>Sailed during WW1 by Captain Williams, Cannon House</a:t>
            </a:r>
          </a:p>
        </p:txBody>
      </p:sp>
    </p:spTree>
    <p:extLst>
      <p:ext uri="{BB962C8B-B14F-4D97-AF65-F5344CB8AC3E}">
        <p14:creationId xmlns:p14="http://schemas.microsoft.com/office/powerpoint/2010/main" val="7070224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48906F-AAD4-261C-F7D8-53CCA7772226}"/>
              </a:ext>
            </a:extLst>
          </p:cNvPr>
          <p:cNvSpPr>
            <a:spLocks noGrp="1"/>
          </p:cNvSpPr>
          <p:nvPr>
            <p:ph type="title"/>
          </p:nvPr>
        </p:nvSpPr>
        <p:spPr>
          <a:xfrm>
            <a:off x="640080" y="2074363"/>
            <a:ext cx="2752354" cy="2709275"/>
          </a:xfrm>
          <a:prstGeom prst="ellipse">
            <a:avLst/>
          </a:prstGeom>
          <a:solidFill>
            <a:schemeClr val="tx1">
              <a:lumMod val="85000"/>
              <a:lumOff val="15000"/>
            </a:schemeClr>
          </a:solidFill>
          <a:ln w="174625" cmpd="thinThick">
            <a:solidFill>
              <a:schemeClr val="tx1">
                <a:lumMod val="85000"/>
                <a:lumOff val="15000"/>
              </a:schemeClr>
            </a:solidFill>
          </a:ln>
        </p:spPr>
        <p:txBody>
          <a:bodyPr vert="horz" lIns="91440" tIns="45720" rIns="91440" bIns="45720" rtlCol="0" anchor="ctr">
            <a:normAutofit/>
          </a:bodyPr>
          <a:lstStyle/>
          <a:p>
            <a:pPr algn="ctr"/>
            <a:r>
              <a:rPr lang="en-US" sz="2600" kern="1200" dirty="0">
                <a:solidFill>
                  <a:schemeClr val="bg1"/>
                </a:solidFill>
                <a:latin typeface="+mj-lt"/>
                <a:ea typeface="+mj-ea"/>
                <a:cs typeface="+mj-cs"/>
              </a:rPr>
              <a:t>THE MEDWAY</a:t>
            </a:r>
          </a:p>
        </p:txBody>
      </p:sp>
      <p:pic>
        <p:nvPicPr>
          <p:cNvPr id="1026" name="Picture 2" descr="Medway (1902) - Wikipedia">
            <a:extLst>
              <a:ext uri="{FF2B5EF4-FFF2-40B4-BE49-F238E27FC236}">
                <a16:creationId xmlns:a16="http://schemas.microsoft.com/office/drawing/2014/main" id="{752D42F4-B24C-538A-2513-5EC2D18A64C5}"/>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bwMode="auto">
          <a:xfrm>
            <a:off x="4224897" y="961812"/>
            <a:ext cx="6815605" cy="49309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9130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80" name="Rectangle 2079">
            <a:extLst>
              <a:ext uri="{FF2B5EF4-FFF2-40B4-BE49-F238E27FC236}">
                <a16:creationId xmlns:a16="http://schemas.microsoft.com/office/drawing/2014/main" id="{7FF47CB7-972F-479F-A36D-9E72D26EC8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81" name="Freeform: Shape 2066">
            <a:extLst>
              <a:ext uri="{FF2B5EF4-FFF2-40B4-BE49-F238E27FC236}">
                <a16:creationId xmlns:a16="http://schemas.microsoft.com/office/drawing/2014/main" id="{0D153B68-5844-490D-8E67-F616D6D721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1766176" cy="2061837"/>
          </a:xfrm>
          <a:custGeom>
            <a:avLst/>
            <a:gdLst>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18446 w 10768629"/>
              <a:gd name="connsiteY143" fmla="*/ 1726895 h 1978172"/>
              <a:gd name="connsiteX144" fmla="*/ 4813657 w 10768629"/>
              <a:gd name="connsiteY144" fmla="*/ 1730706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18446 w 10768629"/>
              <a:gd name="connsiteY143" fmla="*/ 1726895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40853 w 10768629"/>
              <a:gd name="connsiteY141" fmla="*/ 1657958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232341 w 10768629"/>
              <a:gd name="connsiteY179" fmla="*/ 1785942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232341 w 10768629"/>
              <a:gd name="connsiteY179" fmla="*/ 1785942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9462 w 10768629"/>
              <a:gd name="connsiteY48" fmla="*/ 987106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0257 w 10768629"/>
              <a:gd name="connsiteY182" fmla="*/ 1789615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84330 h 1978172"/>
              <a:gd name="connsiteX182" fmla="*/ 1120257 w 10768629"/>
              <a:gd name="connsiteY182" fmla="*/ 1789615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Lst>
            <a:rect l="l" t="t" r="r" b="b"/>
            <a:pathLst>
              <a:path w="10768629" h="1978172">
                <a:moveTo>
                  <a:pt x="0" y="0"/>
                </a:moveTo>
                <a:lnTo>
                  <a:pt x="10768629" y="0"/>
                </a:lnTo>
                <a:lnTo>
                  <a:pt x="10733254" y="31439"/>
                </a:lnTo>
                <a:lnTo>
                  <a:pt x="10727085" y="37910"/>
                </a:lnTo>
                <a:cubicBezTo>
                  <a:pt x="10712973" y="56080"/>
                  <a:pt x="10699457" y="78430"/>
                  <a:pt x="10675953" y="68623"/>
                </a:cubicBezTo>
                <a:cubicBezTo>
                  <a:pt x="10685972" y="89202"/>
                  <a:pt x="10641629" y="69781"/>
                  <a:pt x="10637091" y="90361"/>
                </a:cubicBezTo>
                <a:cubicBezTo>
                  <a:pt x="10635214" y="107005"/>
                  <a:pt x="10621323" y="104993"/>
                  <a:pt x="10610971" y="110764"/>
                </a:cubicBezTo>
                <a:cubicBezTo>
                  <a:pt x="10603980" y="127568"/>
                  <a:pt x="10551417" y="141180"/>
                  <a:pt x="10532872" y="138028"/>
                </a:cubicBezTo>
                <a:cubicBezTo>
                  <a:pt x="10480300" y="119072"/>
                  <a:pt x="10440532" y="186296"/>
                  <a:pt x="10398558" y="172911"/>
                </a:cubicBezTo>
                <a:cubicBezTo>
                  <a:pt x="10387708" y="174114"/>
                  <a:pt x="10378792" y="177646"/>
                  <a:pt x="10371128" y="182609"/>
                </a:cubicBezTo>
                <a:lnTo>
                  <a:pt x="10352178" y="199976"/>
                </a:lnTo>
                <a:lnTo>
                  <a:pt x="10351815" y="211879"/>
                </a:lnTo>
                <a:lnTo>
                  <a:pt x="10337471" y="218661"/>
                </a:lnTo>
                <a:lnTo>
                  <a:pt x="10334625" y="222351"/>
                </a:lnTo>
                <a:cubicBezTo>
                  <a:pt x="10321108" y="225227"/>
                  <a:pt x="10278615" y="228401"/>
                  <a:pt x="10256365" y="235917"/>
                </a:cubicBezTo>
                <a:cubicBezTo>
                  <a:pt x="10218136" y="258033"/>
                  <a:pt x="10224552" y="209685"/>
                  <a:pt x="10201127" y="267448"/>
                </a:cubicBezTo>
                <a:cubicBezTo>
                  <a:pt x="10121320" y="273476"/>
                  <a:pt x="10040763" y="345580"/>
                  <a:pt x="9961218" y="326720"/>
                </a:cubicBezTo>
                <a:cubicBezTo>
                  <a:pt x="9980173" y="341621"/>
                  <a:pt x="9883038" y="318484"/>
                  <a:pt x="9859715" y="355698"/>
                </a:cubicBezTo>
                <a:cubicBezTo>
                  <a:pt x="9812822" y="367758"/>
                  <a:pt x="9752089" y="383830"/>
                  <a:pt x="9679867" y="399081"/>
                </a:cubicBezTo>
                <a:cubicBezTo>
                  <a:pt x="9618357" y="415668"/>
                  <a:pt x="9525492" y="446315"/>
                  <a:pt x="9490654" y="455225"/>
                </a:cubicBezTo>
                <a:lnTo>
                  <a:pt x="9470837" y="452539"/>
                </a:lnTo>
                <a:lnTo>
                  <a:pt x="9469082" y="454891"/>
                </a:lnTo>
                <a:cubicBezTo>
                  <a:pt x="9460057" y="461184"/>
                  <a:pt x="9453495" y="461729"/>
                  <a:pt x="9448038" y="459733"/>
                </a:cubicBezTo>
                <a:lnTo>
                  <a:pt x="9396821" y="455795"/>
                </a:lnTo>
                <a:lnTo>
                  <a:pt x="9392197" y="459796"/>
                </a:lnTo>
                <a:lnTo>
                  <a:pt x="9347994" y="464462"/>
                </a:lnTo>
                <a:cubicBezTo>
                  <a:pt x="9347959" y="465155"/>
                  <a:pt x="9347925" y="465846"/>
                  <a:pt x="9347889" y="466539"/>
                </a:cubicBezTo>
                <a:cubicBezTo>
                  <a:pt x="9346648" y="471307"/>
                  <a:pt x="9343831" y="475025"/>
                  <a:pt x="9337639" y="476654"/>
                </a:cubicBezTo>
                <a:cubicBezTo>
                  <a:pt x="9354547" y="503661"/>
                  <a:pt x="9307720" y="510631"/>
                  <a:pt x="9287964" y="513052"/>
                </a:cubicBezTo>
                <a:cubicBezTo>
                  <a:pt x="9269905" y="526173"/>
                  <a:pt x="9245386" y="544358"/>
                  <a:pt x="9229283" y="555377"/>
                </a:cubicBezTo>
                <a:lnTo>
                  <a:pt x="9220274" y="557502"/>
                </a:lnTo>
                <a:cubicBezTo>
                  <a:pt x="9220250" y="557668"/>
                  <a:pt x="9220226" y="557835"/>
                  <a:pt x="9220202" y="558001"/>
                </a:cubicBezTo>
                <a:cubicBezTo>
                  <a:pt x="9218468" y="559434"/>
                  <a:pt x="9215591" y="560497"/>
                  <a:pt x="9210908" y="561147"/>
                </a:cubicBezTo>
                <a:lnTo>
                  <a:pt x="9186374" y="565502"/>
                </a:lnTo>
                <a:lnTo>
                  <a:pt x="9181058" y="569943"/>
                </a:lnTo>
                <a:lnTo>
                  <a:pt x="9167549" y="584727"/>
                </a:lnTo>
                <a:lnTo>
                  <a:pt x="9149110" y="598906"/>
                </a:lnTo>
                <a:cubicBezTo>
                  <a:pt x="9133575" y="594395"/>
                  <a:pt x="9087390" y="636567"/>
                  <a:pt x="9078556" y="644039"/>
                </a:cubicBezTo>
                <a:lnTo>
                  <a:pt x="8996399" y="690055"/>
                </a:lnTo>
                <a:cubicBezTo>
                  <a:pt x="8913147" y="777045"/>
                  <a:pt x="8867993" y="772591"/>
                  <a:pt x="8803791" y="813860"/>
                </a:cubicBezTo>
                <a:cubicBezTo>
                  <a:pt x="8745270" y="819906"/>
                  <a:pt x="8690049" y="823612"/>
                  <a:pt x="8636202" y="848463"/>
                </a:cubicBezTo>
                <a:cubicBezTo>
                  <a:pt x="8594799" y="860014"/>
                  <a:pt x="8568613" y="864779"/>
                  <a:pt x="8555372" y="883171"/>
                </a:cubicBezTo>
                <a:lnTo>
                  <a:pt x="8507229" y="901665"/>
                </a:lnTo>
                <a:lnTo>
                  <a:pt x="8428473" y="927985"/>
                </a:lnTo>
                <a:cubicBezTo>
                  <a:pt x="8428287" y="929817"/>
                  <a:pt x="8428100" y="931648"/>
                  <a:pt x="8427914" y="933480"/>
                </a:cubicBezTo>
                <a:lnTo>
                  <a:pt x="8420327" y="941984"/>
                </a:lnTo>
                <a:lnTo>
                  <a:pt x="8394729" y="948347"/>
                </a:lnTo>
                <a:lnTo>
                  <a:pt x="8380548" y="987916"/>
                </a:lnTo>
                <a:lnTo>
                  <a:pt x="8375330" y="965444"/>
                </a:lnTo>
                <a:cubicBezTo>
                  <a:pt x="8372375" y="964202"/>
                  <a:pt x="8344433" y="977378"/>
                  <a:pt x="8340796" y="980522"/>
                </a:cubicBezTo>
                <a:cubicBezTo>
                  <a:pt x="8328292" y="982128"/>
                  <a:pt x="8319237" y="991089"/>
                  <a:pt x="8304438" y="996739"/>
                </a:cubicBezTo>
                <a:cubicBezTo>
                  <a:pt x="8297193" y="1005683"/>
                  <a:pt x="8289328" y="1014568"/>
                  <a:pt x="8280929" y="1023089"/>
                </a:cubicBezTo>
                <a:lnTo>
                  <a:pt x="8275760" y="1027772"/>
                </a:lnTo>
                <a:lnTo>
                  <a:pt x="8275478" y="1027605"/>
                </a:lnTo>
                <a:cubicBezTo>
                  <a:pt x="8273970" y="1028076"/>
                  <a:pt x="8251461" y="1029408"/>
                  <a:pt x="8249003" y="1032033"/>
                </a:cubicBezTo>
                <a:lnTo>
                  <a:pt x="8203836" y="1037347"/>
                </a:lnTo>
                <a:cubicBezTo>
                  <a:pt x="8172789" y="1049890"/>
                  <a:pt x="8148166" y="1034625"/>
                  <a:pt x="8122936" y="1063113"/>
                </a:cubicBezTo>
                <a:cubicBezTo>
                  <a:pt x="8093850" y="1074757"/>
                  <a:pt x="8066781" y="1075350"/>
                  <a:pt x="8043658" y="1092746"/>
                </a:cubicBezTo>
                <a:cubicBezTo>
                  <a:pt x="8032157" y="1089174"/>
                  <a:pt x="8022145" y="1089998"/>
                  <a:pt x="8015351" y="1105478"/>
                </a:cubicBezTo>
                <a:cubicBezTo>
                  <a:pt x="7987544" y="1113006"/>
                  <a:pt x="7977708" y="1099152"/>
                  <a:pt x="7963145" y="1119346"/>
                </a:cubicBezTo>
                <a:cubicBezTo>
                  <a:pt x="7942622" y="1098880"/>
                  <a:pt x="7943760" y="1109516"/>
                  <a:pt x="7938145" y="1120225"/>
                </a:cubicBezTo>
                <a:lnTo>
                  <a:pt x="7937238" y="1121204"/>
                </a:lnTo>
                <a:lnTo>
                  <a:pt x="7934398" y="1118240"/>
                </a:lnTo>
                <a:lnTo>
                  <a:pt x="7918248" y="1124371"/>
                </a:lnTo>
                <a:lnTo>
                  <a:pt x="7914119" y="1127653"/>
                </a:lnTo>
                <a:cubicBezTo>
                  <a:pt x="7911201" y="1129547"/>
                  <a:pt x="7909169" y="1130331"/>
                  <a:pt x="7907658" y="1130350"/>
                </a:cubicBezTo>
                <a:lnTo>
                  <a:pt x="7907434" y="1130103"/>
                </a:lnTo>
                <a:lnTo>
                  <a:pt x="7901508" y="1133245"/>
                </a:lnTo>
                <a:cubicBezTo>
                  <a:pt x="7891644" y="1139271"/>
                  <a:pt x="7882185" y="1145815"/>
                  <a:pt x="7873287" y="1152609"/>
                </a:cubicBezTo>
                <a:cubicBezTo>
                  <a:pt x="7864672" y="1141906"/>
                  <a:pt x="7845199" y="1159242"/>
                  <a:pt x="7834833" y="1153868"/>
                </a:cubicBezTo>
                <a:lnTo>
                  <a:pt x="7828661" y="1139994"/>
                </a:lnTo>
                <a:lnTo>
                  <a:pt x="7823966" y="1143178"/>
                </a:lnTo>
                <a:lnTo>
                  <a:pt x="7815078" y="1151776"/>
                </a:lnTo>
                <a:cubicBezTo>
                  <a:pt x="7813692" y="1152943"/>
                  <a:pt x="7812687" y="1153116"/>
                  <a:pt x="7812026" y="1151522"/>
                </a:cubicBezTo>
                <a:cubicBezTo>
                  <a:pt x="7806555" y="1153054"/>
                  <a:pt x="7788673" y="1159989"/>
                  <a:pt x="7782249" y="1160970"/>
                </a:cubicBezTo>
                <a:lnTo>
                  <a:pt x="7773476" y="1157414"/>
                </a:lnTo>
                <a:lnTo>
                  <a:pt x="7769600" y="1157365"/>
                </a:lnTo>
                <a:lnTo>
                  <a:pt x="7752631" y="1172815"/>
                </a:lnTo>
                <a:lnTo>
                  <a:pt x="7739392" y="1192062"/>
                </a:lnTo>
                <a:lnTo>
                  <a:pt x="7677677" y="1216394"/>
                </a:lnTo>
                <a:lnTo>
                  <a:pt x="7586920" y="1261888"/>
                </a:lnTo>
                <a:cubicBezTo>
                  <a:pt x="7556723" y="1298911"/>
                  <a:pt x="7489187" y="1284518"/>
                  <a:pt x="7486100" y="1292563"/>
                </a:cubicBezTo>
                <a:cubicBezTo>
                  <a:pt x="7454875" y="1308356"/>
                  <a:pt x="7453335" y="1326361"/>
                  <a:pt x="7411323" y="1340732"/>
                </a:cubicBezTo>
                <a:cubicBezTo>
                  <a:pt x="7372519" y="1390006"/>
                  <a:pt x="7288617" y="1403664"/>
                  <a:pt x="7240698" y="1438832"/>
                </a:cubicBezTo>
                <a:cubicBezTo>
                  <a:pt x="7206467" y="1417136"/>
                  <a:pt x="7227555" y="1441678"/>
                  <a:pt x="7197675" y="1447530"/>
                </a:cubicBezTo>
                <a:cubicBezTo>
                  <a:pt x="7211601" y="1474927"/>
                  <a:pt x="7159483" y="1444981"/>
                  <a:pt x="7164788" y="1480293"/>
                </a:cubicBezTo>
                <a:cubicBezTo>
                  <a:pt x="7159184" y="1480240"/>
                  <a:pt x="7153584" y="1479075"/>
                  <a:pt x="7147929" y="1477641"/>
                </a:cubicBezTo>
                <a:lnTo>
                  <a:pt x="7144965" y="1476908"/>
                </a:lnTo>
                <a:lnTo>
                  <a:pt x="7134299" y="1479969"/>
                </a:lnTo>
                <a:lnTo>
                  <a:pt x="7129809" y="1473339"/>
                </a:lnTo>
                <a:lnTo>
                  <a:pt x="7112688" y="1472575"/>
                </a:lnTo>
                <a:cubicBezTo>
                  <a:pt x="7106506" y="1473449"/>
                  <a:pt x="7100123" y="1475741"/>
                  <a:pt x="7093470" y="1480300"/>
                </a:cubicBezTo>
                <a:cubicBezTo>
                  <a:pt x="7079039" y="1501274"/>
                  <a:pt x="7048991" y="1495718"/>
                  <a:pt x="7025034" y="1506934"/>
                </a:cubicBezTo>
                <a:lnTo>
                  <a:pt x="7014783" y="1515868"/>
                </a:lnTo>
                <a:lnTo>
                  <a:pt x="6979706" y="1523511"/>
                </a:lnTo>
                <a:lnTo>
                  <a:pt x="6977890" y="1525793"/>
                </a:lnTo>
                <a:cubicBezTo>
                  <a:pt x="6971996" y="1527914"/>
                  <a:pt x="6959488" y="1529941"/>
                  <a:pt x="6944339" y="1536237"/>
                </a:cubicBezTo>
                <a:lnTo>
                  <a:pt x="6886996" y="1563569"/>
                </a:lnTo>
                <a:lnTo>
                  <a:pt x="6874510" y="1558469"/>
                </a:lnTo>
                <a:lnTo>
                  <a:pt x="6871943" y="1554651"/>
                </a:lnTo>
                <a:lnTo>
                  <a:pt x="6856174" y="1562024"/>
                </a:lnTo>
                <a:lnTo>
                  <a:pt x="6842321" y="1560554"/>
                </a:lnTo>
                <a:lnTo>
                  <a:pt x="6832713" y="1569357"/>
                </a:lnTo>
                <a:lnTo>
                  <a:pt x="6816351" y="1571495"/>
                </a:lnTo>
                <a:cubicBezTo>
                  <a:pt x="6810216" y="1571510"/>
                  <a:pt x="6803310" y="1571324"/>
                  <a:pt x="6795800" y="1572010"/>
                </a:cubicBezTo>
                <a:lnTo>
                  <a:pt x="6777546" y="1568661"/>
                </a:lnTo>
                <a:lnTo>
                  <a:pt x="6751528" y="1574143"/>
                </a:lnTo>
                <a:cubicBezTo>
                  <a:pt x="6731455" y="1578562"/>
                  <a:pt x="6712054" y="1582098"/>
                  <a:pt x="6691966" y="1582255"/>
                </a:cubicBezTo>
                <a:cubicBezTo>
                  <a:pt x="6677921" y="1590738"/>
                  <a:pt x="6663787" y="1595441"/>
                  <a:pt x="6646941" y="1588471"/>
                </a:cubicBezTo>
                <a:cubicBezTo>
                  <a:pt x="6605135" y="1597971"/>
                  <a:pt x="6598373" y="1612583"/>
                  <a:pt x="6568576" y="1606488"/>
                </a:cubicBezTo>
                <a:cubicBezTo>
                  <a:pt x="6562510" y="1614734"/>
                  <a:pt x="6558067" y="1619360"/>
                  <a:pt x="6554358" y="1621701"/>
                </a:cubicBezTo>
                <a:cubicBezTo>
                  <a:pt x="6543227" y="1628727"/>
                  <a:pt x="6538724" y="1615196"/>
                  <a:pt x="6516968" y="1617195"/>
                </a:cubicBezTo>
                <a:cubicBezTo>
                  <a:pt x="6493173" y="1617368"/>
                  <a:pt x="6528193" y="1598652"/>
                  <a:pt x="6506479" y="1602227"/>
                </a:cubicBezTo>
                <a:cubicBezTo>
                  <a:pt x="6486674" y="1613929"/>
                  <a:pt x="6478484" y="1593997"/>
                  <a:pt x="6458436" y="1607332"/>
                </a:cubicBezTo>
                <a:cubicBezTo>
                  <a:pt x="6471168" y="1620800"/>
                  <a:pt x="6410323" y="1615478"/>
                  <a:pt x="6414786" y="1628815"/>
                </a:cubicBezTo>
                <a:cubicBezTo>
                  <a:pt x="6385942" y="1615041"/>
                  <a:pt x="6386569" y="1640238"/>
                  <a:pt x="6357085" y="1640846"/>
                </a:cubicBezTo>
                <a:cubicBezTo>
                  <a:pt x="6341163" y="1636809"/>
                  <a:pt x="6331497" y="1637754"/>
                  <a:pt x="6322636" y="1648213"/>
                </a:cubicBezTo>
                <a:cubicBezTo>
                  <a:pt x="6248448" y="1627802"/>
                  <a:pt x="6286748" y="1654976"/>
                  <a:pt x="6226172" y="1654676"/>
                </a:cubicBezTo>
                <a:lnTo>
                  <a:pt x="6221217" y="1654506"/>
                </a:lnTo>
                <a:lnTo>
                  <a:pt x="6204956" y="1664280"/>
                </a:lnTo>
                <a:cubicBezTo>
                  <a:pt x="6204728" y="1665114"/>
                  <a:pt x="6204498" y="1665947"/>
                  <a:pt x="6204270" y="1666782"/>
                </a:cubicBezTo>
                <a:lnTo>
                  <a:pt x="6143810" y="1661963"/>
                </a:lnTo>
                <a:lnTo>
                  <a:pt x="6136560" y="1665728"/>
                </a:lnTo>
                <a:lnTo>
                  <a:pt x="6096155" y="1656951"/>
                </a:lnTo>
                <a:lnTo>
                  <a:pt x="6075812" y="1655422"/>
                </a:lnTo>
                <a:lnTo>
                  <a:pt x="6039495" y="1649680"/>
                </a:lnTo>
                <a:lnTo>
                  <a:pt x="6036523" y="1652121"/>
                </a:lnTo>
                <a:lnTo>
                  <a:pt x="6029328" y="1649904"/>
                </a:lnTo>
                <a:lnTo>
                  <a:pt x="6024075" y="1652779"/>
                </a:lnTo>
                <a:lnTo>
                  <a:pt x="6018085" y="1652030"/>
                </a:lnTo>
                <a:cubicBezTo>
                  <a:pt x="6006658" y="1653831"/>
                  <a:pt x="5968194" y="1662035"/>
                  <a:pt x="5955513" y="1663584"/>
                </a:cubicBezTo>
                <a:lnTo>
                  <a:pt x="5941996" y="1661326"/>
                </a:lnTo>
                <a:lnTo>
                  <a:pt x="5931789" y="1669915"/>
                </a:lnTo>
                <a:lnTo>
                  <a:pt x="5888686" y="1672175"/>
                </a:lnTo>
                <a:lnTo>
                  <a:pt x="5873794" y="1665454"/>
                </a:lnTo>
                <a:lnTo>
                  <a:pt x="5860022" y="1660635"/>
                </a:lnTo>
                <a:lnTo>
                  <a:pt x="5858237" y="1660649"/>
                </a:lnTo>
                <a:lnTo>
                  <a:pt x="5840319" y="1660798"/>
                </a:lnTo>
                <a:lnTo>
                  <a:pt x="5806984" y="1661075"/>
                </a:lnTo>
                <a:cubicBezTo>
                  <a:pt x="5785708" y="1661533"/>
                  <a:pt x="5764126" y="1662974"/>
                  <a:pt x="5742351" y="1667489"/>
                </a:cubicBezTo>
                <a:cubicBezTo>
                  <a:pt x="5659069" y="1645168"/>
                  <a:pt x="5615134" y="1706361"/>
                  <a:pt x="5521171" y="1671626"/>
                </a:cubicBezTo>
                <a:cubicBezTo>
                  <a:pt x="5491803" y="1671296"/>
                  <a:pt x="5498089" y="1662666"/>
                  <a:pt x="5457384" y="1683952"/>
                </a:cubicBezTo>
                <a:cubicBezTo>
                  <a:pt x="5356959" y="1699287"/>
                  <a:pt x="5078905" y="1774579"/>
                  <a:pt x="4950070" y="1748401"/>
                </a:cubicBezTo>
                <a:cubicBezTo>
                  <a:pt x="4918276" y="1752255"/>
                  <a:pt x="4891043" y="1756936"/>
                  <a:pt x="4872172" y="1757222"/>
                </a:cubicBezTo>
                <a:lnTo>
                  <a:pt x="4809524" y="1761033"/>
                </a:lnTo>
                <a:cubicBezTo>
                  <a:pt x="4791324" y="1772975"/>
                  <a:pt x="4777258" y="1754591"/>
                  <a:pt x="4759058" y="1766533"/>
                </a:cubicBezTo>
                <a:cubicBezTo>
                  <a:pt x="4747481" y="1770744"/>
                  <a:pt x="4734604" y="1772921"/>
                  <a:pt x="4719749" y="1771811"/>
                </a:cubicBezTo>
                <a:cubicBezTo>
                  <a:pt x="4671168" y="1780243"/>
                  <a:pt x="4634134" y="1775931"/>
                  <a:pt x="4568686" y="1786141"/>
                </a:cubicBezTo>
                <a:cubicBezTo>
                  <a:pt x="4544667" y="1777910"/>
                  <a:pt x="4432547" y="1778168"/>
                  <a:pt x="4418751" y="1796932"/>
                </a:cubicBezTo>
                <a:cubicBezTo>
                  <a:pt x="4403360" y="1801488"/>
                  <a:pt x="4385278" y="1795746"/>
                  <a:pt x="4378377" y="1815528"/>
                </a:cubicBezTo>
                <a:cubicBezTo>
                  <a:pt x="4366870" y="1839461"/>
                  <a:pt x="4337372" y="1814003"/>
                  <a:pt x="4320575" y="1832722"/>
                </a:cubicBezTo>
                <a:cubicBezTo>
                  <a:pt x="4277898" y="1857053"/>
                  <a:pt x="4243945" y="1846759"/>
                  <a:pt x="4211935" y="1860177"/>
                </a:cubicBezTo>
                <a:cubicBezTo>
                  <a:pt x="4181519" y="1859584"/>
                  <a:pt x="4171342" y="1859762"/>
                  <a:pt x="4101228" y="1868717"/>
                </a:cubicBezTo>
                <a:cubicBezTo>
                  <a:pt x="4080159" y="1876188"/>
                  <a:pt x="4039427" y="1877381"/>
                  <a:pt x="3973223" y="1881015"/>
                </a:cubicBezTo>
                <a:cubicBezTo>
                  <a:pt x="3971330" y="1884974"/>
                  <a:pt x="3952843" y="1879225"/>
                  <a:pt x="3900992" y="1880603"/>
                </a:cubicBezTo>
                <a:cubicBezTo>
                  <a:pt x="3849141" y="1881981"/>
                  <a:pt x="3740060" y="1895686"/>
                  <a:pt x="3662119" y="1889285"/>
                </a:cubicBezTo>
                <a:cubicBezTo>
                  <a:pt x="3565155" y="1881322"/>
                  <a:pt x="3613412" y="1915150"/>
                  <a:pt x="3496919" y="1873180"/>
                </a:cubicBezTo>
                <a:cubicBezTo>
                  <a:pt x="3488062" y="1895719"/>
                  <a:pt x="3474293" y="1876288"/>
                  <a:pt x="3449433" y="1889681"/>
                </a:cubicBezTo>
                <a:cubicBezTo>
                  <a:pt x="3406553" y="1891629"/>
                  <a:pt x="3413217" y="1897797"/>
                  <a:pt x="3369766" y="1916653"/>
                </a:cubicBezTo>
                <a:cubicBezTo>
                  <a:pt x="3338805" y="1929531"/>
                  <a:pt x="3289487" y="1928617"/>
                  <a:pt x="3269672" y="1938036"/>
                </a:cubicBezTo>
                <a:lnTo>
                  <a:pt x="3224897" y="1943733"/>
                </a:lnTo>
                <a:cubicBezTo>
                  <a:pt x="3188693" y="1949271"/>
                  <a:pt x="3178540" y="1909145"/>
                  <a:pt x="3161463" y="1946591"/>
                </a:cubicBezTo>
                <a:lnTo>
                  <a:pt x="3112044" y="1935614"/>
                </a:lnTo>
                <a:lnTo>
                  <a:pt x="3069716" y="1930463"/>
                </a:lnTo>
                <a:cubicBezTo>
                  <a:pt x="3049937" y="1924285"/>
                  <a:pt x="3047816" y="1925644"/>
                  <a:pt x="3005773" y="1915878"/>
                </a:cubicBezTo>
                <a:cubicBezTo>
                  <a:pt x="2978838" y="1921092"/>
                  <a:pt x="2967972" y="1927319"/>
                  <a:pt x="2897201" y="1926772"/>
                </a:cubicBezTo>
                <a:lnTo>
                  <a:pt x="2783891" y="1931749"/>
                </a:lnTo>
                <a:cubicBezTo>
                  <a:pt x="2753098" y="1932794"/>
                  <a:pt x="2731621" y="1915151"/>
                  <a:pt x="2712447" y="1933044"/>
                </a:cubicBezTo>
                <a:cubicBezTo>
                  <a:pt x="2621923" y="1990472"/>
                  <a:pt x="2637976" y="1949546"/>
                  <a:pt x="2560151" y="1963609"/>
                </a:cubicBezTo>
                <a:cubicBezTo>
                  <a:pt x="2472084" y="1973456"/>
                  <a:pt x="2423631" y="1962133"/>
                  <a:pt x="2367221" y="1971884"/>
                </a:cubicBezTo>
                <a:cubicBezTo>
                  <a:pt x="2355331" y="1950582"/>
                  <a:pt x="2295649" y="1950006"/>
                  <a:pt x="2272130" y="1961162"/>
                </a:cubicBezTo>
                <a:cubicBezTo>
                  <a:pt x="2229336" y="1964326"/>
                  <a:pt x="2232627" y="1943953"/>
                  <a:pt x="2189404" y="1978172"/>
                </a:cubicBezTo>
                <a:cubicBezTo>
                  <a:pt x="2153824" y="1968017"/>
                  <a:pt x="2114605" y="1969166"/>
                  <a:pt x="2077704" y="1965002"/>
                </a:cubicBezTo>
                <a:cubicBezTo>
                  <a:pt x="2053064" y="1962036"/>
                  <a:pt x="2051584" y="1971011"/>
                  <a:pt x="2033299" y="1969042"/>
                </a:cubicBezTo>
                <a:cubicBezTo>
                  <a:pt x="2015014" y="1967073"/>
                  <a:pt x="1998956" y="1958903"/>
                  <a:pt x="1967996" y="1953187"/>
                </a:cubicBezTo>
                <a:cubicBezTo>
                  <a:pt x="1924117" y="1970917"/>
                  <a:pt x="1915668" y="1940297"/>
                  <a:pt x="1855805" y="1926082"/>
                </a:cubicBezTo>
                <a:cubicBezTo>
                  <a:pt x="1830663" y="1943732"/>
                  <a:pt x="1810564" y="1935694"/>
                  <a:pt x="1790957" y="1919460"/>
                </a:cubicBezTo>
                <a:cubicBezTo>
                  <a:pt x="1732588" y="1924884"/>
                  <a:pt x="1679506" y="1900619"/>
                  <a:pt x="1613978" y="1891581"/>
                </a:cubicBezTo>
                <a:cubicBezTo>
                  <a:pt x="1542961" y="1912227"/>
                  <a:pt x="1506863" y="1865666"/>
                  <a:pt x="1436831" y="1856201"/>
                </a:cubicBezTo>
                <a:cubicBezTo>
                  <a:pt x="1409149" y="1862955"/>
                  <a:pt x="1416370" y="1829853"/>
                  <a:pt x="1357365" y="1832140"/>
                </a:cubicBezTo>
                <a:cubicBezTo>
                  <a:pt x="1285880" y="1811785"/>
                  <a:pt x="1273193" y="1786872"/>
                  <a:pt x="1232341" y="1785942"/>
                </a:cubicBezTo>
                <a:cubicBezTo>
                  <a:pt x="1223903" y="1792798"/>
                  <a:pt x="1160576" y="1793911"/>
                  <a:pt x="1162595" y="1784330"/>
                </a:cubicBezTo>
                <a:cubicBezTo>
                  <a:pt x="1153167" y="1787110"/>
                  <a:pt x="1122206" y="1805077"/>
                  <a:pt x="1120257" y="1789615"/>
                </a:cubicBezTo>
                <a:cubicBezTo>
                  <a:pt x="1073149" y="1786750"/>
                  <a:pt x="1034361" y="1768718"/>
                  <a:pt x="991903" y="1786741"/>
                </a:cubicBezTo>
                <a:cubicBezTo>
                  <a:pt x="966383" y="1781126"/>
                  <a:pt x="949501" y="1800915"/>
                  <a:pt x="883960" y="1809389"/>
                </a:cubicBezTo>
                <a:cubicBezTo>
                  <a:pt x="836064" y="1808194"/>
                  <a:pt x="826980" y="1826610"/>
                  <a:pt x="766531" y="1805053"/>
                </a:cubicBezTo>
                <a:cubicBezTo>
                  <a:pt x="732778" y="1801141"/>
                  <a:pt x="694055" y="1787044"/>
                  <a:pt x="669779" y="1800537"/>
                </a:cubicBezTo>
                <a:cubicBezTo>
                  <a:pt x="645252" y="1794709"/>
                  <a:pt x="563495" y="1813232"/>
                  <a:pt x="523898" y="1811085"/>
                </a:cubicBezTo>
                <a:cubicBezTo>
                  <a:pt x="457555" y="1798530"/>
                  <a:pt x="395227" y="1824052"/>
                  <a:pt x="360251" y="1830735"/>
                </a:cubicBezTo>
                <a:cubicBezTo>
                  <a:pt x="313564" y="1825583"/>
                  <a:pt x="298281" y="1811622"/>
                  <a:pt x="255207" y="1818275"/>
                </a:cubicBezTo>
                <a:cubicBezTo>
                  <a:pt x="206572" y="1839769"/>
                  <a:pt x="160277" y="1836800"/>
                  <a:pt x="101803" y="1870647"/>
                </a:cubicBezTo>
                <a:cubicBezTo>
                  <a:pt x="85849" y="1910002"/>
                  <a:pt x="27997" y="1845258"/>
                  <a:pt x="25397" y="1888443"/>
                </a:cubicBezTo>
                <a:cubicBezTo>
                  <a:pt x="19096" y="1881154"/>
                  <a:pt x="11260" y="1878398"/>
                  <a:pt x="2370" y="1878311"/>
                </a:cubicBezTo>
                <a:lnTo>
                  <a:pt x="0" y="1878785"/>
                </a:lnTo>
                <a:lnTo>
                  <a:pt x="0"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A2681885-8961-8E02-5779-7FE872D3BA7E}"/>
              </a:ext>
            </a:extLst>
          </p:cNvPr>
          <p:cNvSpPr>
            <a:spLocks noGrp="1"/>
          </p:cNvSpPr>
          <p:nvPr>
            <p:ph type="title"/>
          </p:nvPr>
        </p:nvSpPr>
        <p:spPr>
          <a:xfrm>
            <a:off x="525511" y="637716"/>
            <a:ext cx="6389095" cy="1330841"/>
          </a:xfrm>
        </p:spPr>
        <p:txBody>
          <a:bodyPr>
            <a:normAutofit fontScale="90000"/>
          </a:bodyPr>
          <a:lstStyle/>
          <a:p>
            <a:r>
              <a:rPr lang="en-US" sz="2800" b="1" dirty="0"/>
              <a:t>Hazards for seamen. ”Below 40</a:t>
            </a:r>
            <a:r>
              <a:rPr lang="en-US" sz="2800" b="1" baseline="30000" dirty="0"/>
              <a:t>o  </a:t>
            </a:r>
            <a:r>
              <a:rPr lang="en-US" sz="2800" b="1" dirty="0"/>
              <a:t>South  there is no law.   Below 50</a:t>
            </a:r>
            <a:r>
              <a:rPr lang="en-US" sz="2800" b="1" baseline="30000" dirty="0"/>
              <a:t>o  </a:t>
            </a:r>
            <a:r>
              <a:rPr lang="en-US" sz="2800" b="1" dirty="0"/>
              <a:t>South there is no God.”    Contemporary saying. </a:t>
            </a:r>
            <a:br>
              <a:rPr lang="en-US" sz="2800" b="1" dirty="0"/>
            </a:br>
            <a:endParaRPr lang="en-US" sz="2800" b="1" dirty="0"/>
          </a:p>
        </p:txBody>
      </p:sp>
      <p:sp>
        <p:nvSpPr>
          <p:cNvPr id="3" name="Content Placeholder 2">
            <a:extLst>
              <a:ext uri="{FF2B5EF4-FFF2-40B4-BE49-F238E27FC236}">
                <a16:creationId xmlns:a16="http://schemas.microsoft.com/office/drawing/2014/main" id="{09256BF4-5E7D-DED2-9BF6-9C7A31359EB3}"/>
              </a:ext>
            </a:extLst>
          </p:cNvPr>
          <p:cNvSpPr>
            <a:spLocks noGrp="1"/>
          </p:cNvSpPr>
          <p:nvPr>
            <p:ph idx="1"/>
          </p:nvPr>
        </p:nvSpPr>
        <p:spPr>
          <a:xfrm>
            <a:off x="647898" y="2061836"/>
            <a:ext cx="6144320" cy="4372418"/>
          </a:xfrm>
        </p:spPr>
        <p:txBody>
          <a:bodyPr>
            <a:normAutofit fontScale="92500" lnSpcReduction="10000"/>
          </a:bodyPr>
          <a:lstStyle/>
          <a:p>
            <a:r>
              <a:rPr lang="en-US" sz="2000" dirty="0"/>
              <a:t>“Roaring forties, furious fifties, screaming sixties”</a:t>
            </a:r>
          </a:p>
          <a:p>
            <a:r>
              <a:rPr lang="en-US" sz="2000" dirty="0"/>
              <a:t>Cape Horn is 56</a:t>
            </a:r>
            <a:r>
              <a:rPr lang="en-US" sz="2000" baseline="30000" dirty="0"/>
              <a:t>o </a:t>
            </a:r>
            <a:r>
              <a:rPr lang="en-US" sz="2000" baseline="-25000" dirty="0"/>
              <a:t> </a:t>
            </a:r>
            <a:r>
              <a:rPr lang="en-US" sz="2000" dirty="0"/>
              <a:t>South; icebergs year round</a:t>
            </a:r>
            <a:endParaRPr lang="en-US" sz="2000" baseline="30000" dirty="0"/>
          </a:p>
          <a:p>
            <a:r>
              <a:rPr lang="en-US" sz="2000" dirty="0"/>
              <a:t>Rounding Cape Horn, East to West against prevailing winds in square rigged ships</a:t>
            </a:r>
          </a:p>
          <a:p>
            <a:r>
              <a:rPr lang="en-US" sz="2000" dirty="0"/>
              <a:t>With no land to East or West, 60 to 70 ft waves not uncommon*, with “rogues” of up to 100 ft</a:t>
            </a:r>
          </a:p>
          <a:p>
            <a:r>
              <a:rPr lang="en-US" sz="2000" dirty="0"/>
              <a:t>Ports notorious for yellow fever; premium pay demanded; ”most voyages would lose a few crew to yellow fever” – Potato Jones</a:t>
            </a:r>
          </a:p>
          <a:p>
            <a:r>
              <a:rPr lang="en-US" sz="2000" dirty="0"/>
              <a:t>Combustible cargoes of damp coal. Shifting cargoes</a:t>
            </a:r>
          </a:p>
          <a:p>
            <a:endParaRPr lang="en-US" sz="2000" dirty="0"/>
          </a:p>
          <a:p>
            <a:pPr marL="0" indent="0">
              <a:buNone/>
            </a:pPr>
            <a:r>
              <a:rPr lang="en-US" sz="2000" dirty="0"/>
              <a:t>	* </a:t>
            </a:r>
            <a:r>
              <a:rPr lang="en-US" sz="2000" dirty="0">
                <a:solidFill>
                  <a:schemeClr val="tx1">
                    <a:lumMod val="50000"/>
                    <a:lumOff val="50000"/>
                  </a:schemeClr>
                </a:solidFill>
              </a:rPr>
              <a:t>the mathematics of wave height; a function of wind speed, duration and “fetch” - the distance over which the wave can build </a:t>
            </a:r>
          </a:p>
          <a:p>
            <a:endParaRPr lang="en-US" sz="2000" dirty="0"/>
          </a:p>
        </p:txBody>
      </p:sp>
      <p:pic>
        <p:nvPicPr>
          <p:cNvPr id="2050" name="Picture 2">
            <a:extLst>
              <a:ext uri="{FF2B5EF4-FFF2-40B4-BE49-F238E27FC236}">
                <a16:creationId xmlns:a16="http://schemas.microsoft.com/office/drawing/2014/main" id="{59A4DDB9-E262-0B5F-91D2-190986310EC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29" b="1934"/>
          <a:stretch/>
        </p:blipFill>
        <p:spPr bwMode="auto">
          <a:xfrm>
            <a:off x="7132320" y="213500"/>
            <a:ext cx="4534169" cy="2638792"/>
          </a:xfrm>
          <a:prstGeom prst="rect">
            <a:avLst/>
          </a:prstGeom>
          <a:noFill/>
          <a:extLst>
            <a:ext uri="{909E8E84-426E-40DD-AFC4-6F175D3DCCD1}">
              <a14:hiddenFill xmlns:a14="http://schemas.microsoft.com/office/drawing/2010/main">
                <a:solidFill>
                  <a:srgbClr val="FFFFFF"/>
                </a:solidFill>
              </a14:hiddenFill>
            </a:ext>
          </a:extLst>
        </p:spPr>
      </p:pic>
      <p:sp>
        <p:nvSpPr>
          <p:cNvPr id="2082" name="Freeform: Shape 2068">
            <a:extLst>
              <a:ext uri="{FF2B5EF4-FFF2-40B4-BE49-F238E27FC236}">
                <a16:creationId xmlns:a16="http://schemas.microsoft.com/office/drawing/2014/main" id="{9A0D773F-7A7D-4DBB-9DEA-86BB8B8F4B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5381624" y="6209414"/>
            <a:ext cx="6810375" cy="648586"/>
          </a:xfrm>
          <a:custGeom>
            <a:avLst/>
            <a:gdLst>
              <a:gd name="connsiteX0" fmla="*/ 0 w 10753706"/>
              <a:gd name="connsiteY0" fmla="*/ 0 h 1027260"/>
              <a:gd name="connsiteX1" fmla="*/ 10753706 w 10753706"/>
              <a:gd name="connsiteY1" fmla="*/ 0 h 1027260"/>
              <a:gd name="connsiteX2" fmla="*/ 10748809 w 10753706"/>
              <a:gd name="connsiteY2" fmla="*/ 2522 h 1027260"/>
              <a:gd name="connsiteX3" fmla="*/ 10725330 w 10753706"/>
              <a:gd name="connsiteY3" fmla="*/ 11977 h 1027260"/>
              <a:gd name="connsiteX4" fmla="*/ 10615423 w 10753706"/>
              <a:gd name="connsiteY4" fmla="*/ 52967 h 1027260"/>
              <a:gd name="connsiteX5" fmla="*/ 10533936 w 10753706"/>
              <a:gd name="connsiteY5" fmla="*/ 53095 h 1027260"/>
              <a:gd name="connsiteX6" fmla="*/ 10466876 w 10753706"/>
              <a:gd name="connsiteY6" fmla="*/ 45180 h 1027260"/>
              <a:gd name="connsiteX7" fmla="*/ 10355090 w 10753706"/>
              <a:gd name="connsiteY7" fmla="*/ 89741 h 1027260"/>
              <a:gd name="connsiteX8" fmla="*/ 10087145 w 10753706"/>
              <a:gd name="connsiteY8" fmla="*/ 66115 h 1027260"/>
              <a:gd name="connsiteX9" fmla="*/ 10015902 w 10753706"/>
              <a:gd name="connsiteY9" fmla="*/ 76178 h 1027260"/>
              <a:gd name="connsiteX10" fmla="*/ 9806005 w 10753706"/>
              <a:gd name="connsiteY10" fmla="*/ 102435 h 1027260"/>
              <a:gd name="connsiteX11" fmla="*/ 9602583 w 10753706"/>
              <a:gd name="connsiteY11" fmla="*/ 179170 h 1027260"/>
              <a:gd name="connsiteX12" fmla="*/ 9469719 w 10753706"/>
              <a:gd name="connsiteY12" fmla="*/ 174721 h 1027260"/>
              <a:gd name="connsiteX13" fmla="*/ 9408692 w 10753706"/>
              <a:gd name="connsiteY13" fmla="*/ 189513 h 1027260"/>
              <a:gd name="connsiteX14" fmla="*/ 9364151 w 10753706"/>
              <a:gd name="connsiteY14" fmla="*/ 194072 h 1027260"/>
              <a:gd name="connsiteX15" fmla="*/ 9337751 w 10753706"/>
              <a:gd name="connsiteY15" fmla="*/ 197579 h 1027260"/>
              <a:gd name="connsiteX16" fmla="*/ 9297166 w 10753706"/>
              <a:gd name="connsiteY16" fmla="*/ 216558 h 1027260"/>
              <a:gd name="connsiteX17" fmla="*/ 9123859 w 10753706"/>
              <a:gd name="connsiteY17" fmla="*/ 237356 h 1027260"/>
              <a:gd name="connsiteX18" fmla="*/ 8950741 w 10753706"/>
              <a:gd name="connsiteY18" fmla="*/ 238020 h 1027260"/>
              <a:gd name="connsiteX19" fmla="*/ 8718236 w 10753706"/>
              <a:gd name="connsiteY19" fmla="*/ 303148 h 1027260"/>
              <a:gd name="connsiteX20" fmla="*/ 8694011 w 10753706"/>
              <a:gd name="connsiteY20" fmla="*/ 308812 h 1027260"/>
              <a:gd name="connsiteX21" fmla="*/ 8611976 w 10753706"/>
              <a:gd name="connsiteY21" fmla="*/ 324819 h 1027260"/>
              <a:gd name="connsiteX22" fmla="*/ 8562074 w 10753706"/>
              <a:gd name="connsiteY22" fmla="*/ 337971 h 1027260"/>
              <a:gd name="connsiteX23" fmla="*/ 8501724 w 10753706"/>
              <a:gd name="connsiteY23" fmla="*/ 360865 h 1027260"/>
              <a:gd name="connsiteX24" fmla="*/ 8504489 w 10753706"/>
              <a:gd name="connsiteY24" fmla="*/ 364790 h 1027260"/>
              <a:gd name="connsiteX25" fmla="*/ 8492774 w 10753706"/>
              <a:gd name="connsiteY25" fmla="*/ 366181 h 1027260"/>
              <a:gd name="connsiteX26" fmla="*/ 8466405 w 10753706"/>
              <a:gd name="connsiteY26" fmla="*/ 368724 h 1027260"/>
              <a:gd name="connsiteX27" fmla="*/ 8427069 w 10753706"/>
              <a:gd name="connsiteY27" fmla="*/ 387211 h 1027260"/>
              <a:gd name="connsiteX28" fmla="*/ 8387766 w 10753706"/>
              <a:gd name="connsiteY28" fmla="*/ 377161 h 1027260"/>
              <a:gd name="connsiteX29" fmla="*/ 8315874 w 10753706"/>
              <a:gd name="connsiteY29" fmla="*/ 395527 h 1027260"/>
              <a:gd name="connsiteX30" fmla="*/ 8274474 w 10753706"/>
              <a:gd name="connsiteY30" fmla="*/ 405112 h 1027260"/>
              <a:gd name="connsiteX31" fmla="*/ 8234664 w 10753706"/>
              <a:gd name="connsiteY31" fmla="*/ 410219 h 1027260"/>
              <a:gd name="connsiteX32" fmla="*/ 8211268 w 10753706"/>
              <a:gd name="connsiteY32" fmla="*/ 416791 h 1027260"/>
              <a:gd name="connsiteX33" fmla="*/ 8188615 w 10753706"/>
              <a:gd name="connsiteY33" fmla="*/ 421755 h 1027260"/>
              <a:gd name="connsiteX34" fmla="*/ 8179981 w 10753706"/>
              <a:gd name="connsiteY34" fmla="*/ 420402 h 1027260"/>
              <a:gd name="connsiteX35" fmla="*/ 8179307 w 10753706"/>
              <a:gd name="connsiteY35" fmla="*/ 422516 h 1027260"/>
              <a:gd name="connsiteX36" fmla="*/ 8147929 w 10753706"/>
              <a:gd name="connsiteY36" fmla="*/ 450302 h 1027260"/>
              <a:gd name="connsiteX37" fmla="*/ 8089136 w 10753706"/>
              <a:gd name="connsiteY37" fmla="*/ 465283 h 1027260"/>
              <a:gd name="connsiteX38" fmla="*/ 8049973 w 10753706"/>
              <a:gd name="connsiteY38" fmla="*/ 454121 h 1027260"/>
              <a:gd name="connsiteX39" fmla="*/ 7965913 w 10753706"/>
              <a:gd name="connsiteY39" fmla="*/ 464415 h 1027260"/>
              <a:gd name="connsiteX40" fmla="*/ 7945093 w 10753706"/>
              <a:gd name="connsiteY40" fmla="*/ 464798 h 1027260"/>
              <a:gd name="connsiteX41" fmla="*/ 7935335 w 10753706"/>
              <a:gd name="connsiteY41" fmla="*/ 462442 h 1027260"/>
              <a:gd name="connsiteX42" fmla="*/ 7904779 w 10753706"/>
              <a:gd name="connsiteY42" fmla="*/ 471429 h 1027260"/>
              <a:gd name="connsiteX43" fmla="*/ 7855604 w 10753706"/>
              <a:gd name="connsiteY43" fmla="*/ 480199 h 1027260"/>
              <a:gd name="connsiteX44" fmla="*/ 7832630 w 10753706"/>
              <a:gd name="connsiteY44" fmla="*/ 485371 h 1027260"/>
              <a:gd name="connsiteX45" fmla="*/ 7812438 w 10753706"/>
              <a:gd name="connsiteY45" fmla="*/ 485391 h 1027260"/>
              <a:gd name="connsiteX46" fmla="*/ 7701399 w 10753706"/>
              <a:gd name="connsiteY46" fmla="*/ 495197 h 1027260"/>
              <a:gd name="connsiteX47" fmla="*/ 7674778 w 10753706"/>
              <a:gd name="connsiteY47" fmla="*/ 494723 h 1027260"/>
              <a:gd name="connsiteX48" fmla="*/ 7660445 w 10753706"/>
              <a:gd name="connsiteY48" fmla="*/ 490194 h 1027260"/>
              <a:gd name="connsiteX49" fmla="*/ 7651781 w 10753706"/>
              <a:gd name="connsiteY49" fmla="*/ 493084 h 1027260"/>
              <a:gd name="connsiteX50" fmla="*/ 7584807 w 10753706"/>
              <a:gd name="connsiteY50" fmla="*/ 499490 h 1027260"/>
              <a:gd name="connsiteX51" fmla="*/ 7541324 w 10753706"/>
              <a:gd name="connsiteY51" fmla="*/ 504184 h 1027260"/>
              <a:gd name="connsiteX52" fmla="*/ 7541756 w 10753706"/>
              <a:gd name="connsiteY52" fmla="*/ 512184 h 1027260"/>
              <a:gd name="connsiteX53" fmla="*/ 7503906 w 10753706"/>
              <a:gd name="connsiteY53" fmla="*/ 518551 h 1027260"/>
              <a:gd name="connsiteX54" fmla="*/ 7460411 w 10753706"/>
              <a:gd name="connsiteY54" fmla="*/ 517415 h 1027260"/>
              <a:gd name="connsiteX55" fmla="*/ 7460116 w 10753706"/>
              <a:gd name="connsiteY55" fmla="*/ 517548 h 1027260"/>
              <a:gd name="connsiteX56" fmla="*/ 7297810 w 10753706"/>
              <a:gd name="connsiteY56" fmla="*/ 563947 h 1027260"/>
              <a:gd name="connsiteX57" fmla="*/ 6946388 w 10753706"/>
              <a:gd name="connsiteY57" fmla="*/ 665244 h 1027260"/>
              <a:gd name="connsiteX58" fmla="*/ 6741704 w 10753706"/>
              <a:gd name="connsiteY58" fmla="*/ 679365 h 1027260"/>
              <a:gd name="connsiteX59" fmla="*/ 6624680 w 10753706"/>
              <a:gd name="connsiteY59" fmla="*/ 677674 h 1027260"/>
              <a:gd name="connsiteX60" fmla="*/ 6605700 w 10753706"/>
              <a:gd name="connsiteY60" fmla="*/ 683566 h 1027260"/>
              <a:gd name="connsiteX61" fmla="*/ 6576922 w 10753706"/>
              <a:gd name="connsiteY61" fmla="*/ 683030 h 1027260"/>
              <a:gd name="connsiteX62" fmla="*/ 6405123 w 10753706"/>
              <a:gd name="connsiteY62" fmla="*/ 721946 h 1027260"/>
              <a:gd name="connsiteX63" fmla="*/ 6368938 w 10753706"/>
              <a:gd name="connsiteY63" fmla="*/ 717341 h 1027260"/>
              <a:gd name="connsiteX64" fmla="*/ 6295102 w 10753706"/>
              <a:gd name="connsiteY64" fmla="*/ 729508 h 1027260"/>
              <a:gd name="connsiteX65" fmla="*/ 6202084 w 10753706"/>
              <a:gd name="connsiteY65" fmla="*/ 767091 h 1027260"/>
              <a:gd name="connsiteX66" fmla="*/ 6067157 w 10753706"/>
              <a:gd name="connsiteY66" fmla="*/ 790339 h 1027260"/>
              <a:gd name="connsiteX67" fmla="*/ 6061443 w 10753706"/>
              <a:gd name="connsiteY67" fmla="*/ 796151 h 1027260"/>
              <a:gd name="connsiteX68" fmla="*/ 6051406 w 10753706"/>
              <a:gd name="connsiteY68" fmla="*/ 800684 h 1027260"/>
              <a:gd name="connsiteX69" fmla="*/ 6049097 w 10753706"/>
              <a:gd name="connsiteY69" fmla="*/ 800636 h 1027260"/>
              <a:gd name="connsiteX70" fmla="*/ 6034222 w 10753706"/>
              <a:gd name="connsiteY70" fmla="*/ 804110 h 1027260"/>
              <a:gd name="connsiteX71" fmla="*/ 6033121 w 10753706"/>
              <a:gd name="connsiteY71" fmla="*/ 806078 h 1027260"/>
              <a:gd name="connsiteX72" fmla="*/ 6023593 w 10753706"/>
              <a:gd name="connsiteY72" fmla="*/ 808842 h 1027260"/>
              <a:gd name="connsiteX73" fmla="*/ 6006639 w 10753706"/>
              <a:gd name="connsiteY73" fmla="*/ 815304 h 1027260"/>
              <a:gd name="connsiteX74" fmla="*/ 6001762 w 10753706"/>
              <a:gd name="connsiteY74" fmla="*/ 815557 h 1027260"/>
              <a:gd name="connsiteX75" fmla="*/ 5973534 w 10753706"/>
              <a:gd name="connsiteY75" fmla="*/ 823815 h 1027260"/>
              <a:gd name="connsiteX76" fmla="*/ 5972336 w 10753706"/>
              <a:gd name="connsiteY76" fmla="*/ 823476 h 1027260"/>
              <a:gd name="connsiteX77" fmla="*/ 5960841 w 10753706"/>
              <a:gd name="connsiteY77" fmla="*/ 823819 h 1027260"/>
              <a:gd name="connsiteX78" fmla="*/ 5940719 w 10753706"/>
              <a:gd name="connsiteY78" fmla="*/ 825514 h 1027260"/>
              <a:gd name="connsiteX79" fmla="*/ 5884298 w 10753706"/>
              <a:gd name="connsiteY79" fmla="*/ 823806 h 1027260"/>
              <a:gd name="connsiteX80" fmla="*/ 5854779 w 10753706"/>
              <a:gd name="connsiteY80" fmla="*/ 832365 h 1027260"/>
              <a:gd name="connsiteX81" fmla="*/ 5848382 w 10753706"/>
              <a:gd name="connsiteY81" fmla="*/ 833844 h 1027260"/>
              <a:gd name="connsiteX82" fmla="*/ 5848066 w 10753706"/>
              <a:gd name="connsiteY82" fmla="*/ 833772 h 1027260"/>
              <a:gd name="connsiteX83" fmla="*/ 5840944 w 10753706"/>
              <a:gd name="connsiteY83" fmla="*/ 835132 h 1027260"/>
              <a:gd name="connsiteX84" fmla="*/ 5836719 w 10753706"/>
              <a:gd name="connsiteY84" fmla="*/ 836539 h 1027260"/>
              <a:gd name="connsiteX85" fmla="*/ 5824311 w 10753706"/>
              <a:gd name="connsiteY85" fmla="*/ 839408 h 1027260"/>
              <a:gd name="connsiteX86" fmla="*/ 5818788 w 10753706"/>
              <a:gd name="connsiteY86" fmla="*/ 839727 h 1027260"/>
              <a:gd name="connsiteX87" fmla="*/ 5763953 w 10753706"/>
              <a:gd name="connsiteY87" fmla="*/ 834282 h 1027260"/>
              <a:gd name="connsiteX88" fmla="*/ 5667748 w 10753706"/>
              <a:gd name="connsiteY88" fmla="*/ 840211 h 1027260"/>
              <a:gd name="connsiteX89" fmla="*/ 5573108 w 10753706"/>
              <a:gd name="connsiteY89" fmla="*/ 847611 h 1027260"/>
              <a:gd name="connsiteX90" fmla="*/ 5539137 w 10753706"/>
              <a:gd name="connsiteY90" fmla="*/ 851033 h 1027260"/>
              <a:gd name="connsiteX91" fmla="*/ 5510651 w 10753706"/>
              <a:gd name="connsiteY91" fmla="*/ 844215 h 1027260"/>
              <a:gd name="connsiteX92" fmla="*/ 5457331 w 10753706"/>
              <a:gd name="connsiteY92" fmla="*/ 839159 h 1027260"/>
              <a:gd name="connsiteX93" fmla="*/ 5410613 w 10753706"/>
              <a:gd name="connsiteY93" fmla="*/ 834358 h 1027260"/>
              <a:gd name="connsiteX94" fmla="*/ 5370040 w 10753706"/>
              <a:gd name="connsiteY94" fmla="*/ 862127 h 1027260"/>
              <a:gd name="connsiteX95" fmla="*/ 5318778 w 10753706"/>
              <a:gd name="connsiteY95" fmla="*/ 855310 h 1027260"/>
              <a:gd name="connsiteX96" fmla="*/ 5298645 w 10753706"/>
              <a:gd name="connsiteY96" fmla="*/ 855171 h 1027260"/>
              <a:gd name="connsiteX97" fmla="*/ 5253828 w 10753706"/>
              <a:gd name="connsiteY97" fmla="*/ 859670 h 1027260"/>
              <a:gd name="connsiteX98" fmla="*/ 5216955 w 10753706"/>
              <a:gd name="connsiteY98" fmla="*/ 866245 h 1027260"/>
              <a:gd name="connsiteX99" fmla="*/ 5214344 w 10753706"/>
              <a:gd name="connsiteY99" fmla="*/ 868102 h 1027260"/>
              <a:gd name="connsiteX100" fmla="*/ 5195561 w 10753706"/>
              <a:gd name="connsiteY100" fmla="*/ 869949 h 1027260"/>
              <a:gd name="connsiteX101" fmla="*/ 5182555 w 10753706"/>
              <a:gd name="connsiteY101" fmla="*/ 873542 h 1027260"/>
              <a:gd name="connsiteX102" fmla="*/ 5172552 w 10753706"/>
              <a:gd name="connsiteY102" fmla="*/ 878801 h 1027260"/>
              <a:gd name="connsiteX103" fmla="*/ 5027993 w 10753706"/>
              <a:gd name="connsiteY103" fmla="*/ 889666 h 1027260"/>
              <a:gd name="connsiteX104" fmla="*/ 4939844 w 10753706"/>
              <a:gd name="connsiteY104" fmla="*/ 934802 h 1027260"/>
              <a:gd name="connsiteX105" fmla="*/ 4792576 w 10753706"/>
              <a:gd name="connsiteY105" fmla="*/ 934820 h 1027260"/>
              <a:gd name="connsiteX106" fmla="*/ 4602423 w 10753706"/>
              <a:gd name="connsiteY106" fmla="*/ 958063 h 1027260"/>
              <a:gd name="connsiteX107" fmla="*/ 4290656 w 10753706"/>
              <a:gd name="connsiteY107" fmla="*/ 969152 h 1027260"/>
              <a:gd name="connsiteX108" fmla="*/ 3952334 w 10753706"/>
              <a:gd name="connsiteY108" fmla="*/ 954043 h 1027260"/>
              <a:gd name="connsiteX109" fmla="*/ 3858560 w 10753706"/>
              <a:gd name="connsiteY109" fmla="*/ 948781 h 1027260"/>
              <a:gd name="connsiteX110" fmla="*/ 3846597 w 10753706"/>
              <a:gd name="connsiteY110" fmla="*/ 948382 h 1027260"/>
              <a:gd name="connsiteX111" fmla="*/ 3736044 w 10753706"/>
              <a:gd name="connsiteY111" fmla="*/ 947759 h 1027260"/>
              <a:gd name="connsiteX112" fmla="*/ 3713136 w 10753706"/>
              <a:gd name="connsiteY112" fmla="*/ 946963 h 1027260"/>
              <a:gd name="connsiteX113" fmla="*/ 3695939 w 10753706"/>
              <a:gd name="connsiteY113" fmla="*/ 943639 h 1027260"/>
              <a:gd name="connsiteX114" fmla="*/ 3694125 w 10753706"/>
              <a:gd name="connsiteY114" fmla="*/ 940567 h 1027260"/>
              <a:gd name="connsiteX115" fmla="*/ 3681925 w 10753706"/>
              <a:gd name="connsiteY115" fmla="*/ 939706 h 1027260"/>
              <a:gd name="connsiteX116" fmla="*/ 3679204 w 10753706"/>
              <a:gd name="connsiteY116" fmla="*/ 938926 h 1027260"/>
              <a:gd name="connsiteX117" fmla="*/ 3615656 w 10753706"/>
              <a:gd name="connsiteY117" fmla="*/ 940320 h 1027260"/>
              <a:gd name="connsiteX118" fmla="*/ 3567983 w 10753706"/>
              <a:gd name="connsiteY118" fmla="*/ 935596 h 1027260"/>
              <a:gd name="connsiteX119" fmla="*/ 3422423 w 10753706"/>
              <a:gd name="connsiteY119" fmla="*/ 932129 h 1027260"/>
              <a:gd name="connsiteX120" fmla="*/ 3310925 w 10753706"/>
              <a:gd name="connsiteY120" fmla="*/ 911072 h 1027260"/>
              <a:gd name="connsiteX121" fmla="*/ 3139421 w 10753706"/>
              <a:gd name="connsiteY121" fmla="*/ 934151 h 1027260"/>
              <a:gd name="connsiteX122" fmla="*/ 2996922 w 10753706"/>
              <a:gd name="connsiteY122" fmla="*/ 927537 h 1027260"/>
              <a:gd name="connsiteX123" fmla="*/ 2982785 w 10753706"/>
              <a:gd name="connsiteY123" fmla="*/ 931453 h 1027260"/>
              <a:gd name="connsiteX124" fmla="*/ 2967478 w 10753706"/>
              <a:gd name="connsiteY124" fmla="*/ 933397 h 1027260"/>
              <a:gd name="connsiteX125" fmla="*/ 2948552 w 10753706"/>
              <a:gd name="connsiteY125" fmla="*/ 932961 h 1027260"/>
              <a:gd name="connsiteX126" fmla="*/ 2944404 w 10753706"/>
              <a:gd name="connsiteY126" fmla="*/ 934452 h 1027260"/>
              <a:gd name="connsiteX127" fmla="*/ 2908608 w 10753706"/>
              <a:gd name="connsiteY127" fmla="*/ 937205 h 1027260"/>
              <a:gd name="connsiteX128" fmla="*/ 2904443 w 10753706"/>
              <a:gd name="connsiteY128" fmla="*/ 936455 h 1027260"/>
              <a:gd name="connsiteX129" fmla="*/ 2868935 w 10753706"/>
              <a:gd name="connsiteY129" fmla="*/ 938022 h 1027260"/>
              <a:gd name="connsiteX130" fmla="*/ 2868586 w 10753706"/>
              <a:gd name="connsiteY130" fmla="*/ 937487 h 1027260"/>
              <a:gd name="connsiteX131" fmla="*/ 2859191 w 10753706"/>
              <a:gd name="connsiteY131" fmla="*/ 935503 h 1027260"/>
              <a:gd name="connsiteX132" fmla="*/ 2840915 w 10753706"/>
              <a:gd name="connsiteY132" fmla="*/ 932977 h 1027260"/>
              <a:gd name="connsiteX133" fmla="*/ 2763509 w 10753706"/>
              <a:gd name="connsiteY133" fmla="*/ 921850 h 1027260"/>
              <a:gd name="connsiteX134" fmla="*/ 2756121 w 10753706"/>
              <a:gd name="connsiteY134" fmla="*/ 921864 h 1027260"/>
              <a:gd name="connsiteX135" fmla="*/ 2755998 w 10753706"/>
              <a:gd name="connsiteY135" fmla="*/ 921739 h 1027260"/>
              <a:gd name="connsiteX136" fmla="*/ 2748255 w 10753706"/>
              <a:gd name="connsiteY136" fmla="*/ 921505 h 1027260"/>
              <a:gd name="connsiteX137" fmla="*/ 2694601 w 10753706"/>
              <a:gd name="connsiteY137" fmla="*/ 915575 h 1027260"/>
              <a:gd name="connsiteX138" fmla="*/ 2635357 w 10753706"/>
              <a:gd name="connsiteY138" fmla="*/ 910976 h 1027260"/>
              <a:gd name="connsiteX139" fmla="*/ 2601047 w 10753706"/>
              <a:gd name="connsiteY139" fmla="*/ 910263 h 1027260"/>
              <a:gd name="connsiteX140" fmla="*/ 2507482 w 10753706"/>
              <a:gd name="connsiteY140" fmla="*/ 906211 h 1027260"/>
              <a:gd name="connsiteX141" fmla="*/ 2413884 w 10753706"/>
              <a:gd name="connsiteY141" fmla="*/ 900545 h 1027260"/>
              <a:gd name="connsiteX142" fmla="*/ 2368912 w 10753706"/>
              <a:gd name="connsiteY142" fmla="*/ 888755 h 1027260"/>
              <a:gd name="connsiteX143" fmla="*/ 2349490 w 10753706"/>
              <a:gd name="connsiteY143" fmla="*/ 889719 h 1027260"/>
              <a:gd name="connsiteX144" fmla="*/ 2344290 w 10753706"/>
              <a:gd name="connsiteY144" fmla="*/ 890584 h 1027260"/>
              <a:gd name="connsiteX145" fmla="*/ 2336488 w 10753706"/>
              <a:gd name="connsiteY145" fmla="*/ 891058 h 1027260"/>
              <a:gd name="connsiteX146" fmla="*/ 2329015 w 10753706"/>
              <a:gd name="connsiteY146" fmla="*/ 891627 h 1027260"/>
              <a:gd name="connsiteX147" fmla="*/ 2293898 w 10753706"/>
              <a:gd name="connsiteY147" fmla="*/ 896431 h 1027260"/>
              <a:gd name="connsiteX148" fmla="*/ 2243927 w 10753706"/>
              <a:gd name="connsiteY148" fmla="*/ 888076 h 1027260"/>
              <a:gd name="connsiteX149" fmla="*/ 2223920 w 10753706"/>
              <a:gd name="connsiteY149" fmla="*/ 887331 h 1027260"/>
              <a:gd name="connsiteX150" fmla="*/ 2213081 w 10753706"/>
              <a:gd name="connsiteY150" fmla="*/ 886302 h 1027260"/>
              <a:gd name="connsiteX151" fmla="*/ 2212307 w 10753706"/>
              <a:gd name="connsiteY151" fmla="*/ 885829 h 1027260"/>
              <a:gd name="connsiteX152" fmla="*/ 2152321 w 10753706"/>
              <a:gd name="connsiteY152" fmla="*/ 894418 h 1027260"/>
              <a:gd name="connsiteX153" fmla="*/ 2140985 w 10753706"/>
              <a:gd name="connsiteY153" fmla="*/ 895968 h 1027260"/>
              <a:gd name="connsiteX154" fmla="*/ 2121210 w 10753706"/>
              <a:gd name="connsiteY154" fmla="*/ 899354 h 1027260"/>
              <a:gd name="connsiteX155" fmla="*/ 2119146 w 10753706"/>
              <a:gd name="connsiteY155" fmla="*/ 899033 h 1027260"/>
              <a:gd name="connsiteX156" fmla="*/ 2105666 w 10753706"/>
              <a:gd name="connsiteY156" fmla="*/ 902240 h 1027260"/>
              <a:gd name="connsiteX157" fmla="*/ 2094924 w 10753706"/>
              <a:gd name="connsiteY157" fmla="*/ 907203 h 1027260"/>
              <a:gd name="connsiteX158" fmla="*/ 1949478 w 10753706"/>
              <a:gd name="connsiteY158" fmla="*/ 913748 h 1027260"/>
              <a:gd name="connsiteX159" fmla="*/ 1749684 w 10753706"/>
              <a:gd name="connsiteY159" fmla="*/ 942223 h 1027260"/>
              <a:gd name="connsiteX160" fmla="*/ 1585576 w 10753706"/>
              <a:gd name="connsiteY160" fmla="*/ 954170 h 1027260"/>
              <a:gd name="connsiteX161" fmla="*/ 1476250 w 10753706"/>
              <a:gd name="connsiteY161" fmla="*/ 950653 h 1027260"/>
              <a:gd name="connsiteX162" fmla="*/ 1433927 w 10753706"/>
              <a:gd name="connsiteY162" fmla="*/ 959926 h 1027260"/>
              <a:gd name="connsiteX163" fmla="*/ 1414893 w 10753706"/>
              <a:gd name="connsiteY163" fmla="*/ 957671 h 1027260"/>
              <a:gd name="connsiteX164" fmla="*/ 1411585 w 10753706"/>
              <a:gd name="connsiteY164" fmla="*/ 957179 h 1027260"/>
              <a:gd name="connsiteX165" fmla="*/ 1398896 w 10753706"/>
              <a:gd name="connsiteY165" fmla="*/ 957460 h 1027260"/>
              <a:gd name="connsiteX166" fmla="*/ 1394632 w 10753706"/>
              <a:gd name="connsiteY166" fmla="*/ 954725 h 1027260"/>
              <a:gd name="connsiteX167" fmla="*/ 1375043 w 10753706"/>
              <a:gd name="connsiteY167" fmla="*/ 953132 h 1027260"/>
              <a:gd name="connsiteX168" fmla="*/ 1351876 w 10753706"/>
              <a:gd name="connsiteY168" fmla="*/ 954436 h 1027260"/>
              <a:gd name="connsiteX169" fmla="*/ 1242676 w 10753706"/>
              <a:gd name="connsiteY169" fmla="*/ 963767 h 1027260"/>
              <a:gd name="connsiteX170" fmla="*/ 1205993 w 10753706"/>
              <a:gd name="connsiteY170" fmla="*/ 974080 h 1027260"/>
              <a:gd name="connsiteX171" fmla="*/ 1052221 w 10753706"/>
              <a:gd name="connsiteY171" fmla="*/ 963954 h 1027260"/>
              <a:gd name="connsiteX172" fmla="*/ 968270 w 10753706"/>
              <a:gd name="connsiteY172" fmla="*/ 964761 h 1027260"/>
              <a:gd name="connsiteX173" fmla="*/ 874493 w 10753706"/>
              <a:gd name="connsiteY173" fmla="*/ 998122 h 1027260"/>
              <a:gd name="connsiteX174" fmla="*/ 814411 w 10753706"/>
              <a:gd name="connsiteY174" fmla="*/ 1007391 h 1027260"/>
              <a:gd name="connsiteX175" fmla="*/ 688604 w 10753706"/>
              <a:gd name="connsiteY175" fmla="*/ 1015631 h 1027260"/>
              <a:gd name="connsiteX176" fmla="*/ 618171 w 10753706"/>
              <a:gd name="connsiteY176" fmla="*/ 1027260 h 1027260"/>
              <a:gd name="connsiteX177" fmla="*/ 570379 w 10753706"/>
              <a:gd name="connsiteY177" fmla="*/ 1023487 h 1027260"/>
              <a:gd name="connsiteX178" fmla="*/ 482519 w 10753706"/>
              <a:gd name="connsiteY178" fmla="*/ 1002108 h 1027260"/>
              <a:gd name="connsiteX179" fmla="*/ 475319 w 10753706"/>
              <a:gd name="connsiteY179" fmla="*/ 1009922 h 1027260"/>
              <a:gd name="connsiteX180" fmla="*/ 431104 w 10753706"/>
              <a:gd name="connsiteY180" fmla="*/ 1009317 h 1027260"/>
              <a:gd name="connsiteX181" fmla="*/ 363782 w 10753706"/>
              <a:gd name="connsiteY181" fmla="*/ 1007585 h 1027260"/>
              <a:gd name="connsiteX182" fmla="*/ 325533 w 10753706"/>
              <a:gd name="connsiteY182" fmla="*/ 1008502 h 1027260"/>
              <a:gd name="connsiteX183" fmla="*/ 220429 w 10753706"/>
              <a:gd name="connsiteY183" fmla="*/ 1008927 h 1027260"/>
              <a:gd name="connsiteX184" fmla="*/ 114676 w 10753706"/>
              <a:gd name="connsiteY184" fmla="*/ 1007765 h 1027260"/>
              <a:gd name="connsiteX185" fmla="*/ 13470 w 10753706"/>
              <a:gd name="connsiteY185" fmla="*/ 998544 h 1027260"/>
              <a:gd name="connsiteX186" fmla="*/ 0 w 10753706"/>
              <a:gd name="connsiteY186" fmla="*/ 997355 h 1027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Lst>
            <a:rect l="l" t="t" r="r" b="b"/>
            <a:pathLst>
              <a:path w="10753706" h="1027260">
                <a:moveTo>
                  <a:pt x="0" y="0"/>
                </a:moveTo>
                <a:lnTo>
                  <a:pt x="10753706" y="0"/>
                </a:lnTo>
                <a:lnTo>
                  <a:pt x="10748809" y="2522"/>
                </a:lnTo>
                <a:cubicBezTo>
                  <a:pt x="10744031" y="4644"/>
                  <a:pt x="10737551" y="7204"/>
                  <a:pt x="10725330" y="11977"/>
                </a:cubicBezTo>
                <a:cubicBezTo>
                  <a:pt x="10700888" y="21523"/>
                  <a:pt x="10652058" y="39304"/>
                  <a:pt x="10615423" y="52967"/>
                </a:cubicBezTo>
                <a:cubicBezTo>
                  <a:pt x="10598524" y="49017"/>
                  <a:pt x="10550674" y="61360"/>
                  <a:pt x="10533936" y="53095"/>
                </a:cubicBezTo>
                <a:cubicBezTo>
                  <a:pt x="10519435" y="55674"/>
                  <a:pt x="10480156" y="49393"/>
                  <a:pt x="10466876" y="45180"/>
                </a:cubicBezTo>
                <a:cubicBezTo>
                  <a:pt x="10443145" y="68059"/>
                  <a:pt x="10382269" y="71294"/>
                  <a:pt x="10355090" y="89741"/>
                </a:cubicBezTo>
                <a:cubicBezTo>
                  <a:pt x="10286222" y="95376"/>
                  <a:pt x="10146285" y="63529"/>
                  <a:pt x="10087145" y="66115"/>
                </a:cubicBezTo>
                <a:cubicBezTo>
                  <a:pt x="10067575" y="79584"/>
                  <a:pt x="10043111" y="68921"/>
                  <a:pt x="10015902" y="76178"/>
                </a:cubicBezTo>
                <a:cubicBezTo>
                  <a:pt x="9952302" y="84628"/>
                  <a:pt x="9893286" y="103337"/>
                  <a:pt x="9806005" y="102435"/>
                </a:cubicBezTo>
                <a:cubicBezTo>
                  <a:pt x="9782247" y="141133"/>
                  <a:pt x="9674787" y="151643"/>
                  <a:pt x="9602583" y="179170"/>
                </a:cubicBezTo>
                <a:cubicBezTo>
                  <a:pt x="9557658" y="187584"/>
                  <a:pt x="9478290" y="154235"/>
                  <a:pt x="9469719" y="174721"/>
                </a:cubicBezTo>
                <a:cubicBezTo>
                  <a:pt x="9443779" y="165070"/>
                  <a:pt x="9431317" y="185692"/>
                  <a:pt x="9408692" y="189513"/>
                </a:cubicBezTo>
                <a:cubicBezTo>
                  <a:pt x="9387154" y="183843"/>
                  <a:pt x="9380475" y="191089"/>
                  <a:pt x="9364151" y="194072"/>
                </a:cubicBezTo>
                <a:cubicBezTo>
                  <a:pt x="9354686" y="190222"/>
                  <a:pt x="9340485" y="191782"/>
                  <a:pt x="9337751" y="197579"/>
                </a:cubicBezTo>
                <a:cubicBezTo>
                  <a:pt x="9349566" y="209270"/>
                  <a:pt x="9297468" y="207714"/>
                  <a:pt x="9297166" y="216558"/>
                </a:cubicBezTo>
                <a:cubicBezTo>
                  <a:pt x="9269057" y="220999"/>
                  <a:pt x="9139630" y="221783"/>
                  <a:pt x="9123859" y="237356"/>
                </a:cubicBezTo>
                <a:cubicBezTo>
                  <a:pt x="9068176" y="249209"/>
                  <a:pt x="8975349" y="235349"/>
                  <a:pt x="8950741" y="238020"/>
                </a:cubicBezTo>
                <a:cubicBezTo>
                  <a:pt x="8916265" y="215428"/>
                  <a:pt x="8822808" y="292026"/>
                  <a:pt x="8718236" y="303148"/>
                </a:cubicBezTo>
                <a:cubicBezTo>
                  <a:pt x="8703111" y="302060"/>
                  <a:pt x="8695551" y="302792"/>
                  <a:pt x="8694011" y="308812"/>
                </a:cubicBezTo>
                <a:cubicBezTo>
                  <a:pt x="8661810" y="312764"/>
                  <a:pt x="8637956" y="329628"/>
                  <a:pt x="8611976" y="324819"/>
                </a:cubicBezTo>
                <a:cubicBezTo>
                  <a:pt x="8621849" y="336388"/>
                  <a:pt x="8562809" y="325917"/>
                  <a:pt x="8562074" y="337971"/>
                </a:cubicBezTo>
                <a:cubicBezTo>
                  <a:pt x="8543699" y="343978"/>
                  <a:pt x="8511321" y="356396"/>
                  <a:pt x="8501724" y="360865"/>
                </a:cubicBezTo>
                <a:lnTo>
                  <a:pt x="8504489" y="364790"/>
                </a:lnTo>
                <a:lnTo>
                  <a:pt x="8492774" y="366181"/>
                </a:lnTo>
                <a:lnTo>
                  <a:pt x="8466405" y="368724"/>
                </a:lnTo>
                <a:cubicBezTo>
                  <a:pt x="8455454" y="372229"/>
                  <a:pt x="8440175" y="385805"/>
                  <a:pt x="8427069" y="387211"/>
                </a:cubicBezTo>
                <a:cubicBezTo>
                  <a:pt x="8400442" y="392215"/>
                  <a:pt x="8397079" y="382989"/>
                  <a:pt x="8387766" y="377161"/>
                </a:cubicBezTo>
                <a:cubicBezTo>
                  <a:pt x="8369233" y="378548"/>
                  <a:pt x="8334756" y="390869"/>
                  <a:pt x="8315874" y="395527"/>
                </a:cubicBezTo>
                <a:cubicBezTo>
                  <a:pt x="8306664" y="400500"/>
                  <a:pt x="8272845" y="393679"/>
                  <a:pt x="8274474" y="405112"/>
                </a:cubicBezTo>
                <a:cubicBezTo>
                  <a:pt x="8255483" y="406194"/>
                  <a:pt x="8244963" y="408376"/>
                  <a:pt x="8234664" y="410219"/>
                </a:cubicBezTo>
                <a:lnTo>
                  <a:pt x="8211268" y="416791"/>
                </a:lnTo>
                <a:cubicBezTo>
                  <a:pt x="8204720" y="419941"/>
                  <a:pt x="8197411" y="422004"/>
                  <a:pt x="8188615" y="421755"/>
                </a:cubicBezTo>
                <a:lnTo>
                  <a:pt x="8179981" y="420402"/>
                </a:lnTo>
                <a:lnTo>
                  <a:pt x="8179307" y="422516"/>
                </a:lnTo>
                <a:cubicBezTo>
                  <a:pt x="8179027" y="425797"/>
                  <a:pt x="8175790" y="448341"/>
                  <a:pt x="8147929" y="450302"/>
                </a:cubicBezTo>
                <a:cubicBezTo>
                  <a:pt x="8130300" y="457967"/>
                  <a:pt x="8114933" y="461015"/>
                  <a:pt x="8089136" y="465283"/>
                </a:cubicBezTo>
                <a:cubicBezTo>
                  <a:pt x="8072810" y="465920"/>
                  <a:pt x="8069376" y="451569"/>
                  <a:pt x="8049973" y="454121"/>
                </a:cubicBezTo>
                <a:cubicBezTo>
                  <a:pt x="7974508" y="471465"/>
                  <a:pt x="8006050" y="447139"/>
                  <a:pt x="7965913" y="464415"/>
                </a:cubicBezTo>
                <a:cubicBezTo>
                  <a:pt x="7958234" y="466025"/>
                  <a:pt x="7951405" y="465800"/>
                  <a:pt x="7945093" y="464798"/>
                </a:cubicBezTo>
                <a:lnTo>
                  <a:pt x="7935335" y="462442"/>
                </a:lnTo>
                <a:lnTo>
                  <a:pt x="7904779" y="471429"/>
                </a:lnTo>
                <a:cubicBezTo>
                  <a:pt x="7889387" y="474999"/>
                  <a:pt x="7872867" y="477951"/>
                  <a:pt x="7855604" y="480199"/>
                </a:cubicBezTo>
                <a:cubicBezTo>
                  <a:pt x="7850005" y="476378"/>
                  <a:pt x="7838628" y="483595"/>
                  <a:pt x="7832630" y="485371"/>
                </a:cubicBezTo>
                <a:cubicBezTo>
                  <a:pt x="7831473" y="482645"/>
                  <a:pt x="7816623" y="482661"/>
                  <a:pt x="7812438" y="485391"/>
                </a:cubicBezTo>
                <a:cubicBezTo>
                  <a:pt x="7709470" y="505049"/>
                  <a:pt x="7759426" y="473956"/>
                  <a:pt x="7701399" y="495197"/>
                </a:cubicBezTo>
                <a:cubicBezTo>
                  <a:pt x="7690986" y="496989"/>
                  <a:pt x="7682397" y="496365"/>
                  <a:pt x="7674778" y="494723"/>
                </a:cubicBezTo>
                <a:lnTo>
                  <a:pt x="7660445" y="490194"/>
                </a:lnTo>
                <a:lnTo>
                  <a:pt x="7651781" y="493084"/>
                </a:lnTo>
                <a:cubicBezTo>
                  <a:pt x="7616113" y="496548"/>
                  <a:pt x="7603273" y="491735"/>
                  <a:pt x="7584807" y="499490"/>
                </a:cubicBezTo>
                <a:cubicBezTo>
                  <a:pt x="7549256" y="490212"/>
                  <a:pt x="7563949" y="500167"/>
                  <a:pt x="7541324" y="504184"/>
                </a:cubicBezTo>
                <a:cubicBezTo>
                  <a:pt x="7523851" y="508307"/>
                  <a:pt x="7559546" y="509825"/>
                  <a:pt x="7541756" y="512184"/>
                </a:cubicBezTo>
                <a:cubicBezTo>
                  <a:pt x="7520963" y="510864"/>
                  <a:pt x="7525755" y="520497"/>
                  <a:pt x="7503906" y="518551"/>
                </a:cubicBezTo>
                <a:cubicBezTo>
                  <a:pt x="7505924" y="510774"/>
                  <a:pt x="7464361" y="523683"/>
                  <a:pt x="7460411" y="517415"/>
                </a:cubicBezTo>
                <a:lnTo>
                  <a:pt x="7460116" y="517548"/>
                </a:lnTo>
                <a:cubicBezTo>
                  <a:pt x="7447785" y="530928"/>
                  <a:pt x="7310141" y="550568"/>
                  <a:pt x="7297810" y="563947"/>
                </a:cubicBezTo>
                <a:cubicBezTo>
                  <a:pt x="7221791" y="605698"/>
                  <a:pt x="7039072" y="646008"/>
                  <a:pt x="6946388" y="665244"/>
                </a:cubicBezTo>
                <a:cubicBezTo>
                  <a:pt x="6853704" y="684480"/>
                  <a:pt x="6804875" y="677485"/>
                  <a:pt x="6741704" y="679365"/>
                </a:cubicBezTo>
                <a:lnTo>
                  <a:pt x="6624680" y="677674"/>
                </a:lnTo>
                <a:lnTo>
                  <a:pt x="6605700" y="683566"/>
                </a:lnTo>
                <a:cubicBezTo>
                  <a:pt x="6603309" y="685184"/>
                  <a:pt x="6599550" y="685647"/>
                  <a:pt x="6576922" y="683030"/>
                </a:cubicBezTo>
                <a:cubicBezTo>
                  <a:pt x="6527275" y="698355"/>
                  <a:pt x="6440981" y="702347"/>
                  <a:pt x="6405123" y="721946"/>
                </a:cubicBezTo>
                <a:cubicBezTo>
                  <a:pt x="6407963" y="715467"/>
                  <a:pt x="6383450" y="712913"/>
                  <a:pt x="6368938" y="717341"/>
                </a:cubicBezTo>
                <a:cubicBezTo>
                  <a:pt x="6377914" y="692119"/>
                  <a:pt x="6315316" y="744281"/>
                  <a:pt x="6295102" y="729508"/>
                </a:cubicBezTo>
                <a:cubicBezTo>
                  <a:pt x="6300358" y="744473"/>
                  <a:pt x="6240070" y="776254"/>
                  <a:pt x="6202084" y="767091"/>
                </a:cubicBezTo>
                <a:cubicBezTo>
                  <a:pt x="6152826" y="774744"/>
                  <a:pt x="6122010" y="790367"/>
                  <a:pt x="6067157" y="790339"/>
                </a:cubicBezTo>
                <a:cubicBezTo>
                  <a:pt x="6066310" y="792484"/>
                  <a:pt x="6064283" y="794403"/>
                  <a:pt x="6061443" y="796151"/>
                </a:cubicBezTo>
                <a:lnTo>
                  <a:pt x="6051406" y="800684"/>
                </a:lnTo>
                <a:lnTo>
                  <a:pt x="6049097" y="800636"/>
                </a:lnTo>
                <a:cubicBezTo>
                  <a:pt x="6040408" y="801393"/>
                  <a:pt x="6036299" y="802645"/>
                  <a:pt x="6034222" y="804110"/>
                </a:cubicBezTo>
                <a:lnTo>
                  <a:pt x="6033121" y="806078"/>
                </a:lnTo>
                <a:lnTo>
                  <a:pt x="6023593" y="808842"/>
                </a:lnTo>
                <a:lnTo>
                  <a:pt x="6006639" y="815304"/>
                </a:lnTo>
                <a:lnTo>
                  <a:pt x="6001762" y="815557"/>
                </a:lnTo>
                <a:lnTo>
                  <a:pt x="5973534" y="823815"/>
                </a:lnTo>
                <a:lnTo>
                  <a:pt x="5972336" y="823476"/>
                </a:lnTo>
                <a:cubicBezTo>
                  <a:pt x="5969004" y="822901"/>
                  <a:pt x="5965329" y="822833"/>
                  <a:pt x="5960841" y="823819"/>
                </a:cubicBezTo>
                <a:cubicBezTo>
                  <a:pt x="5955860" y="815655"/>
                  <a:pt x="5953515" y="821882"/>
                  <a:pt x="5940719" y="825514"/>
                </a:cubicBezTo>
                <a:cubicBezTo>
                  <a:pt x="5930130" y="813644"/>
                  <a:pt x="5900943" y="827979"/>
                  <a:pt x="5884298" y="823806"/>
                </a:cubicBezTo>
                <a:cubicBezTo>
                  <a:pt x="5875133" y="826741"/>
                  <a:pt x="5865250" y="829630"/>
                  <a:pt x="5854779" y="832365"/>
                </a:cubicBezTo>
                <a:lnTo>
                  <a:pt x="5848382" y="833844"/>
                </a:lnTo>
                <a:lnTo>
                  <a:pt x="5848066" y="833772"/>
                </a:lnTo>
                <a:cubicBezTo>
                  <a:pt x="5846273" y="833879"/>
                  <a:pt x="5844018" y="834284"/>
                  <a:pt x="5840944" y="835132"/>
                </a:cubicBezTo>
                <a:lnTo>
                  <a:pt x="5836719" y="836539"/>
                </a:lnTo>
                <a:lnTo>
                  <a:pt x="5824311" y="839408"/>
                </a:lnTo>
                <a:lnTo>
                  <a:pt x="5818788" y="839727"/>
                </a:lnTo>
                <a:cubicBezTo>
                  <a:pt x="5797008" y="838594"/>
                  <a:pt x="5786883" y="822081"/>
                  <a:pt x="5763953" y="834282"/>
                </a:cubicBezTo>
                <a:cubicBezTo>
                  <a:pt x="5726813" y="837521"/>
                  <a:pt x="5699446" y="830949"/>
                  <a:pt x="5667748" y="840211"/>
                </a:cubicBezTo>
                <a:cubicBezTo>
                  <a:pt x="5632959" y="843205"/>
                  <a:pt x="5601436" y="842280"/>
                  <a:pt x="5573108" y="847611"/>
                </a:cubicBezTo>
                <a:cubicBezTo>
                  <a:pt x="5560030" y="845832"/>
                  <a:pt x="5549547" y="851598"/>
                  <a:pt x="5539137" y="851033"/>
                </a:cubicBezTo>
                <a:cubicBezTo>
                  <a:pt x="5528728" y="850467"/>
                  <a:pt x="5529256" y="837509"/>
                  <a:pt x="5510651" y="844215"/>
                </a:cubicBezTo>
                <a:cubicBezTo>
                  <a:pt x="5494241" y="833607"/>
                  <a:pt x="5466101" y="839171"/>
                  <a:pt x="5457331" y="839159"/>
                </a:cubicBezTo>
                <a:lnTo>
                  <a:pt x="5410613" y="834358"/>
                </a:lnTo>
                <a:lnTo>
                  <a:pt x="5370040" y="862127"/>
                </a:lnTo>
                <a:cubicBezTo>
                  <a:pt x="5357863" y="856469"/>
                  <a:pt x="5319115" y="868069"/>
                  <a:pt x="5318778" y="855310"/>
                </a:cubicBezTo>
                <a:cubicBezTo>
                  <a:pt x="5303920" y="857760"/>
                  <a:pt x="5296727" y="863736"/>
                  <a:pt x="5298645" y="855171"/>
                </a:cubicBezTo>
                <a:cubicBezTo>
                  <a:pt x="5287819" y="855897"/>
                  <a:pt x="5267444" y="857825"/>
                  <a:pt x="5253828" y="859670"/>
                </a:cubicBezTo>
                <a:lnTo>
                  <a:pt x="5216955" y="866245"/>
                </a:lnTo>
                <a:lnTo>
                  <a:pt x="5214344" y="868102"/>
                </a:lnTo>
                <a:cubicBezTo>
                  <a:pt x="5210778" y="868719"/>
                  <a:pt x="5200859" y="869042"/>
                  <a:pt x="5195561" y="869949"/>
                </a:cubicBezTo>
                <a:lnTo>
                  <a:pt x="5182555" y="873542"/>
                </a:lnTo>
                <a:cubicBezTo>
                  <a:pt x="5178496" y="875023"/>
                  <a:pt x="5175066" y="876746"/>
                  <a:pt x="5172552" y="878801"/>
                </a:cubicBezTo>
                <a:cubicBezTo>
                  <a:pt x="5121406" y="873797"/>
                  <a:pt x="5080096" y="886529"/>
                  <a:pt x="5027993" y="889666"/>
                </a:cubicBezTo>
                <a:cubicBezTo>
                  <a:pt x="4999924" y="877115"/>
                  <a:pt x="4946973" y="919452"/>
                  <a:pt x="4939844" y="934802"/>
                </a:cubicBezTo>
                <a:cubicBezTo>
                  <a:pt x="4895154" y="940701"/>
                  <a:pt x="4844006" y="928240"/>
                  <a:pt x="4792576" y="934820"/>
                </a:cubicBezTo>
                <a:lnTo>
                  <a:pt x="4602423" y="958063"/>
                </a:lnTo>
                <a:cubicBezTo>
                  <a:pt x="4488530" y="967131"/>
                  <a:pt x="4399004" y="969822"/>
                  <a:pt x="4290656" y="969152"/>
                </a:cubicBezTo>
                <a:cubicBezTo>
                  <a:pt x="4182308" y="968482"/>
                  <a:pt x="4046938" y="971167"/>
                  <a:pt x="3952334" y="954043"/>
                </a:cubicBezTo>
                <a:lnTo>
                  <a:pt x="3858560" y="948781"/>
                </a:lnTo>
                <a:lnTo>
                  <a:pt x="3846597" y="948382"/>
                </a:lnTo>
                <a:cubicBezTo>
                  <a:pt x="3807516" y="956616"/>
                  <a:pt x="3767475" y="941640"/>
                  <a:pt x="3736044" y="947759"/>
                </a:cubicBezTo>
                <a:cubicBezTo>
                  <a:pt x="3727323" y="948128"/>
                  <a:pt x="3719828" y="947771"/>
                  <a:pt x="3713136" y="946963"/>
                </a:cubicBezTo>
                <a:lnTo>
                  <a:pt x="3695939" y="943639"/>
                </a:lnTo>
                <a:lnTo>
                  <a:pt x="3694125" y="940567"/>
                </a:lnTo>
                <a:lnTo>
                  <a:pt x="3681925" y="939706"/>
                </a:lnTo>
                <a:lnTo>
                  <a:pt x="3679204" y="938926"/>
                </a:lnTo>
                <a:cubicBezTo>
                  <a:pt x="3668160" y="939028"/>
                  <a:pt x="3634193" y="940875"/>
                  <a:pt x="3615656" y="940320"/>
                </a:cubicBezTo>
                <a:cubicBezTo>
                  <a:pt x="3582626" y="936974"/>
                  <a:pt x="3593904" y="949140"/>
                  <a:pt x="3567983" y="935596"/>
                </a:cubicBezTo>
                <a:cubicBezTo>
                  <a:pt x="3504185" y="939048"/>
                  <a:pt x="3482818" y="922224"/>
                  <a:pt x="3422423" y="932129"/>
                </a:cubicBezTo>
                <a:cubicBezTo>
                  <a:pt x="3369166" y="933413"/>
                  <a:pt x="3329486" y="910108"/>
                  <a:pt x="3310925" y="911072"/>
                </a:cubicBezTo>
                <a:cubicBezTo>
                  <a:pt x="3261363" y="909787"/>
                  <a:pt x="3198415" y="933574"/>
                  <a:pt x="3139421" y="934151"/>
                </a:cubicBezTo>
                <a:cubicBezTo>
                  <a:pt x="3088799" y="931012"/>
                  <a:pt x="3038941" y="938464"/>
                  <a:pt x="2996922" y="927537"/>
                </a:cubicBezTo>
                <a:cubicBezTo>
                  <a:pt x="2992673" y="929234"/>
                  <a:pt x="2987900" y="930498"/>
                  <a:pt x="2982785" y="931453"/>
                </a:cubicBezTo>
                <a:lnTo>
                  <a:pt x="2967478" y="933397"/>
                </a:lnTo>
                <a:lnTo>
                  <a:pt x="2948552" y="932961"/>
                </a:lnTo>
                <a:lnTo>
                  <a:pt x="2944404" y="934452"/>
                </a:lnTo>
                <a:lnTo>
                  <a:pt x="2908608" y="937205"/>
                </a:lnTo>
                <a:lnTo>
                  <a:pt x="2904443" y="936455"/>
                </a:lnTo>
                <a:lnTo>
                  <a:pt x="2868935" y="938022"/>
                </a:lnTo>
                <a:lnTo>
                  <a:pt x="2868586" y="937487"/>
                </a:lnTo>
                <a:cubicBezTo>
                  <a:pt x="2866994" y="936327"/>
                  <a:pt x="2864292" y="935538"/>
                  <a:pt x="2859191" y="935503"/>
                </a:cubicBezTo>
                <a:cubicBezTo>
                  <a:pt x="2869075" y="927418"/>
                  <a:pt x="2856828" y="932364"/>
                  <a:pt x="2840915" y="932977"/>
                </a:cubicBezTo>
                <a:lnTo>
                  <a:pt x="2763509" y="921850"/>
                </a:lnTo>
                <a:lnTo>
                  <a:pt x="2756121" y="921864"/>
                </a:lnTo>
                <a:cubicBezTo>
                  <a:pt x="2756081" y="921822"/>
                  <a:pt x="2756039" y="921781"/>
                  <a:pt x="2755998" y="921739"/>
                </a:cubicBezTo>
                <a:cubicBezTo>
                  <a:pt x="2754445" y="921476"/>
                  <a:pt x="2752036" y="921380"/>
                  <a:pt x="2748255" y="921505"/>
                </a:cubicBezTo>
                <a:lnTo>
                  <a:pt x="2694601" y="915575"/>
                </a:lnTo>
                <a:cubicBezTo>
                  <a:pt x="2671223" y="919874"/>
                  <a:pt x="2666972" y="913376"/>
                  <a:pt x="2635357" y="910976"/>
                </a:cubicBezTo>
                <a:cubicBezTo>
                  <a:pt x="2621906" y="915051"/>
                  <a:pt x="2611315" y="913542"/>
                  <a:pt x="2601047" y="910263"/>
                </a:cubicBezTo>
                <a:cubicBezTo>
                  <a:pt x="2570084" y="912074"/>
                  <a:pt x="2542135" y="907435"/>
                  <a:pt x="2507482" y="906211"/>
                </a:cubicBezTo>
                <a:cubicBezTo>
                  <a:pt x="2469706" y="911437"/>
                  <a:pt x="2450920" y="901812"/>
                  <a:pt x="2413884" y="900545"/>
                </a:cubicBezTo>
                <a:cubicBezTo>
                  <a:pt x="2381338" y="909664"/>
                  <a:pt x="2387753" y="892438"/>
                  <a:pt x="2368912" y="888755"/>
                </a:cubicBezTo>
                <a:lnTo>
                  <a:pt x="2349490" y="889719"/>
                </a:lnTo>
                <a:lnTo>
                  <a:pt x="2344290" y="890584"/>
                </a:lnTo>
                <a:cubicBezTo>
                  <a:pt x="2340673" y="891041"/>
                  <a:pt x="2338228" y="891167"/>
                  <a:pt x="2336488" y="891058"/>
                </a:cubicBezTo>
                <a:lnTo>
                  <a:pt x="2329015" y="891627"/>
                </a:lnTo>
                <a:cubicBezTo>
                  <a:pt x="2316843" y="893039"/>
                  <a:pt x="2305064" y="894669"/>
                  <a:pt x="2293898" y="896431"/>
                </a:cubicBezTo>
                <a:cubicBezTo>
                  <a:pt x="2282637" y="890404"/>
                  <a:pt x="2242346" y="900851"/>
                  <a:pt x="2243927" y="888076"/>
                </a:cubicBezTo>
                <a:cubicBezTo>
                  <a:pt x="2228778" y="890081"/>
                  <a:pt x="2220725" y="895845"/>
                  <a:pt x="2223920" y="887331"/>
                </a:cubicBezTo>
                <a:cubicBezTo>
                  <a:pt x="2218877" y="887756"/>
                  <a:pt x="2215583" y="887254"/>
                  <a:pt x="2213081" y="886302"/>
                </a:cubicBezTo>
                <a:lnTo>
                  <a:pt x="2212307" y="885829"/>
                </a:lnTo>
                <a:lnTo>
                  <a:pt x="2152321" y="894418"/>
                </a:lnTo>
                <a:lnTo>
                  <a:pt x="2140985" y="895968"/>
                </a:lnTo>
                <a:lnTo>
                  <a:pt x="2121210" y="899354"/>
                </a:lnTo>
                <a:lnTo>
                  <a:pt x="2119146" y="899033"/>
                </a:lnTo>
                <a:lnTo>
                  <a:pt x="2105666" y="902240"/>
                </a:lnTo>
                <a:cubicBezTo>
                  <a:pt x="2101407" y="903601"/>
                  <a:pt x="2097735" y="905221"/>
                  <a:pt x="2094924" y="907203"/>
                </a:cubicBezTo>
                <a:cubicBezTo>
                  <a:pt x="2044793" y="900664"/>
                  <a:pt x="2001785" y="912168"/>
                  <a:pt x="1949478" y="913748"/>
                </a:cubicBezTo>
                <a:cubicBezTo>
                  <a:pt x="1891937" y="919585"/>
                  <a:pt x="1810334" y="935486"/>
                  <a:pt x="1749684" y="942223"/>
                </a:cubicBezTo>
                <a:lnTo>
                  <a:pt x="1585576" y="954170"/>
                </a:lnTo>
                <a:cubicBezTo>
                  <a:pt x="1549165" y="943719"/>
                  <a:pt x="1511425" y="950847"/>
                  <a:pt x="1476250" y="950653"/>
                </a:cubicBezTo>
                <a:cubicBezTo>
                  <a:pt x="1488515" y="961596"/>
                  <a:pt x="1432660" y="946795"/>
                  <a:pt x="1433927" y="959926"/>
                </a:cubicBezTo>
                <a:cubicBezTo>
                  <a:pt x="1427485" y="959475"/>
                  <a:pt x="1421205" y="958623"/>
                  <a:pt x="1414893" y="957671"/>
                </a:cubicBezTo>
                <a:lnTo>
                  <a:pt x="1411585" y="957179"/>
                </a:lnTo>
                <a:lnTo>
                  <a:pt x="1398896" y="957460"/>
                </a:lnTo>
                <a:lnTo>
                  <a:pt x="1394632" y="954725"/>
                </a:lnTo>
                <a:lnTo>
                  <a:pt x="1375043" y="953132"/>
                </a:lnTo>
                <a:cubicBezTo>
                  <a:pt x="1367813" y="952970"/>
                  <a:pt x="1360155" y="953305"/>
                  <a:pt x="1351876" y="954436"/>
                </a:cubicBezTo>
                <a:cubicBezTo>
                  <a:pt x="1325912" y="963028"/>
                  <a:pt x="1274459" y="952492"/>
                  <a:pt x="1242676" y="963767"/>
                </a:cubicBezTo>
                <a:cubicBezTo>
                  <a:pt x="1230276" y="966918"/>
                  <a:pt x="1216715" y="977098"/>
                  <a:pt x="1205993" y="974080"/>
                </a:cubicBezTo>
                <a:cubicBezTo>
                  <a:pt x="1174251" y="974112"/>
                  <a:pt x="1086982" y="964420"/>
                  <a:pt x="1052221" y="963954"/>
                </a:cubicBezTo>
                <a:cubicBezTo>
                  <a:pt x="1038515" y="970622"/>
                  <a:pt x="1009522" y="962342"/>
                  <a:pt x="968270" y="964761"/>
                </a:cubicBezTo>
                <a:cubicBezTo>
                  <a:pt x="943437" y="973698"/>
                  <a:pt x="900136" y="991017"/>
                  <a:pt x="874493" y="998122"/>
                </a:cubicBezTo>
                <a:cubicBezTo>
                  <a:pt x="848849" y="1005226"/>
                  <a:pt x="853424" y="1009427"/>
                  <a:pt x="814411" y="1007391"/>
                </a:cubicBezTo>
                <a:cubicBezTo>
                  <a:pt x="765926" y="1022821"/>
                  <a:pt x="732885" y="1009859"/>
                  <a:pt x="688604" y="1015631"/>
                </a:cubicBezTo>
                <a:cubicBezTo>
                  <a:pt x="638045" y="1020877"/>
                  <a:pt x="677999" y="1011556"/>
                  <a:pt x="618171" y="1027260"/>
                </a:cubicBezTo>
                <a:cubicBezTo>
                  <a:pt x="609680" y="1023165"/>
                  <a:pt x="583253" y="1020277"/>
                  <a:pt x="570379" y="1023487"/>
                </a:cubicBezTo>
                <a:cubicBezTo>
                  <a:pt x="543992" y="1022523"/>
                  <a:pt x="505183" y="1001686"/>
                  <a:pt x="482519" y="1002108"/>
                </a:cubicBezTo>
                <a:cubicBezTo>
                  <a:pt x="464011" y="1002285"/>
                  <a:pt x="495211" y="1007995"/>
                  <a:pt x="475319" y="1009922"/>
                </a:cubicBezTo>
                <a:cubicBezTo>
                  <a:pt x="450818" y="1011135"/>
                  <a:pt x="454804" y="1022539"/>
                  <a:pt x="431104" y="1009317"/>
                </a:cubicBezTo>
                <a:cubicBezTo>
                  <a:pt x="406857" y="1014651"/>
                  <a:pt x="399686" y="1008456"/>
                  <a:pt x="363782" y="1007585"/>
                </a:cubicBezTo>
                <a:cubicBezTo>
                  <a:pt x="350440" y="1012231"/>
                  <a:pt x="338145" y="1011245"/>
                  <a:pt x="325533" y="1008502"/>
                </a:cubicBezTo>
                <a:cubicBezTo>
                  <a:pt x="291944" y="1011745"/>
                  <a:pt x="259251" y="1008497"/>
                  <a:pt x="220429" y="1008927"/>
                </a:cubicBezTo>
                <a:cubicBezTo>
                  <a:pt x="180594" y="1015852"/>
                  <a:pt x="156150" y="1007265"/>
                  <a:pt x="114676" y="1007765"/>
                </a:cubicBezTo>
                <a:cubicBezTo>
                  <a:pt x="85718" y="1006195"/>
                  <a:pt x="43316" y="1001491"/>
                  <a:pt x="13470" y="998544"/>
                </a:cubicBezTo>
                <a:lnTo>
                  <a:pt x="0" y="997355"/>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TextBox 3">
            <a:extLst>
              <a:ext uri="{FF2B5EF4-FFF2-40B4-BE49-F238E27FC236}">
                <a16:creationId xmlns:a16="http://schemas.microsoft.com/office/drawing/2014/main" id="{079EB7AC-4DA9-9414-D8CC-B0F403997398}"/>
              </a:ext>
            </a:extLst>
          </p:cNvPr>
          <p:cNvSpPr txBox="1"/>
          <p:nvPr/>
        </p:nvSpPr>
        <p:spPr>
          <a:xfrm>
            <a:off x="8604374" y="2920041"/>
            <a:ext cx="2450592" cy="369332"/>
          </a:xfrm>
          <a:prstGeom prst="rect">
            <a:avLst/>
          </a:prstGeom>
          <a:noFill/>
        </p:spPr>
        <p:txBody>
          <a:bodyPr wrap="square" rtlCol="0">
            <a:spAutoFit/>
          </a:bodyPr>
          <a:lstStyle/>
          <a:p>
            <a:r>
              <a:rPr lang="en-US" dirty="0"/>
              <a:t>A five masted </a:t>
            </a:r>
            <a:r>
              <a:rPr lang="en-US" dirty="0" err="1"/>
              <a:t>barque</a:t>
            </a:r>
            <a:endParaRPr lang="en-US" dirty="0"/>
          </a:p>
        </p:txBody>
      </p:sp>
      <p:pic>
        <p:nvPicPr>
          <p:cNvPr id="6" name="Picture 5" descr="A group of men posing for a photo&#10;&#10;Description automatically generated">
            <a:extLst>
              <a:ext uri="{FF2B5EF4-FFF2-40B4-BE49-F238E27FC236}">
                <a16:creationId xmlns:a16="http://schemas.microsoft.com/office/drawing/2014/main" id="{22E234C7-4233-7058-AA5B-19D51D6948BA}"/>
              </a:ext>
            </a:extLst>
          </p:cNvPr>
          <p:cNvPicPr>
            <a:picLocks noChangeAspect="1"/>
          </p:cNvPicPr>
          <p:nvPr/>
        </p:nvPicPr>
        <p:blipFill>
          <a:blip r:embed="rId4"/>
          <a:stretch>
            <a:fillRect/>
          </a:stretch>
        </p:blipFill>
        <p:spPr>
          <a:xfrm>
            <a:off x="7132319" y="3296712"/>
            <a:ext cx="4534169" cy="3426989"/>
          </a:xfrm>
          <a:prstGeom prst="rect">
            <a:avLst/>
          </a:prstGeom>
        </p:spPr>
      </p:pic>
    </p:spTree>
    <p:extLst>
      <p:ext uri="{BB962C8B-B14F-4D97-AF65-F5344CB8AC3E}">
        <p14:creationId xmlns:p14="http://schemas.microsoft.com/office/powerpoint/2010/main" val="11786693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7B115D1-EED3-AA1D-86E5-8F76EBF3CFB2}"/>
              </a:ext>
            </a:extLst>
          </p:cNvPr>
          <p:cNvSpPr>
            <a:spLocks noGrp="1"/>
          </p:cNvSpPr>
          <p:nvPr>
            <p:ph type="title"/>
          </p:nvPr>
        </p:nvSpPr>
        <p:spPr>
          <a:xfrm>
            <a:off x="1449658" y="199136"/>
            <a:ext cx="9864369" cy="814038"/>
          </a:xfrm>
        </p:spPr>
        <p:txBody>
          <a:bodyPr>
            <a:normAutofit/>
          </a:bodyPr>
          <a:lstStyle/>
          <a:p>
            <a:r>
              <a:rPr lang="en-US" sz="3600" dirty="0"/>
              <a:t>The role of the </a:t>
            </a:r>
            <a:r>
              <a:rPr lang="en-US" sz="3600" dirty="0" err="1"/>
              <a:t>barque</a:t>
            </a:r>
            <a:r>
              <a:rPr lang="en-US" sz="3600" dirty="0"/>
              <a:t>, and the ever present risks</a:t>
            </a:r>
          </a:p>
        </p:txBody>
      </p:sp>
      <p:pic>
        <p:nvPicPr>
          <p:cNvPr id="8" name="Content Placeholder 7" descr="A white scroll with black text&#10;&#10;Description automatically generated">
            <a:extLst>
              <a:ext uri="{FF2B5EF4-FFF2-40B4-BE49-F238E27FC236}">
                <a16:creationId xmlns:a16="http://schemas.microsoft.com/office/drawing/2014/main" id="{DD1494F2-9AB0-FC5F-6638-D7174DC35029}"/>
              </a:ext>
            </a:extLst>
          </p:cNvPr>
          <p:cNvPicPr>
            <a:picLocks noGrp="1" noChangeAspect="1"/>
          </p:cNvPicPr>
          <p:nvPr>
            <p:ph sz="half" idx="1"/>
          </p:nvPr>
        </p:nvPicPr>
        <p:blipFill>
          <a:blip r:embed="rId3"/>
          <a:stretch>
            <a:fillRect/>
          </a:stretch>
        </p:blipFill>
        <p:spPr>
          <a:xfrm>
            <a:off x="1489430" y="1984917"/>
            <a:ext cx="3737133" cy="4192046"/>
          </a:xfrm>
        </p:spPr>
      </p:pic>
      <p:pic>
        <p:nvPicPr>
          <p:cNvPr id="10" name="Content Placeholder 9" descr="A close-up of a tombstone&#10;&#10;Description automatically generated">
            <a:extLst>
              <a:ext uri="{FF2B5EF4-FFF2-40B4-BE49-F238E27FC236}">
                <a16:creationId xmlns:a16="http://schemas.microsoft.com/office/drawing/2014/main" id="{E3CB0AD0-ED87-A511-2968-2B1235F24F11}"/>
              </a:ext>
            </a:extLst>
          </p:cNvPr>
          <p:cNvPicPr>
            <a:picLocks noGrp="1" noChangeAspect="1"/>
          </p:cNvPicPr>
          <p:nvPr>
            <p:ph sz="half" idx="2"/>
          </p:nvPr>
        </p:nvPicPr>
        <p:blipFill>
          <a:blip r:embed="rId4"/>
          <a:stretch>
            <a:fillRect/>
          </a:stretch>
        </p:blipFill>
        <p:spPr>
          <a:xfrm>
            <a:off x="6096000" y="1984915"/>
            <a:ext cx="3599193" cy="4192047"/>
          </a:xfrm>
        </p:spPr>
      </p:pic>
      <p:sp>
        <p:nvSpPr>
          <p:cNvPr id="11" name="TextBox 10">
            <a:extLst>
              <a:ext uri="{FF2B5EF4-FFF2-40B4-BE49-F238E27FC236}">
                <a16:creationId xmlns:a16="http://schemas.microsoft.com/office/drawing/2014/main" id="{B007ECB9-09EB-7E38-42FE-1A5B78DCAE61}"/>
              </a:ext>
            </a:extLst>
          </p:cNvPr>
          <p:cNvSpPr txBox="1"/>
          <p:nvPr/>
        </p:nvSpPr>
        <p:spPr>
          <a:xfrm>
            <a:off x="1489430" y="1014761"/>
            <a:ext cx="9974024" cy="1200329"/>
          </a:xfrm>
          <a:prstGeom prst="rect">
            <a:avLst/>
          </a:prstGeom>
          <a:noFill/>
        </p:spPr>
        <p:txBody>
          <a:bodyPr wrap="square" rtlCol="0">
            <a:spAutoFit/>
          </a:bodyPr>
          <a:lstStyle/>
          <a:p>
            <a:r>
              <a:rPr lang="en-US" dirty="0"/>
              <a:t>In St Thomas church and churchyard. The Cambay of Liverpool – homeward from Pensacola.</a:t>
            </a:r>
          </a:p>
          <a:p>
            <a:r>
              <a:rPr lang="en-US" dirty="0"/>
              <a:t>More later on the Cambay of Liverpool.</a:t>
            </a:r>
          </a:p>
          <a:p>
            <a:r>
              <a:rPr lang="en-US" dirty="0"/>
              <a:t>The </a:t>
            </a:r>
            <a:r>
              <a:rPr lang="en-US" dirty="0" err="1"/>
              <a:t>barque</a:t>
            </a:r>
            <a:r>
              <a:rPr lang="en-US" dirty="0"/>
              <a:t> Talca – Swansea to </a:t>
            </a:r>
            <a:r>
              <a:rPr lang="en-US" dirty="0" err="1"/>
              <a:t>Capetown</a:t>
            </a:r>
            <a:r>
              <a:rPr lang="en-US" dirty="0"/>
              <a:t>.</a:t>
            </a:r>
          </a:p>
          <a:p>
            <a:r>
              <a:rPr lang="en-US" dirty="0"/>
              <a:t> </a:t>
            </a:r>
          </a:p>
        </p:txBody>
      </p:sp>
    </p:spTree>
    <p:extLst>
      <p:ext uri="{BB962C8B-B14F-4D97-AF65-F5344CB8AC3E}">
        <p14:creationId xmlns:p14="http://schemas.microsoft.com/office/powerpoint/2010/main" val="26086039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2EB492CD-616E-47F8-933B-5E2D952A05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4" name="Arc 13">
            <a:extLst>
              <a:ext uri="{FF2B5EF4-FFF2-40B4-BE49-F238E27FC236}">
                <a16:creationId xmlns:a16="http://schemas.microsoft.com/office/drawing/2014/main" id="{59383CF9-23B5-4335-9B21-1791C4CF1C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3967198" flipH="1">
            <a:off x="8631348" y="490493"/>
            <a:ext cx="2987899"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2A4590F2-C232-D322-D8E9-EB7677D36446}"/>
              </a:ext>
            </a:extLst>
          </p:cNvPr>
          <p:cNvSpPr>
            <a:spLocks noGrp="1"/>
          </p:cNvSpPr>
          <p:nvPr>
            <p:ph type="title"/>
          </p:nvPr>
        </p:nvSpPr>
        <p:spPr>
          <a:xfrm>
            <a:off x="5464629" y="188687"/>
            <a:ext cx="5889171" cy="1616370"/>
          </a:xfrm>
        </p:spPr>
        <p:txBody>
          <a:bodyPr>
            <a:normAutofit/>
          </a:bodyPr>
          <a:lstStyle/>
          <a:p>
            <a:r>
              <a:rPr lang="en-US" sz="2800" dirty="0" err="1"/>
              <a:t>Blaenwaun</a:t>
            </a:r>
            <a:r>
              <a:rPr lang="en-US" sz="2800" dirty="0"/>
              <a:t> and other memorials tell many stories</a:t>
            </a:r>
          </a:p>
        </p:txBody>
      </p:sp>
      <p:sp>
        <p:nvSpPr>
          <p:cNvPr id="16" name="Freeform: Shape 15">
            <a:extLst>
              <a:ext uri="{FF2B5EF4-FFF2-40B4-BE49-F238E27FC236}">
                <a16:creationId xmlns:a16="http://schemas.microsoft.com/office/drawing/2014/main" id="{0007FE00-9498-4706-B255-6437B0252C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486400"/>
            <a:ext cx="2672863" cy="13716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Content Placeholder 4" descr="A cemetery with a stone monument&#10;&#10;Description automatically generated with medium confidence">
            <a:extLst>
              <a:ext uri="{FF2B5EF4-FFF2-40B4-BE49-F238E27FC236}">
                <a16:creationId xmlns:a16="http://schemas.microsoft.com/office/drawing/2014/main" id="{B8FB21EC-493B-F4B6-12FC-A4E43FEDABF5}"/>
              </a:ext>
            </a:extLst>
          </p:cNvPr>
          <p:cNvPicPr>
            <a:picLocks noChangeAspect="1"/>
          </p:cNvPicPr>
          <p:nvPr/>
        </p:nvPicPr>
        <p:blipFill>
          <a:blip r:embed="rId3"/>
          <a:stretch>
            <a:fillRect/>
          </a:stretch>
        </p:blipFill>
        <p:spPr>
          <a:xfrm>
            <a:off x="967246" y="511293"/>
            <a:ext cx="4249253" cy="5665670"/>
          </a:xfrm>
          <a:custGeom>
            <a:avLst/>
            <a:gdLst/>
            <a:ahLst/>
            <a:cxnLst/>
            <a:rect l="l" t="t" r="r" b="b"/>
            <a:pathLst>
              <a:path w="4777381" h="5643794">
                <a:moveTo>
                  <a:pt x="143704" y="0"/>
                </a:moveTo>
                <a:lnTo>
                  <a:pt x="4633677" y="0"/>
                </a:lnTo>
                <a:cubicBezTo>
                  <a:pt x="4713043" y="0"/>
                  <a:pt x="4777381" y="64338"/>
                  <a:pt x="4777381" y="143704"/>
                </a:cubicBezTo>
                <a:lnTo>
                  <a:pt x="4777381" y="5500090"/>
                </a:lnTo>
                <a:cubicBezTo>
                  <a:pt x="4777381" y="5579456"/>
                  <a:pt x="4713043" y="5643794"/>
                  <a:pt x="4633677" y="5643794"/>
                </a:cubicBezTo>
                <a:lnTo>
                  <a:pt x="143704" y="5643794"/>
                </a:lnTo>
                <a:cubicBezTo>
                  <a:pt x="64338" y="5643794"/>
                  <a:pt x="0" y="5579456"/>
                  <a:pt x="0" y="5500090"/>
                </a:cubicBezTo>
                <a:lnTo>
                  <a:pt x="0" y="143704"/>
                </a:lnTo>
                <a:cubicBezTo>
                  <a:pt x="0" y="64338"/>
                  <a:pt x="64338" y="0"/>
                  <a:pt x="143704" y="0"/>
                </a:cubicBezTo>
                <a:close/>
              </a:path>
            </a:pathLst>
          </a:custGeom>
        </p:spPr>
      </p:pic>
      <p:pic>
        <p:nvPicPr>
          <p:cNvPr id="27" name="Content Placeholder 26" descr="A stone with text on it&#10;&#10;Description automatically generated">
            <a:extLst>
              <a:ext uri="{FF2B5EF4-FFF2-40B4-BE49-F238E27FC236}">
                <a16:creationId xmlns:a16="http://schemas.microsoft.com/office/drawing/2014/main" id="{31AD4F74-0DC6-3DD5-67E8-BE1ED8C4888C}"/>
              </a:ext>
            </a:extLst>
          </p:cNvPr>
          <p:cNvPicPr>
            <a:picLocks noGrp="1" noChangeAspect="1"/>
          </p:cNvPicPr>
          <p:nvPr>
            <p:ph idx="1"/>
          </p:nvPr>
        </p:nvPicPr>
        <p:blipFill>
          <a:blip r:embed="rId4"/>
          <a:stretch>
            <a:fillRect/>
          </a:stretch>
        </p:blipFill>
        <p:spPr>
          <a:xfrm>
            <a:off x="8591657" y="1433777"/>
            <a:ext cx="3288524" cy="4192588"/>
          </a:xfrm>
        </p:spPr>
      </p:pic>
      <p:sp>
        <p:nvSpPr>
          <p:cNvPr id="28" name="TextBox 27">
            <a:extLst>
              <a:ext uri="{FF2B5EF4-FFF2-40B4-BE49-F238E27FC236}">
                <a16:creationId xmlns:a16="http://schemas.microsoft.com/office/drawing/2014/main" id="{3360F1A2-C5F5-A85C-15E9-0F84DB7DCF77}"/>
              </a:ext>
            </a:extLst>
          </p:cNvPr>
          <p:cNvSpPr txBox="1"/>
          <p:nvPr/>
        </p:nvSpPr>
        <p:spPr>
          <a:xfrm>
            <a:off x="5712768" y="1433777"/>
            <a:ext cx="2441684" cy="2031325"/>
          </a:xfrm>
          <a:prstGeom prst="rect">
            <a:avLst/>
          </a:prstGeom>
          <a:noFill/>
        </p:spPr>
        <p:txBody>
          <a:bodyPr wrap="square" rtlCol="0">
            <a:spAutoFit/>
          </a:bodyPr>
          <a:lstStyle/>
          <a:p>
            <a:r>
              <a:rPr lang="en-US" dirty="0"/>
              <a:t>Captain Griffiths of </a:t>
            </a:r>
            <a:r>
              <a:rPr lang="en-US" dirty="0" err="1"/>
              <a:t>Brynivor</a:t>
            </a:r>
            <a:r>
              <a:rPr lang="en-US" dirty="0"/>
              <a:t> House. His ship, the </a:t>
            </a:r>
            <a:r>
              <a:rPr lang="en-US" dirty="0" err="1"/>
              <a:t>barque</a:t>
            </a:r>
            <a:r>
              <a:rPr lang="en-US" dirty="0"/>
              <a:t> Mabel</a:t>
            </a:r>
          </a:p>
          <a:p>
            <a:endParaRPr lang="en-US" dirty="0"/>
          </a:p>
          <a:p>
            <a:r>
              <a:rPr lang="en-US" dirty="0"/>
              <a:t>Died  in San Francisco.</a:t>
            </a:r>
          </a:p>
          <a:p>
            <a:r>
              <a:rPr lang="en-US" dirty="0"/>
              <a:t>Embalmed and buried in </a:t>
            </a:r>
            <a:r>
              <a:rPr lang="en-US" dirty="0" err="1"/>
              <a:t>Blaenwaun</a:t>
            </a:r>
            <a:endParaRPr lang="en-US" dirty="0"/>
          </a:p>
        </p:txBody>
      </p:sp>
    </p:spTree>
    <p:extLst>
      <p:ext uri="{BB962C8B-B14F-4D97-AF65-F5344CB8AC3E}">
        <p14:creationId xmlns:p14="http://schemas.microsoft.com/office/powerpoint/2010/main" val="31167366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9F4529-DB81-4FD6-C05C-FBB9B7B5EAF8}"/>
              </a:ext>
            </a:extLst>
          </p:cNvPr>
          <p:cNvSpPr>
            <a:spLocks noGrp="1"/>
          </p:cNvSpPr>
          <p:nvPr>
            <p:ph type="title"/>
          </p:nvPr>
        </p:nvSpPr>
        <p:spPr/>
        <p:txBody>
          <a:bodyPr/>
          <a:lstStyle/>
          <a:p>
            <a:r>
              <a:rPr lang="en-US" dirty="0"/>
              <a:t>The Hawarden Castle. Its last voyage(s).</a:t>
            </a:r>
          </a:p>
        </p:txBody>
      </p:sp>
      <p:sp>
        <p:nvSpPr>
          <p:cNvPr id="3" name="Content Placeholder 2">
            <a:extLst>
              <a:ext uri="{FF2B5EF4-FFF2-40B4-BE49-F238E27FC236}">
                <a16:creationId xmlns:a16="http://schemas.microsoft.com/office/drawing/2014/main" id="{5522127A-19BD-87DB-2082-036C1C01D7A7}"/>
              </a:ext>
            </a:extLst>
          </p:cNvPr>
          <p:cNvSpPr>
            <a:spLocks noGrp="1"/>
          </p:cNvSpPr>
          <p:nvPr>
            <p:ph idx="1"/>
          </p:nvPr>
        </p:nvSpPr>
        <p:spPr/>
        <p:txBody>
          <a:bodyPr/>
          <a:lstStyle/>
          <a:p>
            <a:pPr marL="0" indent="0">
              <a:buNone/>
            </a:pPr>
            <a:r>
              <a:rPr lang="en-US" dirty="0"/>
              <a:t>“The iron clipper ship Hawarden Castle, which has been here on previous voyages, comes on this occasion with general cargo.</a:t>
            </a:r>
          </a:p>
          <a:p>
            <a:pPr marL="0" indent="0">
              <a:buNone/>
            </a:pPr>
            <a:r>
              <a:rPr lang="en-US" dirty="0"/>
              <a:t>In this is a line of dynamite … and [this] … necessitated her being brought up at the outer anchorage …. A survey by the Government analyst, previous to the commodity being lightered.”</a:t>
            </a:r>
          </a:p>
          <a:p>
            <a:pPr marL="0" indent="0">
              <a:buNone/>
            </a:pPr>
            <a:r>
              <a:rPr lang="en-US" dirty="0"/>
              <a:t>There follows an account of the passage including severe gales in the North Sea, winds and passage round the Cape of Good Hope, etc.</a:t>
            </a:r>
          </a:p>
          <a:p>
            <a:pPr marL="0" indent="0">
              <a:buNone/>
            </a:pPr>
            <a:r>
              <a:rPr lang="en-US" dirty="0"/>
              <a:t>“… still under the command of Captain D Davies, and he has brought her into port clean and in admirable order”</a:t>
            </a:r>
          </a:p>
        </p:txBody>
      </p:sp>
    </p:spTree>
    <p:extLst>
      <p:ext uri="{BB962C8B-B14F-4D97-AF65-F5344CB8AC3E}">
        <p14:creationId xmlns:p14="http://schemas.microsoft.com/office/powerpoint/2010/main" val="181966739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7722</TotalTime>
  <Words>6245</Words>
  <Application>Microsoft Macintosh PowerPoint</Application>
  <PresentationFormat>Widescreen</PresentationFormat>
  <Paragraphs>315</Paragraphs>
  <Slides>33</Slides>
  <Notes>28</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33</vt:i4>
      </vt:variant>
    </vt:vector>
  </HeadingPairs>
  <TitlesOfParts>
    <vt:vector size="43" baseType="lpstr">
      <vt:lpstr>Amazon Ember</vt:lpstr>
      <vt:lpstr>Arial</vt:lpstr>
      <vt:lpstr>Book Antiqua</vt:lpstr>
      <vt:lpstr>Calibri</vt:lpstr>
      <vt:lpstr>Calibri Light</vt:lpstr>
      <vt:lpstr>Google Sans</vt:lpstr>
      <vt:lpstr>Lora</vt:lpstr>
      <vt:lpstr>Open Sans</vt:lpstr>
      <vt:lpstr>Times New Roman</vt:lpstr>
      <vt:lpstr>Office Theme</vt:lpstr>
      <vt:lpstr>ST DOGMAELS AND CARDIGAN. A MARITIME HERITAGE.</vt:lpstr>
      <vt:lpstr>A Maritime Heritage and Global Connections</vt:lpstr>
      <vt:lpstr>The most important object in Welsh history? The case for the copper barque</vt:lpstr>
      <vt:lpstr>THE MEDWAY</vt:lpstr>
      <vt:lpstr>THE MEDWAY</vt:lpstr>
      <vt:lpstr>Hazards for seamen. ”Below 40o  South  there is no law.   Below 50o  South there is no God.”    Contemporary saying.  </vt:lpstr>
      <vt:lpstr>The role of the barque, and the ever present risks</vt:lpstr>
      <vt:lpstr>Blaenwaun and other memorials tell many stories</vt:lpstr>
      <vt:lpstr>The Hawarden Castle. Its last voyage(s).</vt:lpstr>
      <vt:lpstr>The Hawarden Castle. NSW loading for Valparaiso.  The Newcastle Morning Herald and Miners’ Advocate. 5 March 1890 </vt:lpstr>
      <vt:lpstr>PowerPoint Presentation</vt:lpstr>
      <vt:lpstr>PowerPoint Presentation</vt:lpstr>
      <vt:lpstr>A SOCIETY BUILT AROUND SEAFARING</vt:lpstr>
      <vt:lpstr>PowerPoint Presentation</vt:lpstr>
      <vt:lpstr>SOCIAL AND ECONOMIC DIMENSIONS</vt:lpstr>
      <vt:lpstr>Sarah Elizabeth Williams (m. Owen) of Tivy View, Feidr Fawr</vt:lpstr>
      <vt:lpstr>James Williams and the John Byers</vt:lpstr>
      <vt:lpstr>REES LEWIS, MASTER MARINER, OF LEE COTTAGE, ALLTFACH. 1819- 1892</vt:lpstr>
      <vt:lpstr>PowerPoint Presentation</vt:lpstr>
      <vt:lpstr>“In the Mersey”*. The Lord Clyde is the 3-masted barque in the foreground.</vt:lpstr>
      <vt:lpstr>FAST FORWARD 10 YEARS. 1898. CAPE HORN</vt:lpstr>
      <vt:lpstr>Lloyds Weekly Shipping Index for January of 1898 </vt:lpstr>
      <vt:lpstr>PowerPoint Presentation</vt:lpstr>
      <vt:lpstr>PowerPoint Presentation</vt:lpstr>
      <vt:lpstr>AUTHOR. Lady Jenkins of Llangoedmor</vt:lpstr>
      <vt:lpstr>The Loss of the Claverdale. 1904</vt:lpstr>
      <vt:lpstr>PowerPoint Presentation</vt:lpstr>
      <vt:lpstr>PowerPoint Presentation</vt:lpstr>
      <vt:lpstr>PowerPoint Presentation</vt:lpstr>
      <vt:lpstr>A Blend of Fact and Fiction. The story of the author’s great-great uncle.</vt:lpstr>
      <vt:lpstr>Valparaiso then and now</vt:lpstr>
      <vt:lpstr>Involvement in Civil War</vt:lpstr>
      <vt:lpstr>Sources and recommended books</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MARITIME HISTORY 1</dc:title>
  <dc:subject/>
  <dc:creator>John Rhys</dc:creator>
  <cp:keywords/>
  <dc:description/>
  <cp:lastModifiedBy>John Rhys</cp:lastModifiedBy>
  <cp:revision>90</cp:revision>
  <dcterms:created xsi:type="dcterms:W3CDTF">2023-09-17T09:35:57Z</dcterms:created>
  <dcterms:modified xsi:type="dcterms:W3CDTF">2023-10-28T10:19:26Z</dcterms:modified>
  <cp:category/>
</cp:coreProperties>
</file>