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323" r:id="rId3"/>
    <p:sldId id="314" r:id="rId4"/>
    <p:sldId id="304" r:id="rId5"/>
    <p:sldId id="310" r:id="rId6"/>
    <p:sldId id="312" r:id="rId7"/>
    <p:sldId id="311" r:id="rId8"/>
    <p:sldId id="313" r:id="rId9"/>
    <p:sldId id="305" r:id="rId10"/>
    <p:sldId id="296" r:id="rId11"/>
    <p:sldId id="297" r:id="rId12"/>
    <p:sldId id="309" r:id="rId13"/>
    <p:sldId id="287" r:id="rId14"/>
    <p:sldId id="289" r:id="rId15"/>
    <p:sldId id="308" r:id="rId16"/>
    <p:sldId id="285" r:id="rId17"/>
    <p:sldId id="302" r:id="rId18"/>
    <p:sldId id="290" r:id="rId19"/>
    <p:sldId id="317" r:id="rId20"/>
    <p:sldId id="316" r:id="rId21"/>
    <p:sldId id="303" r:id="rId22"/>
    <p:sldId id="315" r:id="rId23"/>
    <p:sldId id="301" r:id="rId24"/>
    <p:sldId id="259" r:id="rId25"/>
    <p:sldId id="261" r:id="rId26"/>
    <p:sldId id="306" r:id="rId27"/>
    <p:sldId id="31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97"/>
    <p:restoredTop sz="97030"/>
  </p:normalViewPr>
  <p:slideViewPr>
    <p:cSldViewPr snapToGrid="0">
      <p:cViewPr varScale="1">
        <p:scale>
          <a:sx n="125" d="100"/>
          <a:sy n="125" d="100"/>
        </p:scale>
        <p:origin x="1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0T10:45:13.386"/>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E936F5-43B3-E848-956F-E670F187F62F}" type="datetimeFigureOut">
              <a:rPr lang="en-US" smtClean="0"/>
              <a:t>12/11/23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903CC0-119F-B643-8548-F211C1FB005C}" type="slidenum">
              <a:rPr lang="en-US" smtClean="0"/>
              <a:t>‹#›</a:t>
            </a:fld>
            <a:endParaRPr lang="en-US"/>
          </a:p>
        </p:txBody>
      </p:sp>
    </p:spTree>
    <p:extLst>
      <p:ext uri="{BB962C8B-B14F-4D97-AF65-F5344CB8AC3E}">
        <p14:creationId xmlns:p14="http://schemas.microsoft.com/office/powerpoint/2010/main" val="3639707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Lighthous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n.wikipedia.org/wiki/Key_West,_Florid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Shadrach Lloyd . Lord Hartington. Schooner 170 tons</a:t>
            </a:r>
          </a:p>
        </p:txBody>
      </p:sp>
      <p:sp>
        <p:nvSpPr>
          <p:cNvPr id="4" name="Slide Number Placeholder 3"/>
          <p:cNvSpPr>
            <a:spLocks noGrp="1"/>
          </p:cNvSpPr>
          <p:nvPr>
            <p:ph type="sldNum" sz="quarter" idx="5"/>
          </p:nvPr>
        </p:nvSpPr>
        <p:spPr/>
        <p:txBody>
          <a:bodyPr/>
          <a:lstStyle/>
          <a:p>
            <a:fld id="{F9F0286A-2547-B947-B926-39AC3A030546}" type="slidenum">
              <a:rPr lang="en-US" smtClean="0"/>
              <a:t>4</a:t>
            </a:fld>
            <a:endParaRPr lang="en-US"/>
          </a:p>
        </p:txBody>
      </p:sp>
    </p:spTree>
    <p:extLst>
      <p:ext uri="{BB962C8B-B14F-4D97-AF65-F5344CB8AC3E}">
        <p14:creationId xmlns:p14="http://schemas.microsoft.com/office/powerpoint/2010/main" val="412702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02122"/>
                </a:solidFill>
                <a:effectLst/>
                <a:latin typeface="Arial" panose="020B0604020202020204" pitchFamily="34" charset="0"/>
              </a:rPr>
              <a:t>There are legends that some ships were deliberately lured into danger by a display of false lights. John </a:t>
            </a:r>
            <a:r>
              <a:rPr lang="en-GB" b="0" i="0" u="none" strike="noStrike" dirty="0" err="1">
                <a:solidFill>
                  <a:srgbClr val="202122"/>
                </a:solidFill>
                <a:effectLst/>
                <a:latin typeface="Arial" panose="020B0604020202020204" pitchFamily="34" charset="0"/>
              </a:rPr>
              <a:t>Viele</a:t>
            </a:r>
            <a:r>
              <a:rPr lang="en-GB" b="0" i="0" u="none" strike="noStrike" dirty="0">
                <a:solidFill>
                  <a:srgbClr val="202122"/>
                </a:solidFill>
                <a:effectLst/>
                <a:latin typeface="Arial" panose="020B0604020202020204" pitchFamily="34" charset="0"/>
              </a:rPr>
              <a:t>, retired U.S. Navy officer and author of a history of wrecking in the Florida Keys, states that such tricks simply would not work. He points out that mariners interpret a light as indicating land, and so avoid them if they cannot identify them. Moreover, oil lanterns cannot be seen very far over water at night, unless they are large, fitted with mirrors or lenses, and mounted at a great height (i.e., in a </a:t>
            </a:r>
            <a:r>
              <a:rPr lang="en-GB" b="0" i="0" u="none" strike="noStrike" dirty="0">
                <a:solidFill>
                  <a:srgbClr val="795CB2"/>
                </a:solidFill>
                <a:effectLst/>
                <a:latin typeface="Arial" panose="020B0604020202020204" pitchFamily="34" charset="0"/>
                <a:hlinkClick r:id="rId3" tooltip="Lighthouse"/>
              </a:rPr>
              <a:t>lighthouse</a:t>
            </a:r>
            <a:r>
              <a:rPr lang="en-GB" b="0" i="0" u="none" strike="noStrike" dirty="0">
                <a:solidFill>
                  <a:srgbClr val="202122"/>
                </a:solidFill>
                <a:effectLst/>
                <a:latin typeface="Arial" panose="020B0604020202020204" pitchFamily="34" charset="0"/>
              </a:rPr>
              <a:t>). In hundreds of admiralty court cases heard in </a:t>
            </a:r>
            <a:r>
              <a:rPr lang="en-GB" b="0" i="0" u="none" strike="noStrike" dirty="0">
                <a:solidFill>
                  <a:srgbClr val="795CB2"/>
                </a:solidFill>
                <a:effectLst/>
                <a:latin typeface="Arial" panose="020B0604020202020204" pitchFamily="34" charset="0"/>
                <a:hlinkClick r:id="rId4" tooltip="Key West, Florida"/>
              </a:rPr>
              <a:t>Key West, Florida</a:t>
            </a:r>
            <a:r>
              <a:rPr lang="en-GB" b="0" i="0" u="none" strike="noStrike" dirty="0">
                <a:solidFill>
                  <a:srgbClr val="202122"/>
                </a:solidFill>
                <a:effectLst/>
                <a:latin typeface="Arial" panose="020B0604020202020204" pitchFamily="34" charset="0"/>
              </a:rPr>
              <a:t>, no captain of a wrecked ship ever charged that he had been led astray by a false light.</a:t>
            </a:r>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12</a:t>
            </a:fld>
            <a:endParaRPr lang="en-US"/>
          </a:p>
        </p:txBody>
      </p:sp>
    </p:spTree>
    <p:extLst>
      <p:ext uri="{BB962C8B-B14F-4D97-AF65-F5344CB8AC3E}">
        <p14:creationId xmlns:p14="http://schemas.microsoft.com/office/powerpoint/2010/main" val="988449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16</a:t>
            </a:fld>
            <a:endParaRPr lang="en-US"/>
          </a:p>
        </p:txBody>
      </p:sp>
    </p:spTree>
    <p:extLst>
      <p:ext uri="{BB962C8B-B14F-4D97-AF65-F5344CB8AC3E}">
        <p14:creationId xmlns:p14="http://schemas.microsoft.com/office/powerpoint/2010/main" val="2930565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photo of the same ship</a:t>
            </a:r>
          </a:p>
        </p:txBody>
      </p:sp>
      <p:sp>
        <p:nvSpPr>
          <p:cNvPr id="4" name="Slide Number Placeholder 3"/>
          <p:cNvSpPr>
            <a:spLocks noGrp="1"/>
          </p:cNvSpPr>
          <p:nvPr>
            <p:ph type="sldNum" sz="quarter" idx="5"/>
          </p:nvPr>
        </p:nvSpPr>
        <p:spPr/>
        <p:txBody>
          <a:bodyPr/>
          <a:lstStyle/>
          <a:p>
            <a:fld id="{F9F0286A-2547-B947-B926-39AC3A030546}" type="slidenum">
              <a:rPr lang="en-US" smtClean="0"/>
              <a:t>17</a:t>
            </a:fld>
            <a:endParaRPr lang="en-US"/>
          </a:p>
        </p:txBody>
      </p:sp>
    </p:spTree>
    <p:extLst>
      <p:ext uri="{BB962C8B-B14F-4D97-AF65-F5344CB8AC3E}">
        <p14:creationId xmlns:p14="http://schemas.microsoft.com/office/powerpoint/2010/main" val="11058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2770"/>
            <a:r>
              <a:rPr lang="en-GB" sz="1800" spc="45" dirty="0">
                <a:solidFill>
                  <a:srgbClr val="000000"/>
                </a:solidFill>
                <a:effectLst/>
                <a:latin typeface="Times New Roman" panose="02020603050405020304" pitchFamily="18" charset="0"/>
                <a:ea typeface="Times New Roman" panose="02020603050405020304" pitchFamily="18" charset="0"/>
              </a:rPr>
              <a:t>ST DOGMAELS CAPTAIN WHO SET UP THREE WORLD RECORDS</a:t>
            </a:r>
            <a:endParaRPr lang="en-GB" sz="1800" dirty="0">
              <a:effectLst/>
              <a:latin typeface="Times New Roman" panose="02020603050405020304" pitchFamily="18" charset="0"/>
              <a:ea typeface="Times New Roman" panose="02020603050405020304" pitchFamily="18" charset="0"/>
            </a:endParaRPr>
          </a:p>
          <a:p>
            <a:pPr marL="572770"/>
            <a:r>
              <a:rPr lang="en-GB" sz="1800" spc="45" dirty="0">
                <a:solidFill>
                  <a:srgbClr val="000000"/>
                </a:solidFill>
                <a:effectLst/>
                <a:latin typeface="Times New Roman" panose="02020603050405020304" pitchFamily="18" charset="0"/>
                <a:ea typeface="Times New Roman" panose="02020603050405020304" pitchFamily="18" charset="0"/>
              </a:rPr>
              <a:t>On January 30, 1917, the sailing ship Medway—a steel four-masted barque </a:t>
            </a:r>
            <a:r>
              <a:rPr lang="en-GB" sz="1800" spc="60" dirty="0">
                <a:solidFill>
                  <a:srgbClr val="000000"/>
                </a:solidFill>
                <a:effectLst/>
                <a:latin typeface="Times New Roman" panose="02020603050405020304" pitchFamily="18" charset="0"/>
                <a:ea typeface="Times New Roman" panose="02020603050405020304" pitchFamily="18" charset="0"/>
              </a:rPr>
              <a:t>of 2,516 gross which had been constructed for use as a training ship but </a:t>
            </a:r>
            <a:r>
              <a:rPr lang="en-GB" sz="1800" spc="20" dirty="0">
                <a:solidFill>
                  <a:srgbClr val="000000"/>
                </a:solidFill>
                <a:effectLst/>
                <a:latin typeface="Times New Roman" panose="02020603050405020304" pitchFamily="18" charset="0"/>
                <a:ea typeface="Times New Roman" panose="02020603050405020304" pitchFamily="18" charset="0"/>
              </a:rPr>
              <a:t>which was capable of carrying nearly 4,000 tons of cargo—arrived at </a:t>
            </a:r>
            <a:r>
              <a:rPr lang="en-GB" sz="1800" spc="20" dirty="0" err="1">
                <a:solidFill>
                  <a:srgbClr val="000000"/>
                </a:solidFill>
                <a:effectLst/>
                <a:latin typeface="Times New Roman" panose="02020603050405020304" pitchFamily="18" charset="0"/>
                <a:ea typeface="Times New Roman" panose="02020603050405020304" pitchFamily="18" charset="0"/>
              </a:rPr>
              <a:t>Tocopilla</a:t>
            </a:r>
            <a:r>
              <a:rPr lang="en-GB" sz="1800" spc="20" dirty="0">
                <a:solidFill>
                  <a:srgbClr val="000000"/>
                </a:solidFill>
                <a:effectLst/>
                <a:latin typeface="Times New Roman" panose="02020603050405020304" pitchFamily="18" charset="0"/>
                <a:ea typeface="Times New Roman" panose="02020603050405020304" pitchFamily="18" charset="0"/>
              </a:rPr>
              <a:t>, Chile.  There  she loaded  3,700  tons  of  nitrate  of  soda  for  Cape  Town  and </a:t>
            </a:r>
            <a:r>
              <a:rPr lang="en-GB" sz="1800" spc="45" dirty="0">
                <a:solidFill>
                  <a:srgbClr val="000000"/>
                </a:solidFill>
                <a:effectLst/>
                <a:latin typeface="Times New Roman" panose="02020603050405020304" pitchFamily="18" charset="0"/>
                <a:ea typeface="Times New Roman" panose="02020603050405020304" pitchFamily="18" charset="0"/>
              </a:rPr>
              <a:t>sailed on February 19.</a:t>
            </a:r>
            <a:endParaRPr lang="en-GB" sz="1800" dirty="0">
              <a:effectLst/>
              <a:latin typeface="Times New Roman" panose="02020603050405020304" pitchFamily="18" charset="0"/>
              <a:ea typeface="Times New Roman" panose="02020603050405020304" pitchFamily="18" charset="0"/>
            </a:endParaRPr>
          </a:p>
          <a:p>
            <a:pPr marL="572770"/>
            <a:r>
              <a:rPr lang="en-GB" sz="1800" spc="45" dirty="0">
                <a:solidFill>
                  <a:srgbClr val="000000"/>
                </a:solidFill>
                <a:effectLst/>
                <a:latin typeface="Times New Roman" panose="02020603050405020304" pitchFamily="18" charset="0"/>
                <a:ea typeface="Times New Roman" panose="02020603050405020304" pitchFamily="18" charset="0"/>
              </a:rPr>
              <a:t>This passage to Cape Town took 43 </a:t>
            </a:r>
            <a:r>
              <a:rPr lang="en-GB" sz="1800" spc="55" dirty="0">
                <a:solidFill>
                  <a:srgbClr val="000000"/>
                </a:solidFill>
                <a:effectLst/>
                <a:latin typeface="Times New Roman" panose="02020603050405020304" pitchFamily="18" charset="0"/>
                <a:ea typeface="Times New Roman" panose="02020603050405020304" pitchFamily="18" charset="0"/>
              </a:rPr>
              <a:t>days and is a sail record for all time; </a:t>
            </a:r>
            <a:r>
              <a:rPr lang="en-GB" sz="1800" spc="70" dirty="0">
                <a:solidFill>
                  <a:srgbClr val="000000"/>
                </a:solidFill>
                <a:effectLst/>
                <a:latin typeface="Times New Roman" panose="02020603050405020304" pitchFamily="18" charset="0"/>
                <a:ea typeface="Times New Roman" panose="02020603050405020304" pitchFamily="18" charset="0"/>
              </a:rPr>
              <a:t>the next best being 44 1/2 days made by </a:t>
            </a:r>
            <a:r>
              <a:rPr lang="en-GB" sz="1800" spc="85" dirty="0">
                <a:solidFill>
                  <a:srgbClr val="000000"/>
                </a:solidFill>
                <a:effectLst/>
                <a:latin typeface="Times New Roman" panose="02020603050405020304" pitchFamily="18" charset="0"/>
                <a:ea typeface="Times New Roman" panose="02020603050405020304" pitchFamily="18" charset="0"/>
              </a:rPr>
              <a:t>a German ship.</a:t>
            </a:r>
            <a:r>
              <a:rPr lang="en-GB" sz="1800" spc="90" dirty="0">
                <a:solidFill>
                  <a:srgbClr val="000000"/>
                </a:solidFill>
                <a:effectLst/>
                <a:latin typeface="Times New Roman" panose="02020603050405020304" pitchFamily="18" charset="0"/>
                <a:ea typeface="Times New Roman" panose="02020603050405020304" pitchFamily="18" charset="0"/>
              </a:rPr>
              <a:t> This was the first of three world </a:t>
            </a:r>
            <a:r>
              <a:rPr lang="en-GB" sz="1800" spc="30" dirty="0">
                <a:solidFill>
                  <a:srgbClr val="000000"/>
                </a:solidFill>
                <a:effectLst/>
                <a:latin typeface="Times New Roman" panose="02020603050405020304" pitchFamily="18" charset="0"/>
                <a:ea typeface="Times New Roman" panose="02020603050405020304" pitchFamily="18" charset="0"/>
              </a:rPr>
              <a:t>records which the Medway made while </a:t>
            </a:r>
            <a:r>
              <a:rPr lang="en-GB" sz="1800" spc="25" dirty="0">
                <a:solidFill>
                  <a:srgbClr val="000000"/>
                </a:solidFill>
                <a:effectLst/>
                <a:latin typeface="Times New Roman" panose="02020603050405020304" pitchFamily="18" charset="0"/>
                <a:ea typeface="Times New Roman" panose="02020603050405020304" pitchFamily="18" charset="0"/>
              </a:rPr>
              <a:t>her master was Capt. David Williams, </a:t>
            </a:r>
            <a:r>
              <a:rPr lang="en-GB" sz="1800" spc="30" dirty="0">
                <a:solidFill>
                  <a:srgbClr val="000000"/>
                </a:solidFill>
                <a:effectLst/>
                <a:latin typeface="Times New Roman" panose="02020603050405020304" pitchFamily="18" charset="0"/>
                <a:ea typeface="Times New Roman" panose="02020603050405020304" pitchFamily="18" charset="0"/>
              </a:rPr>
              <a:t>Cannon House, St, </a:t>
            </a:r>
            <a:r>
              <a:rPr lang="en-GB" sz="1800" spc="30" dirty="0" err="1">
                <a:solidFill>
                  <a:srgbClr val="000000"/>
                </a:solidFill>
                <a:effectLst/>
                <a:latin typeface="Times New Roman" panose="02020603050405020304" pitchFamily="18" charset="0"/>
                <a:ea typeface="Times New Roman" panose="02020603050405020304" pitchFamily="18" charset="0"/>
              </a:rPr>
              <a:t>Dogmaels</a:t>
            </a:r>
            <a:r>
              <a:rPr lang="en-GB" sz="1800" spc="30" dirty="0">
                <a:solidFill>
                  <a:srgbClr val="000000"/>
                </a:solidFill>
                <a:effectLst/>
                <a:latin typeface="Times New Roman" panose="02020603050405020304" pitchFamily="18" charset="0"/>
                <a:ea typeface="Times New Roman" panose="02020603050405020304" pitchFamily="18" charset="0"/>
              </a:rPr>
              <a:t>, who died </a:t>
            </a:r>
            <a:r>
              <a:rPr lang="en-GB" sz="1800" spc="35" dirty="0">
                <a:solidFill>
                  <a:srgbClr val="000000"/>
                </a:solidFill>
                <a:effectLst/>
                <a:latin typeface="Times New Roman" panose="02020603050405020304" pitchFamily="18" charset="0"/>
                <a:ea typeface="Times New Roman" panose="02020603050405020304" pitchFamily="18" charset="0"/>
              </a:rPr>
              <a:t>at the West Wales General Hospital, </a:t>
            </a:r>
            <a:r>
              <a:rPr lang="en-GB" sz="1800" spc="55" dirty="0" err="1">
                <a:solidFill>
                  <a:srgbClr val="000000"/>
                </a:solidFill>
                <a:effectLst/>
                <a:latin typeface="Times New Roman" panose="02020603050405020304" pitchFamily="18" charset="0"/>
                <a:ea typeface="Times New Roman" panose="02020603050405020304" pitchFamily="18" charset="0"/>
              </a:rPr>
              <a:t>Glangwili</a:t>
            </a:r>
            <a:r>
              <a:rPr lang="en-GB" sz="1800" spc="55" dirty="0">
                <a:solidFill>
                  <a:srgbClr val="000000"/>
                </a:solidFill>
                <a:effectLst/>
                <a:latin typeface="Times New Roman" panose="02020603050405020304" pitchFamily="18" charset="0"/>
                <a:ea typeface="Times New Roman" panose="02020603050405020304" pitchFamily="18" charset="0"/>
              </a:rPr>
              <a:t>, on Friday, in his 91st. year.</a:t>
            </a:r>
            <a:endParaRPr lang="en-GB" sz="1800" dirty="0">
              <a:effectLst/>
              <a:latin typeface="Times New Roman" panose="02020603050405020304" pitchFamily="18" charset="0"/>
              <a:ea typeface="Times New Roman" panose="02020603050405020304" pitchFamily="18" charset="0"/>
            </a:endParaRPr>
          </a:p>
          <a:p>
            <a:pPr marL="572770"/>
            <a:r>
              <a:rPr lang="en-GB" sz="1800" spc="15" dirty="0">
                <a:solidFill>
                  <a:srgbClr val="000000"/>
                </a:solidFill>
                <a:effectLst/>
                <a:latin typeface="Times New Roman" panose="02020603050405020304" pitchFamily="18" charset="0"/>
                <a:ea typeface="Times New Roman" panose="02020603050405020304" pitchFamily="18" charset="0"/>
              </a:rPr>
              <a:t>Capt. Williams, who was the only </a:t>
            </a:r>
            <a:r>
              <a:rPr lang="en-GB" sz="1800" spc="60" dirty="0">
                <a:solidFill>
                  <a:srgbClr val="000000"/>
                </a:solidFill>
                <a:effectLst/>
                <a:latin typeface="Times New Roman" panose="02020603050405020304" pitchFamily="18" charset="0"/>
                <a:ea typeface="Times New Roman" panose="02020603050405020304" pitchFamily="18" charset="0"/>
              </a:rPr>
              <a:t>surviving commander of Devitt and </a:t>
            </a:r>
            <a:r>
              <a:rPr lang="en-GB" sz="1800" spc="25" dirty="0">
                <a:solidFill>
                  <a:srgbClr val="000000"/>
                </a:solidFill>
                <a:effectLst/>
                <a:latin typeface="Times New Roman" panose="02020603050405020304" pitchFamily="18" charset="0"/>
                <a:ea typeface="Times New Roman" panose="02020603050405020304" pitchFamily="18" charset="0"/>
              </a:rPr>
              <a:t>Moore's famous ships, was appointed </a:t>
            </a:r>
            <a:r>
              <a:rPr lang="en-GB" sz="1800" spc="35" dirty="0">
                <a:solidFill>
                  <a:srgbClr val="000000"/>
                </a:solidFill>
                <a:effectLst/>
                <a:latin typeface="Times New Roman" panose="02020603050405020304" pitchFamily="18" charset="0"/>
                <a:ea typeface="Times New Roman" panose="02020603050405020304" pitchFamily="18" charset="0"/>
              </a:rPr>
              <a:t>master of the Medway at Cardiff in </a:t>
            </a:r>
            <a:r>
              <a:rPr lang="en-GB" sz="1800" spc="40" dirty="0">
                <a:solidFill>
                  <a:srgbClr val="000000"/>
                </a:solidFill>
                <a:effectLst/>
                <a:latin typeface="Times New Roman" panose="02020603050405020304" pitchFamily="18" charset="0"/>
                <a:ea typeface="Times New Roman" panose="02020603050405020304" pitchFamily="18" charset="0"/>
              </a:rPr>
              <a:t>December 1914, two weeks after his </a:t>
            </a:r>
            <a:r>
              <a:rPr lang="en-GB" sz="1800" spc="70" dirty="0">
                <a:solidFill>
                  <a:srgbClr val="000000"/>
                </a:solidFill>
                <a:effectLst/>
                <a:latin typeface="Times New Roman" panose="02020603050405020304" pitchFamily="18" charset="0"/>
                <a:ea typeface="Times New Roman" panose="02020603050405020304" pitchFamily="18" charset="0"/>
              </a:rPr>
              <a:t>38th birthday. </a:t>
            </a:r>
            <a:r>
              <a:rPr lang="en-GB" sz="1800" spc="20" dirty="0">
                <a:solidFill>
                  <a:srgbClr val="000000"/>
                </a:solidFill>
                <a:effectLst/>
                <a:latin typeface="Times New Roman" panose="02020603050405020304" pitchFamily="18" charset="0"/>
                <a:ea typeface="Times New Roman" panose="02020603050405020304" pitchFamily="18" charset="0"/>
              </a:rPr>
              <a:t>He then held his extra master's </a:t>
            </a:r>
            <a:r>
              <a:rPr lang="en-GB" sz="1800" spc="55" dirty="0">
                <a:solidFill>
                  <a:srgbClr val="000000"/>
                </a:solidFill>
                <a:effectLst/>
                <a:latin typeface="Times New Roman" panose="02020603050405020304" pitchFamily="18" charset="0"/>
                <a:ea typeface="Times New Roman" panose="02020603050405020304" pitchFamily="18" charset="0"/>
              </a:rPr>
              <a:t>square-rigged certificate and had </a:t>
            </a:r>
            <a:r>
              <a:rPr lang="en-GB" sz="1800" spc="85" dirty="0">
                <a:solidFill>
                  <a:srgbClr val="000000"/>
                </a:solidFill>
                <a:effectLst/>
                <a:latin typeface="Times New Roman" panose="02020603050405020304" pitchFamily="18" charset="0"/>
                <a:ea typeface="Times New Roman" panose="02020603050405020304" pitchFamily="18" charset="0"/>
              </a:rPr>
              <a:t>served 12 years in the White Star</a:t>
            </a:r>
            <a:r>
              <a:rPr lang="en-GB" sz="1800" spc="30" dirty="0">
                <a:solidFill>
                  <a:srgbClr val="000000"/>
                </a:solidFill>
                <a:effectLst/>
                <a:latin typeface="Times New Roman" panose="02020603050405020304" pitchFamily="18" charset="0"/>
                <a:ea typeface="Times New Roman" panose="02020603050405020304" pitchFamily="18" charset="0"/>
              </a:rPr>
              <a:t> Line from fourth to first officer in </a:t>
            </a:r>
            <a:r>
              <a:rPr lang="en-GB" sz="1800" spc="15" dirty="0">
                <a:solidFill>
                  <a:srgbClr val="000000"/>
                </a:solidFill>
                <a:effectLst/>
                <a:latin typeface="Times New Roman" panose="02020603050405020304" pitchFamily="18" charset="0"/>
                <a:ea typeface="Times New Roman" panose="02020603050405020304" pitchFamily="18" charset="0"/>
              </a:rPr>
              <a:t>liners and chief officer in their full-</a:t>
            </a:r>
            <a:r>
              <a:rPr lang="en-GB" sz="1800" spc="30" dirty="0">
                <a:solidFill>
                  <a:srgbClr val="000000"/>
                </a:solidFill>
                <a:effectLst/>
                <a:latin typeface="Times New Roman" panose="02020603050405020304" pitchFamily="18" charset="0"/>
                <a:ea typeface="Times New Roman" panose="02020603050405020304" pitchFamily="18" charset="0"/>
              </a:rPr>
              <a:t>rigged sail training ship, Mersey.</a:t>
            </a:r>
            <a:endParaRPr lang="en-GB" sz="1800" dirty="0">
              <a:effectLst/>
              <a:latin typeface="Times New Roman" panose="02020603050405020304" pitchFamily="18" charset="0"/>
              <a:ea typeface="Times New Roman" panose="02020603050405020304" pitchFamily="18" charset="0"/>
            </a:endParaRPr>
          </a:p>
          <a:p>
            <a:pPr marL="572770"/>
            <a:r>
              <a:rPr lang="en-GB" sz="1800" spc="25" dirty="0">
                <a:solidFill>
                  <a:srgbClr val="000000"/>
                </a:solidFill>
                <a:effectLst/>
                <a:latin typeface="Times New Roman" panose="02020603050405020304" pitchFamily="18" charset="0"/>
                <a:ea typeface="Times New Roman" panose="02020603050405020304" pitchFamily="18" charset="0"/>
              </a:rPr>
              <a:t>The record-breaking voyage began on </a:t>
            </a:r>
            <a:r>
              <a:rPr lang="en-GB" sz="1800" dirty="0">
                <a:solidFill>
                  <a:srgbClr val="000000"/>
                </a:solidFill>
                <a:effectLst/>
                <a:latin typeface="Times New Roman" panose="02020603050405020304" pitchFamily="18" charset="0"/>
                <a:ea typeface="Times New Roman" panose="02020603050405020304" pitchFamily="18" charset="0"/>
              </a:rPr>
              <a:t>September 14, 1916, when, with a Car­</a:t>
            </a:r>
            <a:r>
              <a:rPr lang="en-GB" sz="1800" spc="30" dirty="0">
                <a:solidFill>
                  <a:srgbClr val="000000"/>
                </a:solidFill>
                <a:effectLst/>
                <a:latin typeface="Times New Roman" panose="02020603050405020304" pitchFamily="18" charset="0"/>
                <a:ea typeface="Times New Roman" panose="02020603050405020304" pitchFamily="18" charset="0"/>
              </a:rPr>
              <a:t>digan man, Mr. Richard O. Harris (who </a:t>
            </a:r>
            <a:r>
              <a:rPr lang="en-GB" sz="1800" spc="55" dirty="0">
                <a:solidFill>
                  <a:srgbClr val="000000"/>
                </a:solidFill>
                <a:effectLst/>
                <a:latin typeface="Times New Roman" panose="02020603050405020304" pitchFamily="18" charset="0"/>
                <a:ea typeface="Times New Roman" panose="02020603050405020304" pitchFamily="18" charset="0"/>
              </a:rPr>
              <a:t>later commanded many ships himself) </a:t>
            </a:r>
            <a:r>
              <a:rPr lang="en-GB" sz="1800" spc="40" dirty="0">
                <a:solidFill>
                  <a:srgbClr val="000000"/>
                </a:solidFill>
                <a:effectLst/>
                <a:latin typeface="Times New Roman" panose="02020603050405020304" pitchFamily="18" charset="0"/>
                <a:ea typeface="Times New Roman" panose="02020603050405020304" pitchFamily="18" charset="0"/>
              </a:rPr>
              <a:t>as her first officer and a 202 tons gen­</a:t>
            </a:r>
            <a:r>
              <a:rPr lang="en-GB" sz="1800" spc="65" dirty="0">
                <a:solidFill>
                  <a:srgbClr val="000000"/>
                </a:solidFill>
                <a:effectLst/>
                <a:latin typeface="Times New Roman" panose="02020603050405020304" pitchFamily="18" charset="0"/>
                <a:ea typeface="Times New Roman" panose="02020603050405020304" pitchFamily="18" charset="0"/>
              </a:rPr>
              <a:t>eral cargo, 1,906 tons of cement and </a:t>
            </a:r>
            <a:r>
              <a:rPr lang="en-GB" sz="1800" spc="25" dirty="0">
                <a:solidFill>
                  <a:srgbClr val="000000"/>
                </a:solidFill>
                <a:effectLst/>
                <a:latin typeface="Times New Roman" panose="02020603050405020304" pitchFamily="18" charset="0"/>
                <a:ea typeface="Times New Roman" panose="02020603050405020304" pitchFamily="18" charset="0"/>
              </a:rPr>
              <a:t>1,543 tons of coal for Porto Grande, St. </a:t>
            </a:r>
            <a:r>
              <a:rPr lang="en-GB" sz="1800" spc="50" dirty="0">
                <a:solidFill>
                  <a:srgbClr val="000000"/>
                </a:solidFill>
                <a:effectLst/>
                <a:latin typeface="Times New Roman" panose="02020603050405020304" pitchFamily="18" charset="0"/>
                <a:ea typeface="Times New Roman" panose="02020603050405020304" pitchFamily="18" charset="0"/>
              </a:rPr>
              <a:t>Vincent, Cape Verde Islands and San­</a:t>
            </a:r>
            <a:r>
              <a:rPr lang="en-GB" sz="1800" spc="30" dirty="0">
                <a:solidFill>
                  <a:srgbClr val="000000"/>
                </a:solidFill>
                <a:effectLst/>
                <a:latin typeface="Times New Roman" panose="02020603050405020304" pitchFamily="18" charset="0"/>
                <a:ea typeface="Times New Roman" panose="02020603050405020304" pitchFamily="18" charset="0"/>
              </a:rPr>
              <a:t>tos, Medway sailed from Barry Roads </a:t>
            </a:r>
            <a:r>
              <a:rPr lang="en-GB" sz="1800" spc="40" dirty="0">
                <a:solidFill>
                  <a:srgbClr val="000000"/>
                </a:solidFill>
                <a:effectLst/>
                <a:latin typeface="Times New Roman" panose="02020603050405020304" pitchFamily="18" charset="0"/>
                <a:ea typeface="Times New Roman" panose="02020603050405020304" pitchFamily="18" charset="0"/>
              </a:rPr>
              <a:t>unescorted and, with a fresh northerly </a:t>
            </a:r>
            <a:r>
              <a:rPr lang="en-GB" sz="1800" spc="75" dirty="0">
                <a:solidFill>
                  <a:srgbClr val="000000"/>
                </a:solidFill>
                <a:effectLst/>
                <a:latin typeface="Times New Roman" panose="02020603050405020304" pitchFamily="18" charset="0"/>
                <a:ea typeface="Times New Roman" panose="02020603050405020304" pitchFamily="18" charset="0"/>
              </a:rPr>
              <a:t>wind giving her a speed of 10 knots, </a:t>
            </a:r>
            <a:r>
              <a:rPr lang="en-GB" sz="1800" spc="55" dirty="0">
                <a:solidFill>
                  <a:srgbClr val="000000"/>
                </a:solidFill>
                <a:effectLst/>
                <a:latin typeface="Times New Roman" panose="02020603050405020304" pitchFamily="18" charset="0"/>
                <a:ea typeface="Times New Roman" panose="02020603050405020304" pitchFamily="18" charset="0"/>
              </a:rPr>
              <a:t>was soon out of the U-boat operating </a:t>
            </a:r>
            <a:r>
              <a:rPr lang="en-GB" sz="1800" spc="25" dirty="0">
                <a:solidFill>
                  <a:srgbClr val="000000"/>
                </a:solidFill>
                <a:effectLst/>
                <a:latin typeface="Times New Roman" panose="02020603050405020304" pitchFamily="18" charset="0"/>
                <a:ea typeface="Times New Roman" panose="02020603050405020304" pitchFamily="18" charset="0"/>
              </a:rPr>
              <a:t>area.</a:t>
            </a:r>
            <a:endParaRPr lang="en-GB" sz="1800" dirty="0">
              <a:effectLst/>
              <a:latin typeface="Times New Roman" panose="02020603050405020304" pitchFamily="18" charset="0"/>
              <a:ea typeface="Times New Roman" panose="02020603050405020304" pitchFamily="18" charset="0"/>
            </a:endParaRPr>
          </a:p>
          <a:p>
            <a:pPr marL="572770"/>
            <a:r>
              <a:rPr lang="en-GB" sz="1800" spc="-5" dirty="0">
                <a:solidFill>
                  <a:srgbClr val="000000"/>
                </a:solidFill>
                <a:effectLst/>
                <a:latin typeface="Times New Roman" panose="02020603050405020304" pitchFamily="18" charset="0"/>
                <a:ea typeface="Times New Roman" panose="02020603050405020304" pitchFamily="18" charset="0"/>
              </a:rPr>
              <a:t>ROUND CAPE HORN .</a:t>
            </a:r>
            <a:endParaRPr lang="en-GB" sz="1800" dirty="0">
              <a:effectLst/>
              <a:latin typeface="Times New Roman" panose="02020603050405020304" pitchFamily="18" charset="0"/>
              <a:ea typeface="Times New Roman" panose="02020603050405020304" pitchFamily="18" charset="0"/>
            </a:endParaRPr>
          </a:p>
          <a:p>
            <a:pPr marL="572770"/>
            <a:r>
              <a:rPr lang="en-GB" sz="1800" i="1" spc="-5" dirty="0">
                <a:solidFill>
                  <a:srgbClr val="000000"/>
                </a:solidFill>
                <a:effectLst/>
                <a:latin typeface="Times New Roman" panose="02020603050405020304" pitchFamily="18" charset="0"/>
                <a:ea typeface="Times New Roman" panose="02020603050405020304" pitchFamily="18" charset="0"/>
              </a:rPr>
              <a:t>“Below 40 South there is no law.  Below 50 South there is no God”.</a:t>
            </a:r>
            <a:endParaRPr lang="en-GB" sz="1800" dirty="0">
              <a:effectLst/>
              <a:latin typeface="Times New Roman" panose="02020603050405020304" pitchFamily="18" charset="0"/>
              <a:ea typeface="Times New Roman" panose="02020603050405020304" pitchFamily="18" charset="0"/>
            </a:endParaRPr>
          </a:p>
          <a:p>
            <a:pPr marL="572770"/>
            <a:r>
              <a:rPr lang="en-GB" sz="1800" spc="75" dirty="0">
                <a:solidFill>
                  <a:srgbClr val="000000"/>
                </a:solidFill>
                <a:effectLst/>
                <a:latin typeface="Times New Roman" panose="02020603050405020304" pitchFamily="18" charset="0"/>
                <a:ea typeface="Times New Roman" panose="02020603050405020304" pitchFamily="18" charset="0"/>
              </a:rPr>
              <a:t>St. Vincent was reached on October </a:t>
            </a:r>
            <a:r>
              <a:rPr lang="en-GB" sz="1800" spc="30" dirty="0">
                <a:solidFill>
                  <a:srgbClr val="000000"/>
                </a:solidFill>
                <a:effectLst/>
                <a:latin typeface="Times New Roman" panose="02020603050405020304" pitchFamily="18" charset="0"/>
                <a:ea typeface="Times New Roman" panose="02020603050405020304" pitchFamily="18" charset="0"/>
              </a:rPr>
              <a:t>6 after a passage of 22 days. The Med­</a:t>
            </a:r>
            <a:r>
              <a:rPr lang="en-GB" sz="1800" spc="20" dirty="0">
                <a:solidFill>
                  <a:srgbClr val="000000"/>
                </a:solidFill>
                <a:effectLst/>
                <a:latin typeface="Times New Roman" panose="02020603050405020304" pitchFamily="18" charset="0"/>
                <a:ea typeface="Times New Roman" panose="02020603050405020304" pitchFamily="18" charset="0"/>
              </a:rPr>
              <a:t>way sailed for Santos on October 19 and </a:t>
            </a:r>
            <a:r>
              <a:rPr lang="en-GB" sz="1800" spc="65" dirty="0">
                <a:solidFill>
                  <a:srgbClr val="000000"/>
                </a:solidFill>
                <a:effectLst/>
                <a:latin typeface="Times New Roman" panose="02020603050405020304" pitchFamily="18" charset="0"/>
                <a:ea typeface="Times New Roman" panose="02020603050405020304" pitchFamily="18" charset="0"/>
              </a:rPr>
              <a:t>arrived on November 10, another 21-</a:t>
            </a:r>
            <a:r>
              <a:rPr lang="en-GB" sz="1800" spc="35" dirty="0">
                <a:solidFill>
                  <a:srgbClr val="000000"/>
                </a:solidFill>
                <a:effectLst/>
                <a:latin typeface="Times New Roman" panose="02020603050405020304" pitchFamily="18" charset="0"/>
                <a:ea typeface="Times New Roman" panose="02020603050405020304" pitchFamily="18" charset="0"/>
              </a:rPr>
              <a:t>day passage. </a:t>
            </a:r>
            <a:r>
              <a:rPr lang="en-GB" sz="1800" spc="85" dirty="0">
                <a:solidFill>
                  <a:srgbClr val="000000"/>
                </a:solidFill>
                <a:effectLst/>
                <a:latin typeface="Times New Roman" panose="02020603050405020304" pitchFamily="18" charset="0"/>
                <a:ea typeface="Times New Roman" panose="02020603050405020304" pitchFamily="18" charset="0"/>
              </a:rPr>
              <a:t>Here the remainder of the cargo was discharged and she received orders for </a:t>
            </a:r>
            <a:r>
              <a:rPr lang="en-GB" sz="1800" spc="85" dirty="0" err="1">
                <a:solidFill>
                  <a:srgbClr val="000000"/>
                </a:solidFill>
                <a:effectLst/>
                <a:latin typeface="Times New Roman" panose="02020603050405020304" pitchFamily="18" charset="0"/>
                <a:ea typeface="Times New Roman" panose="02020603050405020304" pitchFamily="18" charset="0"/>
              </a:rPr>
              <a:t>Tocopilla</a:t>
            </a:r>
            <a:r>
              <a:rPr lang="en-GB" sz="1800" spc="85" dirty="0">
                <a:solidFill>
                  <a:srgbClr val="000000"/>
                </a:solidFill>
                <a:effectLst/>
                <a:latin typeface="Times New Roman" panose="02020603050405020304" pitchFamily="18" charset="0"/>
                <a:ea typeface="Times New Roman" panose="02020603050405020304" pitchFamily="18" charset="0"/>
              </a:rPr>
              <a:t> where she was to load nitrate of soda for Cape Town.</a:t>
            </a:r>
            <a:endParaRPr lang="en-GB" sz="1800" dirty="0">
              <a:effectLst/>
              <a:latin typeface="Times New Roman" panose="02020603050405020304" pitchFamily="18" charset="0"/>
              <a:ea typeface="Times New Roman" panose="02020603050405020304" pitchFamily="18" charset="0"/>
            </a:endParaRPr>
          </a:p>
          <a:p>
            <a:pPr marL="572770"/>
            <a:r>
              <a:rPr lang="en-GB" sz="1800" dirty="0">
                <a:solidFill>
                  <a:srgbClr val="000000"/>
                </a:solidFill>
                <a:effectLst/>
                <a:latin typeface="Times New Roman" panose="02020603050405020304" pitchFamily="18" charset="0"/>
                <a:ea typeface="Calibri" panose="020F0502020204030204" pitchFamily="34" charset="0"/>
              </a:rPr>
              <a:t>This entailed an east to west voyage round Cape Horn against the strong westerly   gales   and   adverse currents experienced there in a southern summer. It was bad enough for a loaded ship, but Capt. Williams was to tackle this with his ship sailing high out of the water in ballast. In his book </a:t>
            </a:r>
            <a:r>
              <a:rPr lang="en-GB" sz="1800" i="1" dirty="0">
                <a:solidFill>
                  <a:srgbClr val="000000"/>
                </a:solidFill>
                <a:effectLst/>
                <a:latin typeface="Times New Roman" panose="02020603050405020304" pitchFamily="18" charset="0"/>
                <a:ea typeface="Calibri" panose="020F0502020204030204" pitchFamily="34" charset="0"/>
              </a:rPr>
              <a:t>Painted Ports</a:t>
            </a:r>
            <a:r>
              <a:rPr lang="en-GB" sz="1800" dirty="0">
                <a:solidFill>
                  <a:srgbClr val="000000"/>
                </a:solidFill>
                <a:effectLst/>
                <a:latin typeface="Times New Roman" panose="02020603050405020304" pitchFamily="18" charset="0"/>
                <a:ea typeface="Calibri" panose="020F0502020204030204" pitchFamily="34" charset="0"/>
              </a:rPr>
              <a:t>, the story of the ships of Devitt and Moore</a:t>
            </a:r>
            <a:r>
              <a:rPr lang="en-GB" sz="1800" spc="10" dirty="0">
                <a:solidFill>
                  <a:srgbClr val="000000"/>
                </a:solidFill>
                <a:effectLst/>
                <a:latin typeface="Times New Roman" panose="02020603050405020304" pitchFamily="18" charset="0"/>
                <a:ea typeface="Times New Roman" panose="02020603050405020304" pitchFamily="18" charset="0"/>
              </a:rPr>
              <a:t>, Capt. A. G. Course says of Capt. Williams: </a:t>
            </a:r>
            <a:r>
              <a:rPr lang="en-GB" sz="1800" spc="105" dirty="0">
                <a:solidFill>
                  <a:srgbClr val="000000"/>
                </a:solidFill>
                <a:effectLst/>
                <a:latin typeface="Times New Roman" panose="02020603050405020304" pitchFamily="18" charset="0"/>
                <a:ea typeface="Times New Roman" panose="02020603050405020304" pitchFamily="18" charset="0"/>
              </a:rPr>
              <a:t>"He could not have been blamed </a:t>
            </a:r>
            <a:r>
              <a:rPr lang="en-GB" sz="1800" spc="40" dirty="0">
                <a:solidFill>
                  <a:srgbClr val="000000"/>
                </a:solidFill>
                <a:effectLst/>
                <a:latin typeface="Times New Roman" panose="02020603050405020304" pitchFamily="18" charset="0"/>
                <a:ea typeface="Times New Roman" panose="02020603050405020304" pitchFamily="18" charset="0"/>
              </a:rPr>
              <a:t>if he had sailed his ship right, round </a:t>
            </a:r>
            <a:r>
              <a:rPr lang="en-GB" sz="1800" spc="35" dirty="0">
                <a:solidFill>
                  <a:srgbClr val="000000"/>
                </a:solidFill>
                <a:effectLst/>
                <a:latin typeface="Times New Roman" panose="02020603050405020304" pitchFamily="18" charset="0"/>
                <a:ea typeface="Times New Roman" panose="02020603050405020304" pitchFamily="18" charset="0"/>
              </a:rPr>
              <a:t>the world with the strong</a:t>
            </a:r>
            <a:r>
              <a:rPr lang="en-GB" sz="1800" spc="35" baseline="30000" dirty="0">
                <a:solidFill>
                  <a:srgbClr val="000000"/>
                </a:solidFill>
                <a:effectLst/>
                <a:latin typeface="Times New Roman" panose="02020603050405020304" pitchFamily="18" charset="0"/>
                <a:ea typeface="Times New Roman" panose="02020603050405020304" pitchFamily="18" charset="0"/>
              </a:rPr>
              <a:t>1</a:t>
            </a:r>
            <a:r>
              <a:rPr lang="en-GB" sz="1800" spc="35" dirty="0">
                <a:solidFill>
                  <a:srgbClr val="000000"/>
                </a:solidFill>
                <a:effectLst/>
                <a:latin typeface="Times New Roman" panose="02020603050405020304" pitchFamily="18" charset="0"/>
                <a:ea typeface="Times New Roman" panose="02020603050405020304" pitchFamily="18" charset="0"/>
              </a:rPr>
              <a:t> westerly winds driving his ship ahead; even </a:t>
            </a:r>
            <a:r>
              <a:rPr lang="en-GB" sz="1800" spc="30" dirty="0">
                <a:solidFill>
                  <a:srgbClr val="000000"/>
                </a:solidFill>
                <a:effectLst/>
                <a:latin typeface="Times New Roman" panose="02020603050405020304" pitchFamily="18" charset="0"/>
                <a:ea typeface="Times New Roman" panose="02020603050405020304" pitchFamily="18" charset="0"/>
              </a:rPr>
              <a:t>though it would have taken 100 days under the most favourable conditions. </a:t>
            </a:r>
            <a:r>
              <a:rPr lang="en-GB" sz="1800" spc="20" dirty="0">
                <a:solidFill>
                  <a:srgbClr val="000000"/>
                </a:solidFill>
                <a:effectLst/>
                <a:latin typeface="Times New Roman" panose="02020603050405020304" pitchFamily="18" charset="0"/>
                <a:ea typeface="Times New Roman" panose="02020603050405020304" pitchFamily="18" charset="0"/>
              </a:rPr>
              <a:t>But he sailed the Medway round Cape </a:t>
            </a:r>
            <a:r>
              <a:rPr lang="en-GB" sz="1800" spc="25" dirty="0">
                <a:solidFill>
                  <a:srgbClr val="000000"/>
                </a:solidFill>
                <a:effectLst/>
                <a:latin typeface="Times New Roman" panose="02020603050405020304" pitchFamily="18" charset="0"/>
                <a:ea typeface="Times New Roman" panose="02020603050405020304" pitchFamily="18" charset="0"/>
              </a:rPr>
              <a:t>Horn and made </a:t>
            </a:r>
            <a:r>
              <a:rPr lang="en-GB" sz="1800" spc="25" dirty="0" err="1">
                <a:solidFill>
                  <a:srgbClr val="000000"/>
                </a:solidFill>
                <a:effectLst/>
                <a:latin typeface="Times New Roman" panose="02020603050405020304" pitchFamily="18" charset="0"/>
                <a:ea typeface="Times New Roman" panose="02020603050405020304" pitchFamily="18" charset="0"/>
              </a:rPr>
              <a:t>Tocopilla</a:t>
            </a:r>
            <a:r>
              <a:rPr lang="en-GB" sz="1800" spc="25" dirty="0">
                <a:solidFill>
                  <a:srgbClr val="000000"/>
                </a:solidFill>
                <a:effectLst/>
                <a:latin typeface="Times New Roman" panose="02020603050405020304" pitchFamily="18" charset="0"/>
                <a:ea typeface="Times New Roman" panose="02020603050405020304" pitchFamily="18" charset="0"/>
              </a:rPr>
              <a:t> in 52 days.”</a:t>
            </a:r>
            <a:endParaRPr lang="en-GB" sz="1800" dirty="0">
              <a:effectLst/>
              <a:latin typeface="Times New Roman" panose="02020603050405020304" pitchFamily="18" charset="0"/>
              <a:ea typeface="Times New Roman" panose="02020603050405020304" pitchFamily="18" charset="0"/>
            </a:endParaRPr>
          </a:p>
          <a:p>
            <a:pPr marL="572770">
              <a:tabLst>
                <a:tab pos="2450465" algn="l"/>
              </a:tabLst>
            </a:pPr>
            <a:r>
              <a:rPr lang="en-GB" sz="1800" spc="70" dirty="0">
                <a:solidFill>
                  <a:srgbClr val="000000"/>
                </a:solidFill>
                <a:effectLst/>
                <a:latin typeface="Times New Roman" panose="02020603050405020304" pitchFamily="18" charset="0"/>
                <a:ea typeface="Times New Roman" panose="02020603050405020304" pitchFamily="18" charset="0"/>
              </a:rPr>
              <a:t>This is the only time it was carried </a:t>
            </a:r>
            <a:r>
              <a:rPr lang="en-GB" sz="1800" spc="120" dirty="0">
                <a:solidFill>
                  <a:srgbClr val="000000"/>
                </a:solidFill>
                <a:effectLst/>
                <a:latin typeface="Times New Roman" panose="02020603050405020304" pitchFamily="18" charset="0"/>
                <a:ea typeface="Times New Roman" panose="02020603050405020304" pitchFamily="18" charset="0"/>
              </a:rPr>
              <a:t>out by any Devitt and Moore's </a:t>
            </a:r>
            <a:r>
              <a:rPr lang="en-GB" sz="1800" spc="-15" dirty="0">
                <a:solidFill>
                  <a:srgbClr val="000000"/>
                </a:solidFill>
                <a:effectLst/>
                <a:latin typeface="Times New Roman" panose="02020603050405020304" pitchFamily="18" charset="0"/>
                <a:ea typeface="Times New Roman" panose="02020603050405020304" pitchFamily="18" charset="0"/>
              </a:rPr>
              <a:t>master."</a:t>
            </a:r>
            <a:endParaRPr lang="en-GB" sz="1800" dirty="0">
              <a:effectLst/>
              <a:latin typeface="Times New Roman" panose="02020603050405020304" pitchFamily="18" charset="0"/>
              <a:ea typeface="Times New Roman" panose="02020603050405020304" pitchFamily="18" charset="0"/>
            </a:endParaRPr>
          </a:p>
          <a:p>
            <a:pPr marL="572770"/>
            <a:r>
              <a:rPr lang="en-GB" sz="1800" spc="30" dirty="0">
                <a:solidFill>
                  <a:srgbClr val="000000"/>
                </a:solidFill>
                <a:effectLst/>
                <a:latin typeface="Times New Roman" panose="02020603050405020304" pitchFamily="18" charset="0"/>
                <a:ea typeface="Times New Roman" panose="02020603050405020304" pitchFamily="18" charset="0"/>
              </a:rPr>
              <a:t>After arriving at </a:t>
            </a:r>
            <a:r>
              <a:rPr lang="en-GB" sz="1800" spc="30" dirty="0" err="1">
                <a:solidFill>
                  <a:srgbClr val="000000"/>
                </a:solidFill>
                <a:effectLst/>
                <a:latin typeface="Times New Roman" panose="02020603050405020304" pitchFamily="18" charset="0"/>
                <a:ea typeface="Times New Roman" panose="02020603050405020304" pitchFamily="18" charset="0"/>
              </a:rPr>
              <a:t>Tocopilla</a:t>
            </a:r>
            <a:r>
              <a:rPr lang="en-GB" sz="1800" spc="30" dirty="0">
                <a:solidFill>
                  <a:srgbClr val="000000"/>
                </a:solidFill>
                <a:effectLst/>
                <a:latin typeface="Times New Roman" panose="02020603050405020304" pitchFamily="18" charset="0"/>
                <a:ea typeface="Times New Roman" panose="02020603050405020304" pitchFamily="18" charset="0"/>
              </a:rPr>
              <a:t> on Janu­</a:t>
            </a:r>
            <a:r>
              <a:rPr lang="en-GB" sz="1800" spc="-25" dirty="0">
                <a:solidFill>
                  <a:srgbClr val="000000"/>
                </a:solidFill>
                <a:effectLst/>
                <a:latin typeface="Times New Roman" panose="02020603050405020304" pitchFamily="18" charset="0"/>
                <a:ea typeface="Times New Roman" panose="02020603050405020304" pitchFamily="18" charset="0"/>
              </a:rPr>
              <a:t>ary 30, 1917, and loading 3,700 tons of </a:t>
            </a:r>
            <a:r>
              <a:rPr lang="en-GB" sz="1800" spc="10" dirty="0">
                <a:solidFill>
                  <a:srgbClr val="000000"/>
                </a:solidFill>
                <a:effectLst/>
                <a:latin typeface="Times New Roman" panose="02020603050405020304" pitchFamily="18" charset="0"/>
                <a:ea typeface="Times New Roman" panose="02020603050405020304" pitchFamily="18" charset="0"/>
              </a:rPr>
              <a:t>nitrate of soda for Cape Town, the </a:t>
            </a:r>
            <a:r>
              <a:rPr lang="en-GB" sz="1800" spc="20" dirty="0">
                <a:solidFill>
                  <a:srgbClr val="000000"/>
                </a:solidFill>
                <a:effectLst/>
                <a:latin typeface="Times New Roman" panose="02020603050405020304" pitchFamily="18" charset="0"/>
                <a:ea typeface="Times New Roman" panose="02020603050405020304" pitchFamily="18" charset="0"/>
              </a:rPr>
              <a:t>Medway sailed on February 19.</a:t>
            </a:r>
            <a:endParaRPr lang="en-GB" sz="1800" dirty="0">
              <a:effectLst/>
              <a:latin typeface="Times New Roman" panose="02020603050405020304" pitchFamily="18" charset="0"/>
              <a:ea typeface="Times New Roman" panose="02020603050405020304" pitchFamily="18" charset="0"/>
            </a:endParaRPr>
          </a:p>
          <a:p>
            <a:pPr marL="572770"/>
            <a:r>
              <a:rPr lang="en-GB" sz="1800" b="1" spc="15" dirty="0">
                <a:solidFill>
                  <a:srgbClr val="000000"/>
                </a:solidFill>
                <a:effectLst/>
                <a:latin typeface="Times New Roman" panose="02020603050405020304" pitchFamily="18" charset="0"/>
                <a:ea typeface="Times New Roman" panose="02020603050405020304" pitchFamily="18" charset="0"/>
              </a:rPr>
              <a:t>All-Time Record</a:t>
            </a:r>
            <a:r>
              <a:rPr lang="en-GB" sz="1800" spc="15" dirty="0">
                <a:solidFill>
                  <a:srgbClr val="000000"/>
                </a:solidFill>
                <a:effectLst/>
                <a:latin typeface="Times New Roman" panose="02020603050405020304" pitchFamily="18" charset="0"/>
                <a:ea typeface="Times New Roman" panose="02020603050405020304" pitchFamily="18" charset="0"/>
              </a:rPr>
              <a:t>.  </a:t>
            </a:r>
            <a:r>
              <a:rPr lang="en-GB" sz="1800" spc="10" dirty="0">
                <a:solidFill>
                  <a:srgbClr val="000000"/>
                </a:solidFill>
                <a:effectLst/>
                <a:latin typeface="Times New Roman" panose="02020603050405020304" pitchFamily="18" charset="0"/>
                <a:ea typeface="Times New Roman" panose="02020603050405020304" pitchFamily="18" charset="0"/>
              </a:rPr>
              <a:t>Capt. Course says: "This passage to </a:t>
            </a:r>
            <a:r>
              <a:rPr lang="en-GB" sz="1800" spc="25" dirty="0">
                <a:solidFill>
                  <a:srgbClr val="000000"/>
                </a:solidFill>
                <a:effectLst/>
                <a:latin typeface="Times New Roman" panose="02020603050405020304" pitchFamily="18" charset="0"/>
                <a:ea typeface="Times New Roman" panose="02020603050405020304" pitchFamily="18" charset="0"/>
              </a:rPr>
              <a:t>Cape Town was the best the Medway </a:t>
            </a:r>
            <a:r>
              <a:rPr lang="en-GB" sz="1800" spc="55" dirty="0">
                <a:solidFill>
                  <a:srgbClr val="000000"/>
                </a:solidFill>
                <a:effectLst/>
                <a:latin typeface="Times New Roman" panose="02020603050405020304" pitchFamily="18" charset="0"/>
                <a:ea typeface="Times New Roman" panose="02020603050405020304" pitchFamily="18" charset="0"/>
              </a:rPr>
              <a:t>ever made. It took 43 days and is a </a:t>
            </a:r>
            <a:r>
              <a:rPr lang="en-GB" sz="1800" spc="5" dirty="0">
                <a:solidFill>
                  <a:srgbClr val="000000"/>
                </a:solidFill>
                <a:effectLst/>
                <a:latin typeface="Times New Roman" panose="02020603050405020304" pitchFamily="18" charset="0"/>
                <a:ea typeface="Times New Roman" panose="02020603050405020304" pitchFamily="18" charset="0"/>
              </a:rPr>
              <a:t>record for all time, the next best being </a:t>
            </a:r>
            <a:r>
              <a:rPr lang="en-GB" sz="1800" spc="35" dirty="0">
                <a:solidFill>
                  <a:srgbClr val="000000"/>
                </a:solidFill>
                <a:effectLst/>
                <a:latin typeface="Times New Roman" panose="02020603050405020304" pitchFamily="18" charset="0"/>
                <a:ea typeface="Times New Roman" panose="02020603050405020304" pitchFamily="18" charset="0"/>
              </a:rPr>
              <a:t>44 1/2 days made by a German ship.  </a:t>
            </a:r>
            <a:r>
              <a:rPr lang="en-GB" sz="1800" spc="-10" dirty="0">
                <a:solidFill>
                  <a:srgbClr val="000000"/>
                </a:solidFill>
                <a:effectLst/>
                <a:latin typeface="Times New Roman" panose="02020603050405020304" pitchFamily="18" charset="0"/>
                <a:ea typeface="Times New Roman" panose="02020603050405020304" pitchFamily="18" charset="0"/>
              </a:rPr>
              <a:t>After    rounding    Cape    Horn - this </a:t>
            </a:r>
            <a:r>
              <a:rPr lang="en-GB" sz="1800" spc="20" dirty="0">
                <a:solidFill>
                  <a:srgbClr val="000000"/>
                </a:solidFill>
                <a:effectLst/>
                <a:latin typeface="Times New Roman" panose="02020603050405020304" pitchFamily="18" charset="0"/>
                <a:ea typeface="Times New Roman" panose="02020603050405020304" pitchFamily="18" charset="0"/>
              </a:rPr>
              <a:t> time the easy way from, west to east- s</a:t>
            </a:r>
            <a:r>
              <a:rPr lang="en-GB" sz="1800" dirty="0">
                <a:solidFill>
                  <a:srgbClr val="000000"/>
                </a:solidFill>
                <a:effectLst/>
                <a:latin typeface="Times New Roman" panose="02020603050405020304" pitchFamily="18" charset="0"/>
                <a:ea typeface="Calibri" panose="020F0502020204030204" pitchFamily="34" charset="0"/>
              </a:rPr>
              <a:t>he encountered a north-easterly gale, and, instead of making direct for Cape Town, Capt. Williams set a course to the eastward to pass south. of South Georgia Island.  The Midway   was   abeam of Cape Disappointment at 5 00 p.m. on March 20, seven miles distant. </a:t>
            </a:r>
            <a:r>
              <a:rPr lang="en-GB" sz="1800" dirty="0">
                <a:solidFill>
                  <a:srgbClr val="000000"/>
                </a:solidFill>
                <a:effectLst/>
                <a:latin typeface="Times New Roman" panose="02020603050405020304" pitchFamily="18" charset="0"/>
                <a:ea typeface="Times New Roman" panose="02020603050405020304" pitchFamily="18" charset="0"/>
              </a:rPr>
              <a:t> That evening three large icebergs were passed, and the look-out was doubled.  </a:t>
            </a:r>
            <a:r>
              <a:rPr lang="en-GB" sz="1800" dirty="0">
                <a:solidFill>
                  <a:srgbClr val="000000"/>
                </a:solidFill>
                <a:effectLst/>
                <a:latin typeface="Times New Roman" panose="02020603050405020304" pitchFamily="18" charset="0"/>
                <a:ea typeface="Calibri" panose="020F0502020204030204" pitchFamily="34" charset="0"/>
              </a:rPr>
              <a:t>Next morning fog set in, but icebergs continued to be sighted, one being 300 feet in height. </a:t>
            </a:r>
            <a:endParaRPr lang="en-GB" sz="1800" dirty="0">
              <a:effectLst/>
              <a:latin typeface="Times New Roman" panose="02020603050405020304" pitchFamily="18" charset="0"/>
              <a:ea typeface="Times New Roman" panose="02020603050405020304" pitchFamily="18" charset="0"/>
            </a:endParaRPr>
          </a:p>
          <a:p>
            <a:pPr marL="572770"/>
            <a:r>
              <a:rPr lang="en-GB" sz="1800" b="1" dirty="0">
                <a:solidFill>
                  <a:srgbClr val="000000"/>
                </a:solidFill>
                <a:effectLst/>
                <a:latin typeface="Times New Roman" panose="02020603050405020304" pitchFamily="18" charset="0"/>
                <a:ea typeface="Calibri" panose="020F0502020204030204" pitchFamily="34" charset="0"/>
              </a:rPr>
              <a:t>Another Record. </a:t>
            </a:r>
            <a:r>
              <a:rPr lang="en-GB" sz="1800" dirty="0">
                <a:solidFill>
                  <a:srgbClr val="000000"/>
                </a:solidFill>
                <a:effectLst/>
                <a:latin typeface="Times New Roman" panose="02020603050405020304" pitchFamily="18" charset="0"/>
                <a:ea typeface="Calibri" panose="020F0502020204030204" pitchFamily="34" charset="0"/>
              </a:rPr>
              <a:t>The Medway arrived at Cape Town on April 3 and, after discharging her cargo, sailed in ballast to </a:t>
            </a:r>
            <a:r>
              <a:rPr lang="en-GB" sz="1800" dirty="0" err="1">
                <a:solidFill>
                  <a:srgbClr val="000000"/>
                </a:solidFill>
                <a:effectLst/>
                <a:latin typeface="Times New Roman" panose="02020603050405020304" pitchFamily="18" charset="0"/>
                <a:ea typeface="Calibri" panose="020F0502020204030204" pitchFamily="34" charset="0"/>
              </a:rPr>
              <a:t>Tocopilla</a:t>
            </a:r>
            <a:r>
              <a:rPr lang="en-GB" sz="1800" dirty="0">
                <a:solidFill>
                  <a:srgbClr val="000000"/>
                </a:solidFill>
                <a:effectLst/>
                <a:latin typeface="Times New Roman" panose="02020603050405020304" pitchFamily="18" charset="0"/>
                <a:ea typeface="Calibri" panose="020F0502020204030204" pitchFamily="34" charset="0"/>
              </a:rPr>
              <a:t> on May 1 to load another' cargo of nitrates. Capt. Williams set course to the east­ward, for although it meant sailing three-quarters of the way round the world, it had the advantage of fair wind sailing with the strong westerlies driving the ship. In terms of time it was the shortest or quickest way.</a:t>
            </a:r>
            <a:endParaRPr lang="en-GB" sz="1800" dirty="0">
              <a:effectLst/>
              <a:latin typeface="Times New Roman" panose="02020603050405020304" pitchFamily="18" charset="0"/>
              <a:ea typeface="Times New Roman" panose="02020603050405020304" pitchFamily="18" charset="0"/>
            </a:endParaRPr>
          </a:p>
          <a:p>
            <a:pPr marL="572770"/>
            <a:r>
              <a:rPr lang="en-GB" sz="1800" spc="15" dirty="0">
                <a:solidFill>
                  <a:srgbClr val="000000"/>
                </a:solidFill>
                <a:effectLst/>
                <a:latin typeface="Times New Roman" panose="02020603050405020304" pitchFamily="18" charset="0"/>
                <a:ea typeface="Times New Roman" panose="02020603050405020304" pitchFamily="18" charset="0"/>
              </a:rPr>
              <a:t>In fact another sailing record was m</a:t>
            </a:r>
            <a:r>
              <a:rPr lang="en-GB" sz="1800" spc="20" dirty="0">
                <a:solidFill>
                  <a:srgbClr val="000000"/>
                </a:solidFill>
                <a:effectLst/>
                <a:latin typeface="Times New Roman" panose="02020603050405020304" pitchFamily="18" charset="0"/>
                <a:ea typeface="Times New Roman" panose="02020603050405020304" pitchFamily="18" charset="0"/>
              </a:rPr>
              <a:t>ade, 62 days from Cape Town to </a:t>
            </a:r>
            <a:r>
              <a:rPr lang="en-GB" sz="1800" spc="-25" dirty="0" err="1">
                <a:solidFill>
                  <a:srgbClr val="000000"/>
                </a:solidFill>
                <a:effectLst/>
                <a:latin typeface="Times New Roman" panose="02020603050405020304" pitchFamily="18" charset="0"/>
                <a:ea typeface="Times New Roman" panose="02020603050405020304" pitchFamily="18" charset="0"/>
              </a:rPr>
              <a:t>Tocopilla</a:t>
            </a:r>
            <a:r>
              <a:rPr lang="en-GB" sz="1800" spc="-25" dirty="0">
                <a:solidFill>
                  <a:srgbClr val="000000"/>
                </a:solidFill>
                <a:effectLst/>
                <a:latin typeface="Times New Roman" panose="02020603050405020304" pitchFamily="18" charset="0"/>
                <a:ea typeface="Times New Roman" panose="02020603050405020304" pitchFamily="18" charset="0"/>
              </a:rPr>
              <a:t>. </a:t>
            </a:r>
            <a:r>
              <a:rPr lang="en-GB" sz="1800" spc="-10" dirty="0">
                <a:solidFill>
                  <a:srgbClr val="000000"/>
                </a:solidFill>
                <a:effectLst/>
                <a:latin typeface="Times New Roman" panose="02020603050405020304" pitchFamily="18" charset="0"/>
                <a:ea typeface="Times New Roman" panose="02020603050405020304" pitchFamily="18" charset="0"/>
              </a:rPr>
              <a:t>It   was not accomplished without </a:t>
            </a:r>
            <a:r>
              <a:rPr lang="en-GB" sz="1800" spc="5" dirty="0">
                <a:solidFill>
                  <a:srgbClr val="000000"/>
                </a:solidFill>
                <a:effectLst/>
                <a:latin typeface="Times New Roman" panose="02020603050405020304" pitchFamily="18" charset="0"/>
                <a:ea typeface="Times New Roman" panose="02020603050405020304" pitchFamily="18" charset="0"/>
              </a:rPr>
              <a:t>careful planning.  Capt.   Williams </a:t>
            </a:r>
            <a:r>
              <a:rPr lang="en-GB" sz="1800" spc="20" dirty="0">
                <a:solidFill>
                  <a:srgbClr val="000000"/>
                </a:solidFill>
                <a:effectLst/>
                <a:latin typeface="Times New Roman" panose="02020603050405020304" pitchFamily="18" charset="0"/>
                <a:ea typeface="Times New Roman" panose="02020603050405020304" pitchFamily="18" charset="0"/>
              </a:rPr>
              <a:t>decided to go well south, where the num­</a:t>
            </a:r>
            <a:r>
              <a:rPr lang="en-GB" sz="1800" spc="15" dirty="0">
                <a:solidFill>
                  <a:srgbClr val="000000"/>
                </a:solidFill>
                <a:effectLst/>
                <a:latin typeface="Times New Roman" panose="02020603050405020304" pitchFamily="18" charset="0"/>
                <a:ea typeface="Times New Roman" panose="02020603050405020304" pitchFamily="18" charset="0"/>
              </a:rPr>
              <a:t>ber of miles in the degree of longitude </a:t>
            </a:r>
            <a:r>
              <a:rPr lang="en-GB" sz="1800" spc="10" dirty="0">
                <a:solidFill>
                  <a:srgbClr val="000000"/>
                </a:solidFill>
                <a:effectLst/>
                <a:latin typeface="Times New Roman" panose="02020603050405020304" pitchFamily="18" charset="0"/>
                <a:ea typeface="Times New Roman" panose="02020603050405020304" pitchFamily="18" charset="0"/>
              </a:rPr>
              <a:t>are less, to shorten the distance by sail­</a:t>
            </a:r>
            <a:r>
              <a:rPr lang="en-GB" sz="1800" dirty="0">
                <a:solidFill>
                  <a:srgbClr val="000000"/>
                </a:solidFill>
                <a:effectLst/>
                <a:latin typeface="Times New Roman" panose="02020603050405020304" pitchFamily="18" charset="0"/>
                <a:ea typeface="Times New Roman" panose="02020603050405020304" pitchFamily="18" charset="0"/>
              </a:rPr>
              <a:t>ing on a Great Circle track, which is a </a:t>
            </a:r>
            <a:r>
              <a:rPr lang="en-GB" sz="1800" spc="25" dirty="0">
                <a:solidFill>
                  <a:srgbClr val="000000"/>
                </a:solidFill>
                <a:effectLst/>
                <a:latin typeface="Times New Roman" panose="02020603050405020304" pitchFamily="18" charset="0"/>
                <a:ea typeface="Times New Roman" panose="02020603050405020304" pitchFamily="18" charset="0"/>
              </a:rPr>
              <a:t>straight line on the globe of the world. It paid him well for the daily average </a:t>
            </a:r>
            <a:r>
              <a:rPr lang="en-GB" sz="1800" spc="50" dirty="0">
                <a:solidFill>
                  <a:srgbClr val="000000"/>
                </a:solidFill>
                <a:effectLst/>
                <a:latin typeface="Times New Roman" panose="02020603050405020304" pitchFamily="18" charset="0"/>
                <a:ea typeface="Times New Roman" panose="02020603050405020304" pitchFamily="18" charset="0"/>
              </a:rPr>
              <a:t>of the passage was 197 miles.</a:t>
            </a:r>
            <a:endParaRPr lang="en-GB" sz="1800" dirty="0">
              <a:effectLst/>
              <a:latin typeface="Times New Roman" panose="02020603050405020304" pitchFamily="18" charset="0"/>
              <a:ea typeface="Times New Roman" panose="02020603050405020304" pitchFamily="18" charset="0"/>
            </a:endParaRPr>
          </a:p>
          <a:p>
            <a:pPr marL="572770"/>
            <a:r>
              <a:rPr lang="en-GB" sz="1800" b="1" spc="85" dirty="0">
                <a:solidFill>
                  <a:srgbClr val="000000"/>
                </a:solidFill>
                <a:effectLst/>
                <a:latin typeface="Times New Roman" panose="02020603050405020304" pitchFamily="18" charset="0"/>
                <a:ea typeface="Times New Roman" panose="02020603050405020304" pitchFamily="18" charset="0"/>
              </a:rPr>
              <a:t>ROUND THE WORLD IN 81 DAYS</a:t>
            </a:r>
            <a:endParaRPr lang="en-GB" sz="1800" dirty="0">
              <a:effectLst/>
              <a:latin typeface="Times New Roman" panose="02020603050405020304" pitchFamily="18" charset="0"/>
              <a:ea typeface="Times New Roman" panose="02020603050405020304" pitchFamily="18" charset="0"/>
            </a:endParaRPr>
          </a:p>
          <a:p>
            <a:pPr marL="572770"/>
            <a:r>
              <a:rPr lang="en-GB" sz="1800" spc="-10" dirty="0">
                <a:solidFill>
                  <a:srgbClr val="000000"/>
                </a:solidFill>
                <a:effectLst/>
                <a:latin typeface="Times New Roman" panose="02020603050405020304" pitchFamily="18" charset="0"/>
                <a:ea typeface="Times New Roman" panose="02020603050405020304" pitchFamily="18" charset="0"/>
              </a:rPr>
              <a:t>The course from Cape Town took the ship   to  the  southward   of  Kerguelen </a:t>
            </a:r>
            <a:r>
              <a:rPr lang="en-GB" sz="1800" spc="65" dirty="0">
                <a:solidFill>
                  <a:srgbClr val="000000"/>
                </a:solidFill>
                <a:effectLst/>
                <a:latin typeface="Times New Roman" panose="02020603050405020304" pitchFamily="18" charset="0"/>
                <a:ea typeface="Times New Roman" panose="02020603050405020304" pitchFamily="18" charset="0"/>
              </a:rPr>
              <a:t>Island, 30 miles to the southward </a:t>
            </a:r>
            <a:r>
              <a:rPr lang="en-GB" sz="1800" spc="20" dirty="0">
                <a:solidFill>
                  <a:srgbClr val="000000"/>
                </a:solidFill>
                <a:effectLst/>
                <a:latin typeface="Times New Roman" panose="02020603050405020304" pitchFamily="18" charset="0"/>
                <a:ea typeface="Times New Roman" panose="02020603050405020304" pitchFamily="18" charset="0"/>
              </a:rPr>
              <a:t>Campbell Island, which is to the south</a:t>
            </a:r>
            <a:r>
              <a:rPr lang="en-GB" sz="1800" dirty="0">
                <a:solidFill>
                  <a:srgbClr val="000000"/>
                </a:solidFill>
                <a:effectLst/>
                <a:latin typeface="Times New Roman" panose="02020603050405020304" pitchFamily="18" charset="0"/>
                <a:ea typeface="Times New Roman" panose="02020603050405020304" pitchFamily="18" charset="0"/>
              </a:rPr>
              <a:t>ward of New Zealand, and then to the </a:t>
            </a:r>
            <a:r>
              <a:rPr lang="en-GB" sz="1800" spc="20" dirty="0">
                <a:solidFill>
                  <a:srgbClr val="000000"/>
                </a:solidFill>
                <a:effectLst/>
                <a:latin typeface="Times New Roman" panose="02020603050405020304" pitchFamily="18" charset="0"/>
                <a:ea typeface="Times New Roman" panose="02020603050405020304" pitchFamily="18" charset="0"/>
              </a:rPr>
              <a:t>northward  through the  howling fifties </a:t>
            </a:r>
            <a:r>
              <a:rPr lang="en-GB" sz="1800" spc="25" dirty="0">
                <a:solidFill>
                  <a:srgbClr val="000000"/>
                </a:solidFill>
                <a:effectLst/>
                <a:latin typeface="Times New Roman" panose="02020603050405020304" pitchFamily="18" charset="0"/>
                <a:ea typeface="Times New Roman" panose="02020603050405020304" pitchFamily="18" charset="0"/>
              </a:rPr>
              <a:t>and roaring forties latitudes of the South </a:t>
            </a:r>
            <a:r>
              <a:rPr lang="en-GB" sz="1800" spc="-30" dirty="0">
                <a:solidFill>
                  <a:srgbClr val="000000"/>
                </a:solidFill>
                <a:effectLst/>
                <a:latin typeface="Times New Roman" panose="02020603050405020304" pitchFamily="18" charset="0"/>
                <a:ea typeface="Times New Roman" panose="02020603050405020304" pitchFamily="18" charset="0"/>
              </a:rPr>
              <a:t>Pacific.  </a:t>
            </a:r>
            <a:r>
              <a:rPr lang="en-GB" sz="1800" spc="-15" dirty="0">
                <a:solidFill>
                  <a:srgbClr val="000000"/>
                </a:solidFill>
                <a:effectLst/>
                <a:latin typeface="Times New Roman" panose="02020603050405020304" pitchFamily="18" charset="0"/>
                <a:ea typeface="Times New Roman" panose="02020603050405020304" pitchFamily="18" charset="0"/>
              </a:rPr>
              <a:t>Excluding the 27 days spent in Cape Town and </a:t>
            </a:r>
            <a:r>
              <a:rPr lang="en-GB" sz="1800" spc="15" dirty="0">
                <a:solidFill>
                  <a:srgbClr val="000000"/>
                </a:solidFill>
                <a:effectLst/>
                <a:latin typeface="Times New Roman" panose="02020603050405020304" pitchFamily="18" charset="0"/>
                <a:ea typeface="Times New Roman" panose="02020603050405020304" pitchFamily="18" charset="0"/>
              </a:rPr>
              <a:t>not counting the extra distance sailed to call at Cape Town the </a:t>
            </a:r>
            <a:r>
              <a:rPr lang="en-GB" sz="1800" spc="-55" dirty="0">
                <a:solidFill>
                  <a:srgbClr val="000000"/>
                </a:solidFill>
                <a:effectLst/>
                <a:latin typeface="Times New Roman" panose="02020603050405020304" pitchFamily="18" charset="0"/>
                <a:ea typeface="Times New Roman" panose="02020603050405020304" pitchFamily="18" charset="0"/>
              </a:rPr>
              <a:t>Medway sailed round the world, from</a:t>
            </a:r>
            <a:r>
              <a:rPr lang="en-GB" sz="1800" spc="-20" dirty="0">
                <a:solidFill>
                  <a:srgbClr val="000000"/>
                </a:solidFill>
                <a:effectLst/>
                <a:latin typeface="Times New Roman" panose="02020603050405020304" pitchFamily="18" charset="0"/>
                <a:ea typeface="Times New Roman" panose="02020603050405020304" pitchFamily="18" charset="0"/>
              </a:rPr>
              <a:t> position in latitude 40 degrees south </a:t>
            </a:r>
            <a:r>
              <a:rPr lang="en-GB" sz="1800" spc="10" dirty="0">
                <a:solidFill>
                  <a:srgbClr val="000000"/>
                </a:solidFill>
                <a:effectLst/>
                <a:latin typeface="Times New Roman" panose="02020603050405020304" pitchFamily="18" charset="0"/>
                <a:ea typeface="Times New Roman" panose="02020603050405020304" pitchFamily="18" charset="0"/>
              </a:rPr>
              <a:t>on the eastern side of the South Pac­</a:t>
            </a:r>
            <a:r>
              <a:rPr lang="en-GB" sz="1800" spc="35" dirty="0">
                <a:solidFill>
                  <a:srgbClr val="000000"/>
                </a:solidFill>
                <a:effectLst/>
                <a:latin typeface="Times New Roman" panose="02020603050405020304" pitchFamily="18" charset="0"/>
                <a:ea typeface="Times New Roman" panose="02020603050405020304" pitchFamily="18" charset="0"/>
              </a:rPr>
              <a:t>ific Back to the same position, in 81 days</a:t>
            </a:r>
            <a:r>
              <a:rPr lang="en-GB" sz="1800" spc="10" dirty="0">
                <a:solidFill>
                  <a:srgbClr val="000000"/>
                </a:solidFill>
                <a:effectLst/>
                <a:latin typeface="Times New Roman" panose="02020603050405020304" pitchFamily="18" charset="0"/>
                <a:ea typeface="Times New Roman" panose="02020603050405020304" pitchFamily="18" charset="0"/>
              </a:rPr>
              <a:t> at an average daily speed of 204 miles.  That is  another sailing ship record. </a:t>
            </a:r>
            <a:endParaRPr lang="en-GB" sz="1800" dirty="0">
              <a:effectLst/>
              <a:latin typeface="Times New Roman" panose="02020603050405020304" pitchFamily="18" charset="0"/>
              <a:ea typeface="Times New Roman" panose="02020603050405020304" pitchFamily="18" charset="0"/>
            </a:endParaRPr>
          </a:p>
          <a:p>
            <a:pPr marL="572770"/>
            <a:r>
              <a:rPr lang="en-GB" sz="1800" spc="10" dirty="0">
                <a:solidFill>
                  <a:srgbClr val="000000"/>
                </a:solidFill>
                <a:effectLst/>
                <a:latin typeface="Times New Roman" panose="02020603050405020304" pitchFamily="18" charset="0"/>
                <a:ea typeface="Times New Roman" panose="02020603050405020304" pitchFamily="18" charset="0"/>
              </a:rPr>
              <a:t>Captain Williams made other voyages in the Medway, the last one being from</a:t>
            </a:r>
            <a:r>
              <a:rPr lang="en-GB" sz="1800" dirty="0">
                <a:solidFill>
                  <a:srgbClr val="000000"/>
                </a:solidFill>
                <a:effectLst/>
                <a:latin typeface="Times New Roman" panose="02020603050405020304" pitchFamily="18" charset="0"/>
                <a:ea typeface="Calibri" panose="020F0502020204030204" pitchFamily="34" charset="0"/>
              </a:rPr>
              <a:t> Iquique in Chile to Cape Town. During ' this passage .negotiations were going on between, her. owners and the Anglo-Saxon Petroleum Company, who were acting on behalf of the </a:t>
            </a:r>
            <a:r>
              <a:rPr lang="en-GB" sz="1800" spc="25" dirty="0">
                <a:solidFill>
                  <a:srgbClr val="000000"/>
                </a:solidFill>
                <a:effectLst/>
                <a:latin typeface="Times New Roman" panose="02020603050405020304" pitchFamily="18" charset="0"/>
                <a:ea typeface="Times New Roman" panose="02020603050405020304" pitchFamily="18" charset="0"/>
              </a:rPr>
              <a:t>Shipping Con­</a:t>
            </a:r>
            <a:r>
              <a:rPr lang="en-GB" sz="1800" spc="30" dirty="0">
                <a:solidFill>
                  <a:srgbClr val="000000"/>
                </a:solidFill>
                <a:effectLst/>
                <a:latin typeface="Times New Roman" panose="02020603050405020304" pitchFamily="18" charset="0"/>
                <a:ea typeface="Times New Roman" panose="02020603050405020304" pitchFamily="18" charset="0"/>
              </a:rPr>
              <a:t>troller, for the sale and purchase of the </a:t>
            </a:r>
            <a:r>
              <a:rPr lang="en-GB" sz="1800" spc="85" dirty="0">
                <a:solidFill>
                  <a:srgbClr val="000000"/>
                </a:solidFill>
                <a:effectLst/>
                <a:latin typeface="Times New Roman" panose="02020603050405020304" pitchFamily="18" charset="0"/>
                <a:ea typeface="Times New Roman" panose="02020603050405020304" pitchFamily="18" charset="0"/>
              </a:rPr>
              <a:t>Medway. Devitt arid Moore did not </a:t>
            </a:r>
            <a:r>
              <a:rPr lang="en-GB" sz="1800" spc="80" dirty="0">
                <a:solidFill>
                  <a:srgbClr val="000000"/>
                </a:solidFill>
                <a:effectLst/>
                <a:latin typeface="Times New Roman" panose="02020603050405020304" pitchFamily="18" charset="0"/>
                <a:ea typeface="Times New Roman" panose="02020603050405020304" pitchFamily="18" charset="0"/>
              </a:rPr>
              <a:t>want to sell their only training ship, </a:t>
            </a:r>
            <a:r>
              <a:rPr lang="en-GB" sz="1800" spc="20" dirty="0">
                <a:solidFill>
                  <a:srgbClr val="000000"/>
                </a:solidFill>
                <a:effectLst/>
                <a:latin typeface="Times New Roman" panose="02020603050405020304" pitchFamily="18" charset="0"/>
                <a:ea typeface="Times New Roman" panose="02020603050405020304" pitchFamily="18" charset="0"/>
              </a:rPr>
              <a:t>but the exigencies of the war demanded it and she was sold for £41,000.  </a:t>
            </a:r>
            <a:r>
              <a:rPr lang="en-GB" sz="1800" spc="100" dirty="0">
                <a:solidFill>
                  <a:srgbClr val="000000"/>
                </a:solidFill>
                <a:effectLst/>
                <a:latin typeface="Times New Roman" panose="02020603050405020304" pitchFamily="18" charset="0"/>
                <a:ea typeface="Times New Roman" panose="02020603050405020304" pitchFamily="18" charset="0"/>
              </a:rPr>
              <a:t>After her cargo was discharged at </a:t>
            </a:r>
            <a:r>
              <a:rPr lang="en-GB" sz="1800" spc="20" dirty="0">
                <a:solidFill>
                  <a:srgbClr val="000000"/>
                </a:solidFill>
                <a:effectLst/>
                <a:latin typeface="Times New Roman" panose="02020603050405020304" pitchFamily="18" charset="0"/>
                <a:ea typeface="Times New Roman" panose="02020603050405020304" pitchFamily="18" charset="0"/>
              </a:rPr>
              <a:t>Cape Town the ship was sailed to Hong by </a:t>
            </a:r>
            <a:r>
              <a:rPr lang="en-GB" sz="1800" spc="-10" dirty="0" err="1">
                <a:solidFill>
                  <a:srgbClr val="000000"/>
                </a:solidFill>
                <a:effectLst/>
                <a:latin typeface="Times New Roman" panose="02020603050405020304" pitchFamily="18" charset="0"/>
                <a:ea typeface="Times New Roman" panose="02020603050405020304" pitchFamily="18" charset="0"/>
              </a:rPr>
              <a:t>Capt</a:t>
            </a:r>
            <a:r>
              <a:rPr lang="en-GB" sz="1800" spc="-10" dirty="0">
                <a:solidFill>
                  <a:srgbClr val="000000"/>
                </a:solidFill>
                <a:effectLst/>
                <a:latin typeface="Times New Roman" panose="02020603050405020304" pitchFamily="18" charset="0"/>
                <a:ea typeface="Times New Roman" panose="02020603050405020304" pitchFamily="18" charset="0"/>
              </a:rPr>
              <a:t> Williams; where she was </a:t>
            </a:r>
            <a:r>
              <a:rPr lang="en-GB" sz="1800" spc="25" dirty="0">
                <a:solidFill>
                  <a:srgbClr val="000000"/>
                </a:solidFill>
                <a:effectLst/>
                <a:latin typeface="Times New Roman" panose="02020603050405020304" pitchFamily="18" charset="0"/>
                <a:ea typeface="Times New Roman" panose="02020603050405020304" pitchFamily="18" charset="0"/>
              </a:rPr>
              <a:t>converted to a bulk oil carrier, renamed </a:t>
            </a:r>
            <a:r>
              <a:rPr lang="en-GB" sz="1800" spc="50" dirty="0" err="1">
                <a:solidFill>
                  <a:srgbClr val="000000"/>
                </a:solidFill>
                <a:effectLst/>
                <a:latin typeface="Times New Roman" panose="02020603050405020304" pitchFamily="18" charset="0"/>
                <a:ea typeface="Times New Roman" panose="02020603050405020304" pitchFamily="18" charset="0"/>
              </a:rPr>
              <a:t>Myr</a:t>
            </a:r>
            <a:r>
              <a:rPr lang="en-GB" sz="1800" spc="50" dirty="0">
                <a:solidFill>
                  <a:srgbClr val="000000"/>
                </a:solidFill>
                <a:effectLst/>
                <a:latin typeface="Times New Roman" panose="02020603050405020304" pitchFamily="18" charset="0"/>
                <a:ea typeface="Times New Roman" panose="02020603050405020304" pitchFamily="18" charset="0"/>
              </a:rPr>
              <a:t> Shell, and used for service in the </a:t>
            </a:r>
            <a:r>
              <a:rPr lang="en-GB" sz="1800" spc="70" dirty="0">
                <a:solidFill>
                  <a:srgbClr val="000000"/>
                </a:solidFill>
                <a:effectLst/>
                <a:latin typeface="Times New Roman" panose="02020603050405020304" pitchFamily="18" charset="0"/>
                <a:ea typeface="Times New Roman" panose="02020603050405020304" pitchFamily="18" charset="0"/>
              </a:rPr>
              <a:t>Far East.</a:t>
            </a:r>
            <a:r>
              <a:rPr lang="en-GB" sz="1800" dirty="0">
                <a:solidFill>
                  <a:srgbClr val="000000"/>
                </a:solidFill>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572770"/>
            <a:r>
              <a:rPr lang="en-GB" sz="1800" spc="-20" dirty="0">
                <a:solidFill>
                  <a:srgbClr val="000000"/>
                </a:solidFill>
                <a:effectLst/>
                <a:latin typeface="Times New Roman" panose="02020603050405020304" pitchFamily="18" charset="0"/>
                <a:ea typeface="Times New Roman" panose="02020603050405020304" pitchFamily="18" charset="0"/>
              </a:rPr>
              <a:t>His command of the Medway was a short span in the</a:t>
            </a:r>
            <a:r>
              <a:rPr lang="en-GB" sz="1800" spc="65" dirty="0">
                <a:solidFill>
                  <a:srgbClr val="000000"/>
                </a:solidFill>
                <a:effectLst/>
                <a:latin typeface="Times New Roman" panose="02020603050405020304" pitchFamily="18" charset="0"/>
                <a:ea typeface="Times New Roman" panose="02020603050405020304" pitchFamily="18" charset="0"/>
              </a:rPr>
              <a:t> life of Capt. Will</a:t>
            </a:r>
            <a:r>
              <a:rPr lang="en-GB" sz="1800" spc="25" dirty="0">
                <a:solidFill>
                  <a:srgbClr val="000000"/>
                </a:solidFill>
                <a:effectLst/>
                <a:latin typeface="Times New Roman" panose="02020603050405020304" pitchFamily="18" charset="0"/>
                <a:ea typeface="Times New Roman" panose="02020603050405020304" pitchFamily="18" charset="0"/>
              </a:rPr>
              <a:t>iams who went to sea at the age of </a:t>
            </a:r>
            <a:r>
              <a:rPr lang="en-GB" sz="1800" spc="15" dirty="0">
                <a:solidFill>
                  <a:srgbClr val="000000"/>
                </a:solidFill>
                <a:effectLst/>
                <a:latin typeface="Times New Roman" panose="02020603050405020304" pitchFamily="18" charset="0"/>
                <a:ea typeface="Times New Roman" panose="02020603050405020304" pitchFamily="18" charset="0"/>
              </a:rPr>
              <a:t>15 in 1892 and had weathered many </a:t>
            </a:r>
            <a:r>
              <a:rPr lang="en-GB" sz="1800" spc="60" dirty="0">
                <a:solidFill>
                  <a:srgbClr val="000000"/>
                </a:solidFill>
                <a:effectLst/>
                <a:latin typeface="Times New Roman" panose="02020603050405020304" pitchFamily="18" charset="0"/>
                <a:ea typeface="Times New Roman" panose="02020603050405020304" pitchFamily="18" charset="0"/>
              </a:rPr>
              <a:t>Cape Horn gales and breathless mo</a:t>
            </a:r>
            <a:r>
              <a:rPr lang="en-GB" sz="1800" spc="35" dirty="0">
                <a:solidFill>
                  <a:srgbClr val="000000"/>
                </a:solidFill>
                <a:effectLst/>
                <a:latin typeface="Times New Roman" panose="02020603050405020304" pitchFamily="18" charset="0"/>
                <a:ea typeface="Times New Roman" panose="02020603050405020304" pitchFamily="18" charset="0"/>
              </a:rPr>
              <a:t>ments in windjammers before becom</a:t>
            </a:r>
            <a:r>
              <a:rPr lang="en-GB" sz="1800" spc="70" dirty="0">
                <a:solidFill>
                  <a:srgbClr val="000000"/>
                </a:solidFill>
                <a:effectLst/>
                <a:latin typeface="Times New Roman" panose="02020603050405020304" pitchFamily="18" charset="0"/>
                <a:ea typeface="Times New Roman" panose="02020603050405020304" pitchFamily="18" charset="0"/>
              </a:rPr>
              <a:t>ing master in those famous ships. </a:t>
            </a:r>
            <a:r>
              <a:rPr lang="en-GB" sz="1800" spc="115" dirty="0">
                <a:solidFill>
                  <a:srgbClr val="000000"/>
                </a:solidFill>
                <a:effectLst/>
                <a:latin typeface="Times New Roman" panose="02020603050405020304" pitchFamily="18" charset="0"/>
                <a:ea typeface="Times New Roman" panose="02020603050405020304" pitchFamily="18" charset="0"/>
              </a:rPr>
              <a:t>In later years he was in command </a:t>
            </a:r>
            <a:r>
              <a:rPr lang="en-GB" sz="1800" spc="25" dirty="0">
                <a:solidFill>
                  <a:srgbClr val="000000"/>
                </a:solidFill>
                <a:effectLst/>
                <a:latin typeface="Times New Roman" panose="02020603050405020304" pitchFamily="18" charset="0"/>
                <a:ea typeface="Times New Roman" panose="02020603050405020304" pitchFamily="18" charset="0"/>
              </a:rPr>
              <a:t>of   many   well-known. cadet training </a:t>
            </a:r>
            <a:r>
              <a:rPr lang="en-GB" sz="1800" spc="70" dirty="0">
                <a:solidFill>
                  <a:srgbClr val="000000"/>
                </a:solidFill>
                <a:effectLst/>
                <a:latin typeface="Times New Roman" panose="02020603050405020304" pitchFamily="18" charset="0"/>
                <a:ea typeface="Times New Roman" panose="02020603050405020304" pitchFamily="18" charset="0"/>
              </a:rPr>
              <a:t>ships and was regarded as a leading </a:t>
            </a:r>
            <a:r>
              <a:rPr lang="en-GB" sz="1800" spc="80" dirty="0">
                <a:solidFill>
                  <a:srgbClr val="000000"/>
                </a:solidFill>
                <a:effectLst/>
                <a:latin typeface="Times New Roman" panose="02020603050405020304" pitchFamily="18" charset="0"/>
                <a:ea typeface="Times New Roman" panose="02020603050405020304" pitchFamily="18" charset="0"/>
              </a:rPr>
              <a:t>ship's master before he retired at the </a:t>
            </a:r>
            <a:r>
              <a:rPr lang="en-GB" sz="1800" spc="25" dirty="0">
                <a:solidFill>
                  <a:srgbClr val="000000"/>
                </a:solidFill>
                <a:effectLst/>
                <a:latin typeface="Times New Roman" panose="02020603050405020304" pitchFamily="18" charset="0"/>
                <a:ea typeface="Times New Roman" panose="02020603050405020304" pitchFamily="18" charset="0"/>
              </a:rPr>
              <a:t>end of the 1939-45 war.</a:t>
            </a:r>
            <a:endParaRPr lang="en-GB"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21</a:t>
            </a:fld>
            <a:endParaRPr lang="en-US"/>
          </a:p>
        </p:txBody>
      </p:sp>
    </p:spTree>
    <p:extLst>
      <p:ext uri="{BB962C8B-B14F-4D97-AF65-F5344CB8AC3E}">
        <p14:creationId xmlns:p14="http://schemas.microsoft.com/office/powerpoint/2010/main" val="1653887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0286A-2547-B947-B926-39AC3A030546}" type="slidenum">
              <a:rPr lang="en-US" smtClean="0"/>
              <a:t>24</a:t>
            </a:fld>
            <a:endParaRPr lang="en-US"/>
          </a:p>
        </p:txBody>
      </p:sp>
    </p:spTree>
    <p:extLst>
      <p:ext uri="{BB962C8B-B14F-4D97-AF65-F5344CB8AC3E}">
        <p14:creationId xmlns:p14="http://schemas.microsoft.com/office/powerpoint/2010/main" val="388386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F2795-5B2E-248E-B11A-ABFE5CE8726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054E12A-55C5-646B-5925-4D412E8910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0A078FD-0646-CADA-19B2-227A8E7354F9}"/>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5" name="Footer Placeholder 4">
            <a:extLst>
              <a:ext uri="{FF2B5EF4-FFF2-40B4-BE49-F238E27FC236}">
                <a16:creationId xmlns:a16="http://schemas.microsoft.com/office/drawing/2014/main" id="{31BA25A9-5280-9E78-9660-5BDCB6720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E6FDA-0E91-DF45-C44B-B4E80DFB3848}"/>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799328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ABBB-F197-D015-BE08-63B772EB428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6042205-3AA1-AF06-0ED4-6FAD8DBC6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D8BD14-ECFB-C741-FA2D-7F7C6F7CD4EF}"/>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5" name="Footer Placeholder 4">
            <a:extLst>
              <a:ext uri="{FF2B5EF4-FFF2-40B4-BE49-F238E27FC236}">
                <a16:creationId xmlns:a16="http://schemas.microsoft.com/office/drawing/2014/main" id="{C697EEE5-280A-8D03-5C98-D05F6FECD9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A77E2-3B2C-5439-6F8C-B53A96E2CB68}"/>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61802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77B6B8-6440-922C-3C9E-552AA8C497C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4903619-6832-56D0-9608-5AB0B0ACF7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21BFFE-FA4A-E99C-E6CA-09CAD3080678}"/>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5" name="Footer Placeholder 4">
            <a:extLst>
              <a:ext uri="{FF2B5EF4-FFF2-40B4-BE49-F238E27FC236}">
                <a16:creationId xmlns:a16="http://schemas.microsoft.com/office/drawing/2014/main" id="{E5103897-2A71-3040-CE28-19B7D1098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3D29F-E3D3-5882-760F-7F26E90AF586}"/>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287346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EF391-997F-1E95-B921-D0733AFBDC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BAA52BE-E18A-2407-EBAA-DDE0582031A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049046-3497-5EC6-5CD1-159C9F74339F}"/>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5" name="Footer Placeholder 4">
            <a:extLst>
              <a:ext uri="{FF2B5EF4-FFF2-40B4-BE49-F238E27FC236}">
                <a16:creationId xmlns:a16="http://schemas.microsoft.com/office/drawing/2014/main" id="{87D2EFEF-C438-320E-122F-B17CE6D11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E8CE4-3F93-A14F-63EE-54E3E74CC9A4}"/>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3257193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EC45F-34E0-6324-5123-91862A595CA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F61D670-F954-5BA7-E6DB-AF23423CCC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3EBAFB0-C4DE-47C4-69C2-ADCD35DF3883}"/>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5" name="Footer Placeholder 4">
            <a:extLst>
              <a:ext uri="{FF2B5EF4-FFF2-40B4-BE49-F238E27FC236}">
                <a16:creationId xmlns:a16="http://schemas.microsoft.com/office/drawing/2014/main" id="{020AA153-84EF-893E-215F-6B3148DB6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E661F-9449-5372-E503-CF13646F81FB}"/>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257803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DC517-4976-4C44-63B2-16DDA460A8C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2F46522-7538-BF39-C32B-DCF479C1FBE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AC5B44C-358E-0891-89C8-9AECBF2C849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55FF0F5-0532-E0DD-ECB4-68A4E0431A52}"/>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6" name="Footer Placeholder 5">
            <a:extLst>
              <a:ext uri="{FF2B5EF4-FFF2-40B4-BE49-F238E27FC236}">
                <a16:creationId xmlns:a16="http://schemas.microsoft.com/office/drawing/2014/main" id="{67BDAB56-ED93-552D-9FE2-E927F1A9DA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AAD0C-1F66-2E1C-8744-A80115946E1C}"/>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416298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00F5E-9BBA-EF97-D3CF-8C0A1CE4282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4E9747F-5DCC-DB32-9919-3AE122867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C343E7-C2FE-D52A-59EC-749636D4A0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895750A-6BAA-C4B9-4D58-3779FB6340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4C39831-6897-D7B5-3091-DAF7F2396C0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F99D828-9E6A-066A-F768-A6FC6A027CB0}"/>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8" name="Footer Placeholder 7">
            <a:extLst>
              <a:ext uri="{FF2B5EF4-FFF2-40B4-BE49-F238E27FC236}">
                <a16:creationId xmlns:a16="http://schemas.microsoft.com/office/drawing/2014/main" id="{3C9A470D-BB5A-7347-E000-22F81C841E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461792-0CA1-89C3-D4A6-45741D4BDC6D}"/>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3891080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2D4B-A17E-F36B-72BF-68A0BEE1C03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82AFE8-4F63-501B-40A2-ECFD85717891}"/>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4" name="Footer Placeholder 3">
            <a:extLst>
              <a:ext uri="{FF2B5EF4-FFF2-40B4-BE49-F238E27FC236}">
                <a16:creationId xmlns:a16="http://schemas.microsoft.com/office/drawing/2014/main" id="{1DEC98FA-D9F5-3C7A-7F5F-FBF3026419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55E7F1-8C48-D66A-8DCC-762A5349FF54}"/>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101036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E93155-2B6A-C3A7-6214-B0A50C11BD04}"/>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3" name="Footer Placeholder 2">
            <a:extLst>
              <a:ext uri="{FF2B5EF4-FFF2-40B4-BE49-F238E27FC236}">
                <a16:creationId xmlns:a16="http://schemas.microsoft.com/office/drawing/2014/main" id="{F6DA1564-05CB-E112-6A7C-78DECE1F5F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B15405-6C5D-7FDD-91EA-47414FBB690C}"/>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1329384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AF4FC-708C-8211-8FE6-0B11B2CDC4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B318C7D-BD10-9633-48DF-104E9BFFC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20DDAD8-6789-1505-3902-D881CD700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1184A7-C308-6908-C9CF-57BE5972D092}"/>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6" name="Footer Placeholder 5">
            <a:extLst>
              <a:ext uri="{FF2B5EF4-FFF2-40B4-BE49-F238E27FC236}">
                <a16:creationId xmlns:a16="http://schemas.microsoft.com/office/drawing/2014/main" id="{71A87CFF-D191-62DA-408E-E7995C1B78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C14885-45A2-3F5C-4541-1697206FA29A}"/>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334568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D33D-04E0-3596-D8C8-FDE7E32A561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524687-42BC-2929-598F-955E4A39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E50BC8-4A5B-87D4-FD59-563FDB184A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29666E-030B-8692-30E2-645385772B15}"/>
              </a:ext>
            </a:extLst>
          </p:cNvPr>
          <p:cNvSpPr>
            <a:spLocks noGrp="1"/>
          </p:cNvSpPr>
          <p:nvPr>
            <p:ph type="dt" sz="half" idx="10"/>
          </p:nvPr>
        </p:nvSpPr>
        <p:spPr/>
        <p:txBody>
          <a:bodyPr/>
          <a:lstStyle/>
          <a:p>
            <a:fld id="{C68D6D74-E292-C44C-9AD6-D28F74A054D8}" type="datetimeFigureOut">
              <a:rPr lang="en-US" smtClean="0"/>
              <a:t>12/11/23</a:t>
            </a:fld>
            <a:endParaRPr lang="en-US"/>
          </a:p>
        </p:txBody>
      </p:sp>
      <p:sp>
        <p:nvSpPr>
          <p:cNvPr id="6" name="Footer Placeholder 5">
            <a:extLst>
              <a:ext uri="{FF2B5EF4-FFF2-40B4-BE49-F238E27FC236}">
                <a16:creationId xmlns:a16="http://schemas.microsoft.com/office/drawing/2014/main" id="{595BB292-613F-7048-585A-3A852B91A3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12E13-9BC5-FC76-4305-483A1B5A25DD}"/>
              </a:ext>
            </a:extLst>
          </p:cNvPr>
          <p:cNvSpPr>
            <a:spLocks noGrp="1"/>
          </p:cNvSpPr>
          <p:nvPr>
            <p:ph type="sldNum" sz="quarter" idx="12"/>
          </p:nvPr>
        </p:nvSpPr>
        <p:spPr/>
        <p:txBody>
          <a:bodyPr/>
          <a:lstStyle/>
          <a:p>
            <a:fld id="{04339C7F-3729-614A-8B5D-D2DBF6D83E0C}" type="slidenum">
              <a:rPr lang="en-US" smtClean="0"/>
              <a:t>‹#›</a:t>
            </a:fld>
            <a:endParaRPr lang="en-US"/>
          </a:p>
        </p:txBody>
      </p:sp>
    </p:spTree>
    <p:extLst>
      <p:ext uri="{BB962C8B-B14F-4D97-AF65-F5344CB8AC3E}">
        <p14:creationId xmlns:p14="http://schemas.microsoft.com/office/powerpoint/2010/main" val="819120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CE860-8646-9959-8557-A64849790D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10F535-C54B-BFD8-7799-528C9E9911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E32F15-8C86-A975-A5C6-9B6E982F1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D6D74-E292-C44C-9AD6-D28F74A054D8}" type="datetimeFigureOut">
              <a:rPr lang="en-US" smtClean="0"/>
              <a:t>12/11/23</a:t>
            </a:fld>
            <a:endParaRPr lang="en-US"/>
          </a:p>
        </p:txBody>
      </p:sp>
      <p:sp>
        <p:nvSpPr>
          <p:cNvPr id="5" name="Footer Placeholder 4">
            <a:extLst>
              <a:ext uri="{FF2B5EF4-FFF2-40B4-BE49-F238E27FC236}">
                <a16:creationId xmlns:a16="http://schemas.microsoft.com/office/drawing/2014/main" id="{C85ADC8C-643F-76C0-8DD9-5E50506D94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EE7CB1-F67C-293F-A93A-BEA41162E5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39C7F-3729-614A-8B5D-D2DBF6D83E0C}" type="slidenum">
              <a:rPr lang="en-US" smtClean="0"/>
              <a:t>‹#›</a:t>
            </a:fld>
            <a:endParaRPr lang="en-US"/>
          </a:p>
        </p:txBody>
      </p:sp>
    </p:spTree>
    <p:extLst>
      <p:ext uri="{BB962C8B-B14F-4D97-AF65-F5344CB8AC3E}">
        <p14:creationId xmlns:p14="http://schemas.microsoft.com/office/powerpoint/2010/main" val="2523485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s://www.welshmariners.org.uk/"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en.wikipedia.org/wiki/Barbary_Coast"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museomaritimo.com/en/shipwrecks"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odel of a ship in a glass jar&#10;&#10;Description automatically generated">
            <a:extLst>
              <a:ext uri="{FF2B5EF4-FFF2-40B4-BE49-F238E27FC236}">
                <a16:creationId xmlns:a16="http://schemas.microsoft.com/office/drawing/2014/main" id="{C3B66C62-A8B2-FFF7-4D8E-A927F5C95D75}"/>
              </a:ext>
            </a:extLst>
          </p:cNvPr>
          <p:cNvPicPr>
            <a:picLocks noChangeAspect="1"/>
          </p:cNvPicPr>
          <p:nvPr/>
        </p:nvPicPr>
        <p:blipFill>
          <a:blip r:embed="rId2"/>
          <a:stretch>
            <a:fillRect/>
          </a:stretch>
        </p:blipFill>
        <p:spPr>
          <a:xfrm>
            <a:off x="1239263" y="908479"/>
            <a:ext cx="9201873" cy="3585401"/>
          </a:xfrm>
          <a:prstGeom prst="rect">
            <a:avLst/>
          </a:prstGeom>
        </p:spPr>
      </p:pic>
      <p:sp>
        <p:nvSpPr>
          <p:cNvPr id="11" name="TextBox 10">
            <a:extLst>
              <a:ext uri="{FF2B5EF4-FFF2-40B4-BE49-F238E27FC236}">
                <a16:creationId xmlns:a16="http://schemas.microsoft.com/office/drawing/2014/main" id="{774FCCB1-9C4F-56F1-9FA8-0D4EC2DDA2AE}"/>
              </a:ext>
            </a:extLst>
          </p:cNvPr>
          <p:cNvSpPr txBox="1"/>
          <p:nvPr/>
        </p:nvSpPr>
        <p:spPr>
          <a:xfrm>
            <a:off x="699715" y="492981"/>
            <a:ext cx="10122010" cy="830997"/>
          </a:xfrm>
          <a:prstGeom prst="rect">
            <a:avLst/>
          </a:prstGeom>
          <a:noFill/>
        </p:spPr>
        <p:txBody>
          <a:bodyPr wrap="square" rtlCol="0">
            <a:spAutoFit/>
          </a:bodyPr>
          <a:lstStyle/>
          <a:p>
            <a:r>
              <a:rPr lang="en-US" sz="2400" dirty="0"/>
              <a:t>ST DOGMAELS AND CARDIGAN. A MARITIME HERITAGE. PART 2.</a:t>
            </a:r>
            <a:br>
              <a:rPr lang="en-US" sz="2400" dirty="0"/>
            </a:br>
            <a:endParaRPr lang="en-US" sz="2400" dirty="0"/>
          </a:p>
        </p:txBody>
      </p:sp>
      <p:sp>
        <p:nvSpPr>
          <p:cNvPr id="2" name="TextBox 1">
            <a:extLst>
              <a:ext uri="{FF2B5EF4-FFF2-40B4-BE49-F238E27FC236}">
                <a16:creationId xmlns:a16="http://schemas.microsoft.com/office/drawing/2014/main" id="{791275D5-64CC-4B75-E4AC-CCDCFB187C5D}"/>
              </a:ext>
            </a:extLst>
          </p:cNvPr>
          <p:cNvSpPr txBox="1"/>
          <p:nvPr/>
        </p:nvSpPr>
        <p:spPr>
          <a:xfrm>
            <a:off x="466074" y="4272748"/>
            <a:ext cx="9560689" cy="2031325"/>
          </a:xfrm>
          <a:prstGeom prst="rect">
            <a:avLst/>
          </a:prstGeom>
          <a:noFill/>
        </p:spPr>
        <p:txBody>
          <a:bodyPr wrap="square" rtlCol="0">
            <a:spAutoFit/>
          </a:bodyPr>
          <a:lstStyle/>
          <a:p>
            <a:r>
              <a:rPr lang="en-US" dirty="0"/>
              <a:t>Part 1.</a:t>
            </a:r>
          </a:p>
          <a:p>
            <a:pPr marL="285750" indent="-285750">
              <a:buFont typeface="Arial" panose="020B0604020202020204" pitchFamily="34" charset="0"/>
              <a:buChar char="•"/>
            </a:pPr>
            <a:r>
              <a:rPr lang="en-US" b="1" dirty="0"/>
              <a:t>Connections!</a:t>
            </a:r>
          </a:p>
          <a:p>
            <a:pPr marL="285750" indent="-285750">
              <a:buFont typeface="Arial" panose="020B0604020202020204" pitchFamily="34" charset="0"/>
              <a:buChar char="•"/>
            </a:pPr>
            <a:r>
              <a:rPr lang="en-US" dirty="0"/>
              <a:t>Yellow fever, the </a:t>
            </a:r>
            <a:r>
              <a:rPr lang="en-US" dirty="0" err="1"/>
              <a:t>barque</a:t>
            </a:r>
            <a:r>
              <a:rPr lang="en-US" dirty="0"/>
              <a:t> Cambay and (Lady) Minna Jenkins</a:t>
            </a:r>
          </a:p>
          <a:p>
            <a:pPr marL="285750" indent="-285750">
              <a:buFont typeface="Arial" panose="020B0604020202020204" pitchFamily="34" charset="0"/>
              <a:buChar char="•"/>
            </a:pPr>
            <a:r>
              <a:rPr lang="en-US" dirty="0"/>
              <a:t>Captain “Jeff” Davies and the Chilean Civil War</a:t>
            </a:r>
          </a:p>
          <a:p>
            <a:pPr marL="285750" indent="-285750">
              <a:buFont typeface="Arial" panose="020B0604020202020204" pitchFamily="34" charset="0"/>
              <a:buChar char="•"/>
            </a:pPr>
            <a:r>
              <a:rPr lang="en-US" dirty="0"/>
              <a:t>Mysterious loss of the </a:t>
            </a:r>
            <a:r>
              <a:rPr lang="en-US" dirty="0" err="1"/>
              <a:t>Claverdale</a:t>
            </a:r>
            <a:r>
              <a:rPr lang="en-US" dirty="0"/>
              <a:t> and the Russo-Japanese War. (probably not pirates)</a:t>
            </a:r>
          </a:p>
          <a:p>
            <a:pPr marL="285750" indent="-285750">
              <a:buFont typeface="Arial" panose="020B0604020202020204" pitchFamily="34" charset="0"/>
              <a:buChar char="•"/>
            </a:pPr>
            <a:r>
              <a:rPr lang="en-US" dirty="0"/>
              <a:t>How seafaring would have dominated the life of the village. A matriarchal society?</a:t>
            </a:r>
          </a:p>
          <a:p>
            <a:endParaRPr lang="en-US" dirty="0"/>
          </a:p>
        </p:txBody>
      </p:sp>
    </p:spTree>
    <p:extLst>
      <p:ext uri="{BB962C8B-B14F-4D97-AF65-F5344CB8AC3E}">
        <p14:creationId xmlns:p14="http://schemas.microsoft.com/office/powerpoint/2010/main" val="1861313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2D3D8B-1BEA-A328-0D4E-C340403337C2}"/>
              </a:ext>
            </a:extLst>
          </p:cNvPr>
          <p:cNvSpPr>
            <a:spLocks noGrp="1"/>
          </p:cNvSpPr>
          <p:nvPr>
            <p:ph type="title"/>
          </p:nvPr>
        </p:nvSpPr>
        <p:spPr>
          <a:xfrm>
            <a:off x="838200" y="365125"/>
            <a:ext cx="10515600" cy="1842816"/>
          </a:xfrm>
        </p:spPr>
        <p:txBody>
          <a:bodyPr>
            <a:normAutofit fontScale="90000"/>
          </a:bodyPr>
          <a:lstStyle/>
          <a:p>
            <a:br>
              <a:rPr lang="en-GB" sz="1800" b="1" dirty="0">
                <a:effectLst/>
                <a:latin typeface="Times New Roman" panose="02020603050405020304" pitchFamily="18" charset="0"/>
                <a:ea typeface="Times New Roman" panose="02020603050405020304" pitchFamily="18" charset="0"/>
              </a:rPr>
            </a:br>
            <a:r>
              <a:rPr lang="en-GB" sz="3100" b="1" dirty="0">
                <a:effectLst/>
                <a:latin typeface="Times New Roman" panose="02020603050405020304" pitchFamily="18" charset="0"/>
                <a:ea typeface="Times New Roman" panose="02020603050405020304" pitchFamily="18" charset="0"/>
              </a:rPr>
              <a:t>THREE SHIPWRECKS AND CHAPEL EXPULSIONS</a:t>
            </a:r>
            <a:br>
              <a:rPr lang="en-GB" sz="3100" dirty="0">
                <a:effectLst/>
                <a:latin typeface="Times New Roman" panose="02020603050405020304" pitchFamily="18" charset="0"/>
                <a:ea typeface="Times New Roman" panose="02020603050405020304" pitchFamily="18" charset="0"/>
              </a:rPr>
            </a:br>
            <a:r>
              <a:rPr lang="en-GB" sz="3100" dirty="0">
                <a:effectLst/>
                <a:latin typeface="Times New Roman" panose="02020603050405020304" pitchFamily="18" charset="0"/>
                <a:ea typeface="Times New Roman" panose="02020603050405020304" pitchFamily="18" charset="0"/>
              </a:rPr>
              <a:t> </a:t>
            </a:r>
            <a:br>
              <a:rPr lang="en-GB" sz="3100" dirty="0">
                <a:effectLst/>
                <a:latin typeface="Times New Roman" panose="02020603050405020304" pitchFamily="18" charset="0"/>
                <a:ea typeface="Times New Roman" panose="02020603050405020304" pitchFamily="18" charset="0"/>
              </a:rPr>
            </a:br>
            <a:r>
              <a:rPr lang="en-GB" sz="3100" b="1" i="1" dirty="0">
                <a:effectLst/>
                <a:latin typeface="Times New Roman" panose="02020603050405020304" pitchFamily="18" charset="0"/>
                <a:ea typeface="Times New Roman" panose="02020603050405020304" pitchFamily="18" charset="0"/>
              </a:rPr>
              <a:t>Poor navigation, Christmas cheer and moral outrage.</a:t>
            </a:r>
            <a:br>
              <a:rPr lang="en-GB" sz="3100" dirty="0">
                <a:effectLst/>
                <a:latin typeface="Times New Roman" panose="02020603050405020304" pitchFamily="18" charset="0"/>
                <a:ea typeface="Times New Roman" panose="02020603050405020304" pitchFamily="18" charset="0"/>
              </a:rPr>
            </a:br>
            <a:r>
              <a:rPr lang="en-GB" sz="3100" b="1" i="1" dirty="0">
                <a:effectLst/>
                <a:latin typeface="Times New Roman" panose="02020603050405020304" pitchFamily="18" charset="0"/>
                <a:ea typeface="Times New Roman" panose="02020603050405020304" pitchFamily="18" charset="0"/>
              </a:rPr>
              <a:t> </a:t>
            </a:r>
            <a:br>
              <a:rPr lang="en-GB" sz="3100" dirty="0">
                <a:effectLst/>
                <a:latin typeface="Times New Roman" panose="02020603050405020304" pitchFamily="18" charset="0"/>
                <a:ea typeface="Times New Roman" panose="02020603050405020304" pitchFamily="18" charset="0"/>
              </a:rPr>
            </a:br>
            <a:endParaRPr lang="en-US" sz="3100" dirty="0"/>
          </a:p>
        </p:txBody>
      </p:sp>
      <p:sp>
        <p:nvSpPr>
          <p:cNvPr id="6" name="Content Placeholder 5">
            <a:extLst>
              <a:ext uri="{FF2B5EF4-FFF2-40B4-BE49-F238E27FC236}">
                <a16:creationId xmlns:a16="http://schemas.microsoft.com/office/drawing/2014/main" id="{367BDA0C-45DE-7FC9-9010-0E24E4F120B6}"/>
              </a:ext>
            </a:extLst>
          </p:cNvPr>
          <p:cNvSpPr>
            <a:spLocks noGrp="1"/>
          </p:cNvSpPr>
          <p:nvPr>
            <p:ph idx="1"/>
          </p:nvPr>
        </p:nvSpPr>
        <p:spPr/>
        <p:txBody>
          <a:bodyPr>
            <a:normAutofit fontScale="92500" lnSpcReduction="20000"/>
          </a:bodyPr>
          <a:lstStyle/>
          <a:p>
            <a:r>
              <a:rPr lang="en-GB" sz="2400" dirty="0">
                <a:effectLst/>
                <a:latin typeface="Times New Roman" panose="02020603050405020304" pitchFamily="18" charset="0"/>
                <a:ea typeface="Times New Roman" panose="02020603050405020304" pitchFamily="18" charset="0"/>
              </a:rPr>
              <a:t>The story that follows begins in December 1816, with the loss of three ships along the Cardiganshire coast within the space of a few weeks.</a:t>
            </a:r>
          </a:p>
          <a:p>
            <a:endParaRPr lang="en-GB" sz="2400" dirty="0">
              <a:effectLst/>
              <a:latin typeface="Times New Roman" panose="02020603050405020304" pitchFamily="18" charset="0"/>
              <a:ea typeface="Times New Roman" panose="02020603050405020304" pitchFamily="18" charset="0"/>
            </a:endParaRPr>
          </a:p>
          <a:p>
            <a:r>
              <a:rPr lang="en-US" sz="2400" i="1" dirty="0">
                <a:effectLst/>
                <a:latin typeface="Times New Roman" panose="02020603050405020304" pitchFamily="18" charset="0"/>
                <a:ea typeface="Times New Roman" panose="02020603050405020304" pitchFamily="18" charset="0"/>
              </a:rPr>
              <a:t>The Elizabeth was a French vessel reported as sailing from </a:t>
            </a:r>
            <a:r>
              <a:rPr lang="en-US" sz="2400" i="1" dirty="0" err="1">
                <a:effectLst/>
                <a:latin typeface="Times New Roman" panose="02020603050405020304" pitchFamily="18" charset="0"/>
                <a:ea typeface="Times New Roman" panose="02020603050405020304" pitchFamily="18" charset="0"/>
              </a:rPr>
              <a:t>Cette</a:t>
            </a:r>
            <a:r>
              <a:rPr lang="en-US" sz="2400" i="1" dirty="0">
                <a:effectLst/>
                <a:latin typeface="Times New Roman" panose="02020603050405020304" pitchFamily="18" charset="0"/>
                <a:ea typeface="Times New Roman" panose="02020603050405020304" pitchFamily="18" charset="0"/>
              </a:rPr>
              <a:t> to Le Havre under the command of Captain Andre.  .. Captain Andre’s navigational skills must be under suspicion.  But at the time the incident was regarded as a deliberate wrecking instigated by the inhabitants of Aberporth. </a:t>
            </a:r>
            <a:r>
              <a:rPr lang="en-US" sz="2400" dirty="0">
                <a:effectLst/>
                <a:latin typeface="Times New Roman" panose="02020603050405020304" pitchFamily="18" charset="0"/>
                <a:ea typeface="Times New Roman" panose="02020603050405020304" pitchFamily="18" charset="0"/>
              </a:rPr>
              <a:t>[source: </a:t>
            </a:r>
            <a:r>
              <a:rPr lang="en-US" sz="2400" i="1" dirty="0">
                <a:effectLst/>
                <a:latin typeface="Times New Roman" panose="02020603050405020304" pitchFamily="18" charset="0"/>
                <a:ea typeface="Times New Roman" panose="02020603050405020304" pitchFamily="18" charset="0"/>
              </a:rPr>
              <a:t>Cardiganshire Shipwrecks</a:t>
            </a:r>
            <a:r>
              <a:rPr lang="en-US" sz="2400" dirty="0">
                <a:effectLst/>
                <a:latin typeface="Times New Roman" panose="02020603050405020304" pitchFamily="18" charset="0"/>
                <a:ea typeface="Times New Roman" panose="02020603050405020304" pitchFamily="18" charset="0"/>
              </a:rPr>
              <a:t>]</a:t>
            </a:r>
            <a:endParaRPr lang="en-GB" sz="2400" dirty="0">
              <a:effectLst/>
              <a:latin typeface="Times New Roman" panose="02020603050405020304" pitchFamily="18" charset="0"/>
              <a:ea typeface="Times New Roman" panose="02020603050405020304" pitchFamily="18" charset="0"/>
            </a:endParaRPr>
          </a:p>
          <a:p>
            <a:pPr marL="0" indent="0">
              <a:buNone/>
            </a:pPr>
            <a:endParaRPr lang="en-GB" sz="2400" dirty="0">
              <a:effectLst/>
              <a:latin typeface="Times New Roman" panose="02020603050405020304" pitchFamily="18" charset="0"/>
              <a:ea typeface="Times New Roman" panose="02020603050405020304" pitchFamily="18" charset="0"/>
            </a:endParaRPr>
          </a:p>
          <a:p>
            <a:r>
              <a:rPr lang="en-US" sz="2400" i="1" dirty="0">
                <a:effectLst/>
                <a:latin typeface="Times New Roman" panose="02020603050405020304" pitchFamily="18" charset="0"/>
                <a:ea typeface="Times New Roman" panose="02020603050405020304" pitchFamily="18" charset="0"/>
              </a:rPr>
              <a:t>The Elizabeth was carrying a cargo of wine that soon fell into the hands of the local populace, ensuring the prospect of a merry Christmas for all in the vicinity.  A John Jenkins is recorded as having “died owing to intoxication cold and suffocation, found dead in the parish of </a:t>
            </a:r>
            <a:r>
              <a:rPr lang="en-US" sz="2400" i="1" dirty="0" err="1">
                <a:effectLst/>
                <a:latin typeface="Times New Roman" panose="02020603050405020304" pitchFamily="18" charset="0"/>
                <a:ea typeface="Times New Roman" panose="02020603050405020304" pitchFamily="18" charset="0"/>
              </a:rPr>
              <a:t>Penbryn</a:t>
            </a:r>
            <a:r>
              <a:rPr lang="en-US" sz="2400" i="1" dirty="0">
                <a:effectLst/>
                <a:latin typeface="Times New Roman" panose="02020603050405020304" pitchFamily="18" charset="0"/>
                <a:ea typeface="Times New Roman" panose="02020603050405020304" pitchFamily="18" charset="0"/>
              </a:rPr>
              <a:t> where a foreign vessel loaded with wine was wrecked and drank to excess the said wine.” A William Jones, “who drank too much and fell over a rock of great height into a stream of water and was carried by the flood.”  Some regarded these untimely deaths as divine retribution.</a:t>
            </a:r>
            <a:endParaRPr lang="en-GB" sz="2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590607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9378-87E0-9A4D-039F-AE28E2EFEB98}"/>
              </a:ext>
            </a:extLst>
          </p:cNvPr>
          <p:cNvSpPr>
            <a:spLocks noGrp="1"/>
          </p:cNvSpPr>
          <p:nvPr>
            <p:ph type="title"/>
          </p:nvPr>
        </p:nvSpPr>
        <p:spPr>
          <a:xfrm>
            <a:off x="758687" y="557840"/>
            <a:ext cx="10515600" cy="1485645"/>
          </a:xfrm>
        </p:spPr>
        <p:txBody>
          <a:bodyPr>
            <a:normAutofit fontScale="90000"/>
          </a:bodyPr>
          <a:lstStyle/>
          <a:p>
            <a:r>
              <a:rPr lang="en-US" sz="4400" dirty="0">
                <a:effectLst/>
                <a:latin typeface="Times New Roman" panose="02020603050405020304" pitchFamily="18" charset="0"/>
                <a:ea typeface="Times New Roman" panose="02020603050405020304" pitchFamily="18" charset="0"/>
              </a:rPr>
              <a:t>Chapel minutes at </a:t>
            </a:r>
            <a:r>
              <a:rPr lang="en-US" sz="4400" dirty="0" err="1">
                <a:effectLst/>
                <a:latin typeface="Times New Roman" panose="02020603050405020304" pitchFamily="18" charset="0"/>
                <a:ea typeface="Times New Roman" panose="02020603050405020304" pitchFamily="18" charset="0"/>
              </a:rPr>
              <a:t>Blaenwaun</a:t>
            </a:r>
            <a:r>
              <a:rPr lang="en-US" sz="4400" dirty="0">
                <a:effectLst/>
                <a:latin typeface="Times New Roman" panose="02020603050405020304" pitchFamily="18" charset="0"/>
                <a:ea typeface="Times New Roman" panose="02020603050405020304" pitchFamily="18" charset="0"/>
              </a:rPr>
              <a:t> record these events. </a:t>
            </a:r>
            <a:br>
              <a:rPr lang="en-GB" sz="44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50C525B-EBF9-62AB-7C2C-7ADDC8D94699}"/>
              </a:ext>
            </a:extLst>
          </p:cNvPr>
          <p:cNvSpPr>
            <a:spLocks noGrp="1"/>
          </p:cNvSpPr>
          <p:nvPr>
            <p:ph idx="1"/>
          </p:nvPr>
        </p:nvSpPr>
        <p:spPr>
          <a:xfrm>
            <a:off x="838200" y="1550553"/>
            <a:ext cx="10515600" cy="4749607"/>
          </a:xfrm>
        </p:spPr>
        <p:txBody>
          <a:bodyPr>
            <a:normAutofit/>
          </a:bodyPr>
          <a:lstStyle/>
          <a:p>
            <a:pPr marL="0" indent="0">
              <a:buNone/>
            </a:pPr>
            <a:r>
              <a:rPr lang="en-US" sz="1800" b="1" dirty="0">
                <a:effectLst/>
                <a:latin typeface="Times New Roman" panose="02020603050405020304" pitchFamily="18" charset="0"/>
                <a:ea typeface="Times New Roman" panose="02020603050405020304" pitchFamily="18" charset="0"/>
              </a:rPr>
              <a:t>A dim view was taken of participation by chapel members.</a:t>
            </a:r>
            <a:endParaRPr lang="en-US" sz="1800" b="1" i="1" dirty="0">
              <a:effectLst/>
              <a:latin typeface="Times New Roman" panose="02020603050405020304" pitchFamily="18" charset="0"/>
              <a:ea typeface="Times New Roman" panose="02020603050405020304" pitchFamily="18" charset="0"/>
            </a:endParaRPr>
          </a:p>
          <a:p>
            <a:r>
              <a:rPr lang="en-US" sz="1800" i="1" dirty="0">
                <a:effectLst/>
                <a:latin typeface="Times New Roman" panose="02020603050405020304" pitchFamily="18" charset="0"/>
                <a:ea typeface="Times New Roman" panose="02020603050405020304" pitchFamily="18" charset="0"/>
              </a:rPr>
              <a:t>A ship ran aground in heavy weather, at a place called </a:t>
            </a:r>
            <a:r>
              <a:rPr lang="en-US" sz="1800" i="1" dirty="0" err="1">
                <a:effectLst/>
                <a:latin typeface="Times New Roman" panose="02020603050405020304" pitchFamily="18" charset="0"/>
                <a:ea typeface="Times New Roman" panose="02020603050405020304" pitchFamily="18" charset="0"/>
              </a:rPr>
              <a:t>Cei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bach</a:t>
            </a:r>
            <a:r>
              <a:rPr lang="en-US" sz="1800" i="1" dirty="0">
                <a:effectLst/>
                <a:latin typeface="Times New Roman" panose="02020603050405020304" pitchFamily="18" charset="0"/>
                <a:ea typeface="Times New Roman" panose="02020603050405020304" pitchFamily="18" charset="0"/>
              </a:rPr>
              <a:t>. Another large ship had previously sunk in New Quay, carrying the same cargo of spirits </a:t>
            </a:r>
            <a:r>
              <a:rPr lang="en-US" sz="1800" dirty="0">
                <a:effectLst/>
                <a:latin typeface="Times New Roman" panose="02020603050405020304" pitchFamily="18" charset="0"/>
                <a:ea typeface="Times New Roman" panose="02020603050405020304" pitchFamily="18" charset="0"/>
              </a:rPr>
              <a:t>…</a:t>
            </a:r>
            <a:r>
              <a:rPr lang="en-US" sz="1800" i="1" dirty="0">
                <a:effectLst/>
                <a:latin typeface="Times New Roman" panose="02020603050405020304" pitchFamily="18" charset="0"/>
                <a:ea typeface="Times New Roman" panose="02020603050405020304" pitchFamily="18" charset="0"/>
              </a:rPr>
              <a:t>. The ship was wrecked and large numbers of the crowd that had gathered, looked on it as spoil and though prohibited by the Insurance officers, proceeded to plunder.  To our grief, among them were many of our own members.  We publicly warned the guilty against boldness on two separate occasions over the next two months, whilst we had time to find the culprits. </a:t>
            </a:r>
            <a:r>
              <a:rPr lang="en-US" sz="1800" dirty="0">
                <a:effectLst/>
                <a:latin typeface="Times New Roman" panose="02020603050405020304" pitchFamily="18" charset="0"/>
                <a:ea typeface="Times New Roman" panose="02020603050405020304" pitchFamily="18" charset="0"/>
              </a:rPr>
              <a:t>[Translation by Mari Tan of </a:t>
            </a:r>
            <a:r>
              <a:rPr lang="en-US" sz="1800" dirty="0" err="1">
                <a:effectLst/>
                <a:latin typeface="Times New Roman" panose="02020603050405020304" pitchFamily="18" charset="0"/>
                <a:ea typeface="Times New Roman" panose="02020603050405020304" pitchFamily="18" charset="0"/>
              </a:rPr>
              <a:t>Llanarth</a:t>
            </a:r>
            <a:r>
              <a:rPr lang="en-US" sz="1800" dirty="0">
                <a:effectLst/>
                <a:latin typeface="Times New Roman" panose="02020603050405020304" pitchFamily="18" charset="0"/>
                <a:ea typeface="Times New Roman" panose="02020603050405020304" pitchFamily="18" charset="0"/>
              </a:rPr>
              <a:t>. Spirits are </a:t>
            </a:r>
            <a:r>
              <a:rPr lang="en-US" sz="1800" i="1" dirty="0" err="1">
                <a:effectLst/>
                <a:latin typeface="Times New Roman" panose="02020603050405020304" pitchFamily="18" charset="0"/>
                <a:ea typeface="Times New Roman" panose="02020603050405020304" pitchFamily="18" charset="0"/>
              </a:rPr>
              <a:t>moddion</a:t>
            </a:r>
            <a:r>
              <a:rPr lang="en-US" sz="1800" dirty="0">
                <a:effectLst/>
                <a:latin typeface="Times New Roman" panose="02020603050405020304" pitchFamily="18" charset="0"/>
                <a:ea typeface="Times New Roman" panose="02020603050405020304" pitchFamily="18" charset="0"/>
              </a:rPr>
              <a:t>, a word normally used for  medicines.]</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Some twenty members (including Peggy Martin) were then expelled, although many seem to have been re-admitted later. At the same meeting two sisters were also expelled for a different reason, one for adultery and one for “youthful frivolity”, and another for having an untidy house.  If twenty members were expelled at </a:t>
            </a:r>
            <a:r>
              <a:rPr lang="en-US" sz="1800" dirty="0" err="1">
                <a:effectLst/>
                <a:latin typeface="Times New Roman" panose="02020603050405020304" pitchFamily="18" charset="0"/>
                <a:ea typeface="Times New Roman" panose="02020603050405020304" pitchFamily="18" charset="0"/>
              </a:rPr>
              <a:t>Blaenwaun</a:t>
            </a:r>
            <a:r>
              <a:rPr lang="en-US" sz="1800" dirty="0">
                <a:effectLst/>
                <a:latin typeface="Times New Roman" panose="02020603050405020304" pitchFamily="18" charset="0"/>
                <a:ea typeface="Times New Roman" panose="02020603050405020304" pitchFamily="18" charset="0"/>
              </a:rPr>
              <a:t>, then those in receipt of wines and spirits from other villages and congregations most probably numbered in the many hundreds.</a:t>
            </a:r>
            <a:endParaRPr lang="en-GB" sz="1800" dirty="0">
              <a:effectLst/>
              <a:latin typeface="Times New Roman" panose="02020603050405020304" pitchFamily="18" charset="0"/>
              <a:ea typeface="Times New Roman" panose="02020603050405020304" pitchFamily="18" charset="0"/>
            </a:endParaRPr>
          </a:p>
          <a:p>
            <a:r>
              <a:rPr lang="en-US" sz="1800" i="1" dirty="0">
                <a:effectLst/>
                <a:latin typeface="Times New Roman" panose="02020603050405020304" pitchFamily="18" charset="0"/>
                <a:ea typeface="Times New Roman" panose="02020603050405020304" pitchFamily="18" charset="0"/>
              </a:rPr>
              <a:t>The Bishop of St David’s also took an interest.  He wrote to the clergy “whose parishes lie on the sea coast that they will lose no time in representing to their congregations in terms ‘sharper than a two edged sword’ the cruel and unchristian like enormity of plundering wrecks and that for the future they will preach to them on the subject once a quarter the flagrant criminality of this inhuman practice.” </a:t>
            </a:r>
            <a:endParaRPr lang="en-GB" sz="1800" dirty="0">
              <a:effectLst/>
              <a:latin typeface="Times New Roman" panose="02020603050405020304" pitchFamily="18"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12714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DD1E-ACD4-7280-27D4-E4706779D8CA}"/>
              </a:ext>
            </a:extLst>
          </p:cNvPr>
          <p:cNvSpPr>
            <a:spLocks noGrp="1"/>
          </p:cNvSpPr>
          <p:nvPr>
            <p:ph type="title"/>
          </p:nvPr>
        </p:nvSpPr>
        <p:spPr/>
        <p:txBody>
          <a:bodyPr/>
          <a:lstStyle/>
          <a:p>
            <a:pPr algn="ctr"/>
            <a:r>
              <a:rPr lang="en-US" dirty="0"/>
              <a:t>Jamaica Inn ?</a:t>
            </a:r>
          </a:p>
        </p:txBody>
      </p:sp>
      <p:sp>
        <p:nvSpPr>
          <p:cNvPr id="3" name="Content Placeholder 2">
            <a:extLst>
              <a:ext uri="{FF2B5EF4-FFF2-40B4-BE49-F238E27FC236}">
                <a16:creationId xmlns:a16="http://schemas.microsoft.com/office/drawing/2014/main" id="{EAEB85D7-70DD-EFFA-1FB0-09FE45C39AD2}"/>
              </a:ext>
            </a:extLst>
          </p:cNvPr>
          <p:cNvSpPr>
            <a:spLocks noGrp="1"/>
          </p:cNvSpPr>
          <p:nvPr>
            <p:ph idx="1"/>
          </p:nvPr>
        </p:nvSpPr>
        <p:spPr/>
        <p:txBody>
          <a:bodyPr/>
          <a:lstStyle/>
          <a:p>
            <a:r>
              <a:rPr lang="en-US" dirty="0"/>
              <a:t>Most of the theories of how ships might have been lured onto the rocks do not stand up to 5 minutes analysis.</a:t>
            </a:r>
          </a:p>
          <a:p>
            <a:r>
              <a:rPr lang="en-US" dirty="0"/>
              <a:t>Stories of deliberate wrecking conspiracies abound all over coastal Europe, but no-one was ever caught and prosecuted. Seems unlikely in any activity involving conspiracy of many individuals.</a:t>
            </a:r>
          </a:p>
          <a:p>
            <a:r>
              <a:rPr lang="en-US" dirty="0"/>
              <a:t>Would you really set about wrecking in a village where half the men were at sea?</a:t>
            </a:r>
          </a:p>
          <a:p>
            <a:r>
              <a:rPr lang="en-US" dirty="0"/>
              <a:t>Plundering wrecked vessels was clearly a different story. And still is !!</a:t>
            </a:r>
          </a:p>
        </p:txBody>
      </p:sp>
    </p:spTree>
    <p:extLst>
      <p:ext uri="{BB962C8B-B14F-4D97-AF65-F5344CB8AC3E}">
        <p14:creationId xmlns:p14="http://schemas.microsoft.com/office/powerpoint/2010/main" val="1081350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06C33-1F9F-2ADA-9DAE-0072B5A288B6}"/>
              </a:ext>
            </a:extLst>
          </p:cNvPr>
          <p:cNvSpPr>
            <a:spLocks noGrp="1"/>
          </p:cNvSpPr>
          <p:nvPr>
            <p:ph type="title"/>
          </p:nvPr>
        </p:nvSpPr>
        <p:spPr>
          <a:xfrm>
            <a:off x="8695444" y="244970"/>
            <a:ext cx="3091607" cy="625888"/>
          </a:xfrm>
        </p:spPr>
        <p:txBody>
          <a:bodyPr anchor="b">
            <a:normAutofit fontScale="90000"/>
          </a:bodyPr>
          <a:lstStyle/>
          <a:p>
            <a:r>
              <a:rPr lang="en-US" sz="4000" dirty="0"/>
              <a:t>THE MEDWAY</a:t>
            </a:r>
          </a:p>
        </p:txBody>
      </p:sp>
      <p:pic>
        <p:nvPicPr>
          <p:cNvPr id="2050" name="Picture 2" descr="Training sailing ship Medway by Jack after Spurling">
            <a:extLst>
              <a:ext uri="{FF2B5EF4-FFF2-40B4-BE49-F238E27FC236}">
                <a16:creationId xmlns:a16="http://schemas.microsoft.com/office/drawing/2014/main" id="{1F20183F-BC46-E77A-6604-9FF987486D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8" r="2197"/>
          <a:stretch/>
        </p:blipFill>
        <p:spPr bwMode="auto">
          <a:xfrm>
            <a:off x="19" y="431"/>
            <a:ext cx="7664091" cy="6052025"/>
          </a:xfrm>
          <a:prstGeom prst="rect">
            <a:avLst/>
          </a:prstGeom>
          <a:noFill/>
          <a:extLst>
            <a:ext uri="{909E8E84-426E-40DD-AFC4-6F175D3DCCD1}">
              <a14:hiddenFill xmlns:a14="http://schemas.microsoft.com/office/drawing/2010/main">
                <a:solidFill>
                  <a:srgbClr val="FFFFFF"/>
                </a:solidFill>
              </a14:hiddenFill>
            </a:ext>
          </a:extLst>
        </p:spPr>
      </p:pic>
      <p:sp>
        <p:nvSpPr>
          <p:cNvPr id="2054" name="Content Placeholder 2053">
            <a:extLst>
              <a:ext uri="{FF2B5EF4-FFF2-40B4-BE49-F238E27FC236}">
                <a16:creationId xmlns:a16="http://schemas.microsoft.com/office/drawing/2014/main" id="{1F291901-B7D2-C9FA-0FC8-065D7736CC60}"/>
              </a:ext>
            </a:extLst>
          </p:cNvPr>
          <p:cNvSpPr>
            <a:spLocks noGrp="1"/>
          </p:cNvSpPr>
          <p:nvPr>
            <p:ph idx="1"/>
          </p:nvPr>
        </p:nvSpPr>
        <p:spPr>
          <a:xfrm>
            <a:off x="7532914" y="870858"/>
            <a:ext cx="4406537" cy="5434148"/>
          </a:xfrm>
        </p:spPr>
        <p:txBody>
          <a:bodyPr>
            <a:normAutofit fontScale="92500" lnSpcReduction="10000"/>
          </a:bodyPr>
          <a:lstStyle/>
          <a:p>
            <a:pPr marL="344170" indent="0">
              <a:buNone/>
            </a:pPr>
            <a:r>
              <a:rPr lang="en-GB" sz="2000" spc="45" dirty="0">
                <a:solidFill>
                  <a:srgbClr val="000000"/>
                </a:solidFill>
                <a:effectLst/>
                <a:latin typeface="Times New Roman" panose="02020603050405020304" pitchFamily="18" charset="0"/>
                <a:ea typeface="Times New Roman" panose="02020603050405020304" pitchFamily="18" charset="0"/>
              </a:rPr>
              <a:t>ST DOGMAELS CAPTAIN WHO SET UP THREE WORLD RECORDS</a:t>
            </a:r>
            <a:endParaRPr lang="en-GB" sz="2000" dirty="0">
              <a:effectLst/>
              <a:latin typeface="Times New Roman" panose="02020603050405020304" pitchFamily="18" charset="0"/>
              <a:ea typeface="Times New Roman" panose="02020603050405020304" pitchFamily="18" charset="0"/>
            </a:endParaRPr>
          </a:p>
          <a:p>
            <a:pPr marL="344170" indent="0">
              <a:buNone/>
            </a:pPr>
            <a:r>
              <a:rPr lang="en-GB" sz="2000" spc="45" dirty="0">
                <a:solidFill>
                  <a:srgbClr val="000000"/>
                </a:solidFill>
                <a:effectLst/>
                <a:latin typeface="Times New Roman" panose="02020603050405020304" pitchFamily="18" charset="0"/>
                <a:ea typeface="Times New Roman" panose="02020603050405020304" pitchFamily="18" charset="0"/>
              </a:rPr>
              <a:t>On January 30, 1917, the sailing ship Medway—a steel four-masted barque </a:t>
            </a:r>
            <a:r>
              <a:rPr lang="en-GB" sz="2000" spc="60" dirty="0">
                <a:solidFill>
                  <a:srgbClr val="000000"/>
                </a:solidFill>
                <a:effectLst/>
                <a:latin typeface="Times New Roman" panose="02020603050405020304" pitchFamily="18" charset="0"/>
                <a:ea typeface="Times New Roman" panose="02020603050405020304" pitchFamily="18" charset="0"/>
              </a:rPr>
              <a:t>of 2,516 gross which had been constructed for use as a training ship but </a:t>
            </a:r>
            <a:r>
              <a:rPr lang="en-GB" sz="2000" spc="20" dirty="0">
                <a:solidFill>
                  <a:srgbClr val="000000"/>
                </a:solidFill>
                <a:effectLst/>
                <a:latin typeface="Times New Roman" panose="02020603050405020304" pitchFamily="18" charset="0"/>
                <a:ea typeface="Times New Roman" panose="02020603050405020304" pitchFamily="18" charset="0"/>
              </a:rPr>
              <a:t>which was capable of carrying nearly 4,000 tons of cargo—arrived at </a:t>
            </a:r>
            <a:r>
              <a:rPr lang="en-GB" sz="2000" spc="20" dirty="0" err="1">
                <a:solidFill>
                  <a:srgbClr val="000000"/>
                </a:solidFill>
                <a:effectLst/>
                <a:latin typeface="Times New Roman" panose="02020603050405020304" pitchFamily="18" charset="0"/>
                <a:ea typeface="Times New Roman" panose="02020603050405020304" pitchFamily="18" charset="0"/>
              </a:rPr>
              <a:t>Tocopilla</a:t>
            </a:r>
            <a:r>
              <a:rPr lang="en-GB" sz="2000" spc="20" dirty="0">
                <a:solidFill>
                  <a:srgbClr val="000000"/>
                </a:solidFill>
                <a:effectLst/>
                <a:latin typeface="Times New Roman" panose="02020603050405020304" pitchFamily="18" charset="0"/>
                <a:ea typeface="Times New Roman" panose="02020603050405020304" pitchFamily="18" charset="0"/>
              </a:rPr>
              <a:t>, Chile.  There  she loaded  3,700  tons  of  nitrate  of  soda  for  Cape  Town  and </a:t>
            </a:r>
            <a:r>
              <a:rPr lang="en-GB" sz="2000" spc="45" dirty="0">
                <a:solidFill>
                  <a:srgbClr val="000000"/>
                </a:solidFill>
                <a:effectLst/>
                <a:latin typeface="Times New Roman" panose="02020603050405020304" pitchFamily="18" charset="0"/>
                <a:ea typeface="Times New Roman" panose="02020603050405020304" pitchFamily="18" charset="0"/>
              </a:rPr>
              <a:t>sailed on February 19.</a:t>
            </a:r>
            <a:endParaRPr lang="en-GB" sz="2000" dirty="0">
              <a:effectLst/>
              <a:latin typeface="Times New Roman" panose="02020603050405020304" pitchFamily="18" charset="0"/>
              <a:ea typeface="Times New Roman" panose="02020603050405020304" pitchFamily="18" charset="0"/>
            </a:endParaRPr>
          </a:p>
          <a:p>
            <a:pPr marL="344170" indent="0">
              <a:buNone/>
            </a:pPr>
            <a:r>
              <a:rPr lang="en-GB" sz="2000" spc="45" dirty="0">
                <a:solidFill>
                  <a:srgbClr val="000000"/>
                </a:solidFill>
                <a:effectLst/>
                <a:latin typeface="Times New Roman" panose="02020603050405020304" pitchFamily="18" charset="0"/>
                <a:ea typeface="Times New Roman" panose="02020603050405020304" pitchFamily="18" charset="0"/>
              </a:rPr>
              <a:t>This passage to Cape Town took 43 </a:t>
            </a:r>
            <a:r>
              <a:rPr lang="en-GB" sz="2000" spc="55" dirty="0">
                <a:solidFill>
                  <a:srgbClr val="000000"/>
                </a:solidFill>
                <a:effectLst/>
                <a:latin typeface="Times New Roman" panose="02020603050405020304" pitchFamily="18" charset="0"/>
                <a:ea typeface="Times New Roman" panose="02020603050405020304" pitchFamily="18" charset="0"/>
              </a:rPr>
              <a:t>days and is a sail record for all time; </a:t>
            </a:r>
            <a:r>
              <a:rPr lang="en-GB" sz="2000" spc="70" dirty="0">
                <a:solidFill>
                  <a:srgbClr val="000000"/>
                </a:solidFill>
                <a:effectLst/>
                <a:latin typeface="Times New Roman" panose="02020603050405020304" pitchFamily="18" charset="0"/>
                <a:ea typeface="Times New Roman" panose="02020603050405020304" pitchFamily="18" charset="0"/>
              </a:rPr>
              <a:t>the next best being 44 1/2 days made by </a:t>
            </a:r>
            <a:r>
              <a:rPr lang="en-GB" sz="2000" spc="85" dirty="0">
                <a:solidFill>
                  <a:srgbClr val="000000"/>
                </a:solidFill>
                <a:effectLst/>
                <a:latin typeface="Times New Roman" panose="02020603050405020304" pitchFamily="18" charset="0"/>
                <a:ea typeface="Times New Roman" panose="02020603050405020304" pitchFamily="18" charset="0"/>
              </a:rPr>
              <a:t>a German ship.</a:t>
            </a:r>
            <a:r>
              <a:rPr lang="en-GB" sz="2000" spc="90" dirty="0">
                <a:solidFill>
                  <a:srgbClr val="000000"/>
                </a:solidFill>
                <a:effectLst/>
                <a:latin typeface="Times New Roman" panose="02020603050405020304" pitchFamily="18" charset="0"/>
                <a:ea typeface="Times New Roman" panose="02020603050405020304" pitchFamily="18" charset="0"/>
              </a:rPr>
              <a:t> This was the first of three world </a:t>
            </a:r>
            <a:r>
              <a:rPr lang="en-GB" sz="2000" spc="30" dirty="0">
                <a:solidFill>
                  <a:srgbClr val="000000"/>
                </a:solidFill>
                <a:effectLst/>
                <a:latin typeface="Times New Roman" panose="02020603050405020304" pitchFamily="18" charset="0"/>
                <a:ea typeface="Times New Roman" panose="02020603050405020304" pitchFamily="18" charset="0"/>
              </a:rPr>
              <a:t>records which the Medway made while </a:t>
            </a:r>
            <a:r>
              <a:rPr lang="en-GB" sz="2000" spc="25" dirty="0">
                <a:solidFill>
                  <a:srgbClr val="000000"/>
                </a:solidFill>
                <a:effectLst/>
                <a:latin typeface="Times New Roman" panose="02020603050405020304" pitchFamily="18" charset="0"/>
                <a:ea typeface="Times New Roman" panose="02020603050405020304" pitchFamily="18" charset="0"/>
              </a:rPr>
              <a:t>her master was Capt. David Williams, </a:t>
            </a:r>
            <a:r>
              <a:rPr lang="en-GB" sz="2000" spc="30" dirty="0">
                <a:solidFill>
                  <a:srgbClr val="000000"/>
                </a:solidFill>
                <a:effectLst/>
                <a:latin typeface="Times New Roman" panose="02020603050405020304" pitchFamily="18" charset="0"/>
                <a:ea typeface="Times New Roman" panose="02020603050405020304" pitchFamily="18" charset="0"/>
              </a:rPr>
              <a:t>Cannon House, St, </a:t>
            </a:r>
            <a:r>
              <a:rPr lang="en-GB" sz="2000" spc="30" dirty="0" err="1">
                <a:solidFill>
                  <a:srgbClr val="000000"/>
                </a:solidFill>
                <a:effectLst/>
                <a:latin typeface="Times New Roman" panose="02020603050405020304" pitchFamily="18" charset="0"/>
                <a:ea typeface="Times New Roman" panose="02020603050405020304" pitchFamily="18" charset="0"/>
              </a:rPr>
              <a:t>Dogmaels</a:t>
            </a:r>
            <a:endParaRPr lang="en-US" sz="2000" dirty="0"/>
          </a:p>
        </p:txBody>
      </p:sp>
    </p:spTree>
    <p:extLst>
      <p:ext uri="{BB962C8B-B14F-4D97-AF65-F5344CB8AC3E}">
        <p14:creationId xmlns:p14="http://schemas.microsoft.com/office/powerpoint/2010/main" val="1834450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342A-2D62-A359-BB3E-23F928287ED6}"/>
              </a:ext>
            </a:extLst>
          </p:cNvPr>
          <p:cNvSpPr>
            <a:spLocks noGrp="1"/>
          </p:cNvSpPr>
          <p:nvPr>
            <p:ph type="title"/>
          </p:nvPr>
        </p:nvSpPr>
        <p:spPr>
          <a:xfrm>
            <a:off x="357809" y="457200"/>
            <a:ext cx="4929807" cy="530225"/>
          </a:xfrm>
        </p:spPr>
        <p:txBody>
          <a:bodyPr>
            <a:normAutofit fontScale="90000"/>
          </a:bodyPr>
          <a:lstStyle/>
          <a:p>
            <a:r>
              <a:rPr lang="en-US" dirty="0"/>
              <a:t>Captain Williams. Early career.</a:t>
            </a:r>
          </a:p>
        </p:txBody>
      </p:sp>
      <p:pic>
        <p:nvPicPr>
          <p:cNvPr id="6" name="Picture Placeholder 5" descr="A group of men in uniform&#10;&#10;Description automatically generated">
            <a:extLst>
              <a:ext uri="{FF2B5EF4-FFF2-40B4-BE49-F238E27FC236}">
                <a16:creationId xmlns:a16="http://schemas.microsoft.com/office/drawing/2014/main" id="{3F891EB6-6FD9-0AEA-268C-873303E8BD02}"/>
              </a:ext>
            </a:extLst>
          </p:cNvPr>
          <p:cNvPicPr>
            <a:picLocks noGrp="1" noChangeAspect="1"/>
          </p:cNvPicPr>
          <p:nvPr>
            <p:ph type="pic" idx="1"/>
          </p:nvPr>
        </p:nvPicPr>
        <p:blipFill>
          <a:blip r:embed="rId2"/>
          <a:srcRect l="2508" r="2508"/>
          <a:stretch>
            <a:fillRect/>
          </a:stretch>
        </p:blipFill>
        <p:spPr>
          <a:xfrm>
            <a:off x="5361718" y="987425"/>
            <a:ext cx="5993669" cy="4732655"/>
          </a:xfrm>
        </p:spPr>
      </p:pic>
      <p:sp>
        <p:nvSpPr>
          <p:cNvPr id="4" name="Text Placeholder 3">
            <a:extLst>
              <a:ext uri="{FF2B5EF4-FFF2-40B4-BE49-F238E27FC236}">
                <a16:creationId xmlns:a16="http://schemas.microsoft.com/office/drawing/2014/main" id="{F0A43513-CE3D-021A-B37F-DCD9BDF8E4C9}"/>
              </a:ext>
            </a:extLst>
          </p:cNvPr>
          <p:cNvSpPr>
            <a:spLocks noGrp="1"/>
          </p:cNvSpPr>
          <p:nvPr>
            <p:ph type="body" sz="half" idx="2"/>
          </p:nvPr>
        </p:nvSpPr>
        <p:spPr>
          <a:xfrm>
            <a:off x="513806" y="1239521"/>
            <a:ext cx="4773810" cy="4629468"/>
          </a:xfrm>
        </p:spPr>
        <p:txBody>
          <a:bodyPr>
            <a:normAutofit fontScale="77500" lnSpcReduction="20000"/>
          </a:bodyPr>
          <a:lstStyle/>
          <a:p>
            <a:endParaRPr lang="en-GB" sz="1600" spc="55" dirty="0">
              <a:solidFill>
                <a:srgbClr val="000000"/>
              </a:solidFill>
              <a:effectLst/>
              <a:latin typeface="Times New Roman" panose="02020603050405020304" pitchFamily="18" charset="0"/>
              <a:ea typeface="Times New Roman" panose="02020603050405020304" pitchFamily="18" charset="0"/>
            </a:endParaRPr>
          </a:p>
          <a:p>
            <a:r>
              <a:rPr lang="en-GB" sz="2100" spc="6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Capt. Will</a:t>
            </a:r>
            <a:r>
              <a:rPr lang="en-GB" sz="2100" spc="2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iams went to sea at the age of </a:t>
            </a:r>
            <a:r>
              <a:rPr lang="en-GB" sz="2100" spc="1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 in 1892</a:t>
            </a:r>
            <a:endParaRPr lang="en-GB" sz="2100" spc="55"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endParaRPr lang="en-GB" sz="2100" spc="55"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sz="2100" spc="55" dirty="0">
                <a:solidFill>
                  <a:srgbClr val="000000"/>
                </a:solidFill>
                <a:latin typeface="Arial" panose="020B0604020202020204" pitchFamily="34" charset="0"/>
                <a:ea typeface="Times New Roman" panose="02020603050405020304" pitchFamily="18" charset="0"/>
                <a:cs typeface="Arial" panose="020B0604020202020204" pitchFamily="34" charset="0"/>
              </a:rPr>
              <a:t>Early career on the </a:t>
            </a:r>
            <a:r>
              <a:rPr lang="en-GB" sz="2100" spc="55" dirty="0" err="1">
                <a:solidFill>
                  <a:srgbClr val="000000"/>
                </a:solidFill>
                <a:latin typeface="Arial" panose="020B0604020202020204" pitchFamily="34" charset="0"/>
                <a:ea typeface="Times New Roman" panose="02020603050405020304" pitchFamily="18" charset="0"/>
                <a:cs typeface="Arial" panose="020B0604020202020204" pitchFamily="34" charset="0"/>
              </a:rPr>
              <a:t>Garsdale</a:t>
            </a:r>
            <a:r>
              <a:rPr lang="en-GB" sz="2100" spc="55" dirty="0">
                <a:solidFill>
                  <a:srgbClr val="000000"/>
                </a:solidFill>
                <a:latin typeface="Arial" panose="020B0604020202020204" pitchFamily="34" charset="0"/>
                <a:ea typeface="Times New Roman" panose="02020603050405020304" pitchFamily="18" charset="0"/>
                <a:cs typeface="Arial" panose="020B0604020202020204" pitchFamily="34" charset="0"/>
              </a:rPr>
              <a:t>, which ”threw her masts off the Horn”. Probably first or second mate at that stage in his career</a:t>
            </a:r>
          </a:p>
          <a:p>
            <a:endParaRPr lang="en-GB" sz="2100" spc="55"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r>
              <a:rPr lang="en-GB" sz="2100" spc="5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 also </a:t>
            </a:r>
            <a:r>
              <a:rPr lang="en-GB" sz="2100" spc="8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served 12 years in the White Star</a:t>
            </a:r>
            <a:r>
              <a:rPr lang="en-GB" sz="2100" spc="3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Line from fourth to first officer in </a:t>
            </a:r>
            <a:r>
              <a:rPr lang="en-GB" sz="2100" spc="1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liners.</a:t>
            </a:r>
            <a:r>
              <a:rPr lang="en-GB" sz="2100" spc="15"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endParaRPr lang="en-GB" sz="2100" spc="15"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sz="2100" spc="15" dirty="0">
                <a:solidFill>
                  <a:srgbClr val="000000"/>
                </a:solidFill>
                <a:latin typeface="Arial" panose="020B0604020202020204" pitchFamily="34" charset="0"/>
                <a:ea typeface="Times New Roman" panose="02020603050405020304" pitchFamily="18" charset="0"/>
                <a:cs typeface="Arial" panose="020B0604020202020204" pitchFamily="34" charset="0"/>
              </a:rPr>
              <a:t>… and also as chief officer in their full-</a:t>
            </a:r>
            <a:r>
              <a:rPr lang="en-GB" sz="2100" spc="30" dirty="0">
                <a:solidFill>
                  <a:srgbClr val="000000"/>
                </a:solidFill>
                <a:latin typeface="Arial" panose="020B0604020202020204" pitchFamily="34" charset="0"/>
                <a:ea typeface="Times New Roman" panose="02020603050405020304" pitchFamily="18" charset="0"/>
                <a:cs typeface="Arial" panose="020B0604020202020204" pitchFamily="34" charset="0"/>
              </a:rPr>
              <a:t>rigged sail training ship, the Mersey.</a:t>
            </a:r>
            <a:endParaRPr lang="en-US" sz="2100" dirty="0">
              <a:latin typeface="Arial" panose="020B0604020202020204" pitchFamily="34" charset="0"/>
              <a:cs typeface="Arial" panose="020B0604020202020204" pitchFamily="34" charset="0"/>
            </a:endParaRPr>
          </a:p>
          <a:p>
            <a:endParaRPr lang="en-GB" sz="2100" spc="15"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GB" sz="2100" spc="15"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GB" sz="2100" spc="15" dirty="0">
                <a:solidFill>
                  <a:srgbClr val="000000"/>
                </a:solidFill>
                <a:latin typeface="Arial" panose="020B0604020202020204" pitchFamily="34" charset="0"/>
                <a:ea typeface="Times New Roman" panose="02020603050405020304" pitchFamily="18" charset="0"/>
                <a:cs typeface="Arial" panose="020B0604020202020204" pitchFamily="34" charset="0"/>
              </a:rPr>
              <a:t>The most famous ship of the White Star Line is of course the Titanic (another St </a:t>
            </a:r>
            <a:r>
              <a:rPr lang="en-GB" sz="2100" spc="15" dirty="0" err="1">
                <a:solidFill>
                  <a:srgbClr val="000000"/>
                </a:solidFill>
                <a:latin typeface="Arial" panose="020B0604020202020204" pitchFamily="34" charset="0"/>
                <a:ea typeface="Times New Roman" panose="02020603050405020304" pitchFamily="18" charset="0"/>
                <a:cs typeface="Arial" panose="020B0604020202020204" pitchFamily="34" charset="0"/>
              </a:rPr>
              <a:t>Dogmaels</a:t>
            </a:r>
            <a:r>
              <a:rPr lang="en-GB" sz="2100" spc="15" dirty="0">
                <a:solidFill>
                  <a:srgbClr val="000000"/>
                </a:solidFill>
                <a:latin typeface="Arial" panose="020B0604020202020204" pitchFamily="34" charset="0"/>
                <a:ea typeface="Times New Roman" panose="02020603050405020304" pitchFamily="18" charset="0"/>
                <a:cs typeface="Arial" panose="020B0604020202020204" pitchFamily="34" charset="0"/>
              </a:rPr>
              <a:t> connection)</a:t>
            </a:r>
            <a:endParaRPr lang="en-GB" sz="2100" spc="15"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GB" spc="15"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30207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342A-2D62-A359-BB3E-23F928287ED6}"/>
              </a:ext>
            </a:extLst>
          </p:cNvPr>
          <p:cNvSpPr>
            <a:spLocks noGrp="1"/>
          </p:cNvSpPr>
          <p:nvPr>
            <p:ph type="title"/>
          </p:nvPr>
        </p:nvSpPr>
        <p:spPr>
          <a:xfrm>
            <a:off x="491445" y="404948"/>
            <a:ext cx="4193766" cy="701040"/>
          </a:xfrm>
        </p:spPr>
        <p:txBody>
          <a:bodyPr>
            <a:normAutofit fontScale="90000"/>
          </a:bodyPr>
          <a:lstStyle/>
          <a:p>
            <a:r>
              <a:rPr lang="en-US" dirty="0"/>
              <a:t>CREW OF THE GARSDALE</a:t>
            </a:r>
          </a:p>
        </p:txBody>
      </p:sp>
      <p:pic>
        <p:nvPicPr>
          <p:cNvPr id="6" name="Picture Placeholder 5" descr="A group of men in uniform&#10;&#10;Description automatically generated">
            <a:extLst>
              <a:ext uri="{FF2B5EF4-FFF2-40B4-BE49-F238E27FC236}">
                <a16:creationId xmlns:a16="http://schemas.microsoft.com/office/drawing/2014/main" id="{3F891EB6-6FD9-0AEA-268C-873303E8BD02}"/>
              </a:ext>
            </a:extLst>
          </p:cNvPr>
          <p:cNvPicPr>
            <a:picLocks noGrp="1" noChangeAspect="1"/>
          </p:cNvPicPr>
          <p:nvPr>
            <p:ph type="pic" idx="1"/>
          </p:nvPr>
        </p:nvPicPr>
        <p:blipFill>
          <a:blip r:embed="rId2"/>
          <a:srcRect l="2508" r="2508"/>
          <a:stretch>
            <a:fillRect/>
          </a:stretch>
        </p:blipFill>
        <p:spPr>
          <a:xfrm>
            <a:off x="5180012" y="995362"/>
            <a:ext cx="6172200" cy="4873625"/>
          </a:xfrm>
        </p:spPr>
      </p:pic>
      <p:sp>
        <p:nvSpPr>
          <p:cNvPr id="4" name="Text Placeholder 3">
            <a:extLst>
              <a:ext uri="{FF2B5EF4-FFF2-40B4-BE49-F238E27FC236}">
                <a16:creationId xmlns:a16="http://schemas.microsoft.com/office/drawing/2014/main" id="{F0A43513-CE3D-021A-B37F-DCD9BDF8E4C9}"/>
              </a:ext>
            </a:extLst>
          </p:cNvPr>
          <p:cNvSpPr>
            <a:spLocks noGrp="1"/>
          </p:cNvSpPr>
          <p:nvPr>
            <p:ph type="body" sz="half" idx="2"/>
          </p:nvPr>
        </p:nvSpPr>
        <p:spPr>
          <a:xfrm>
            <a:off x="839788" y="1288584"/>
            <a:ext cx="3932237" cy="400595"/>
          </a:xfrm>
        </p:spPr>
        <p:txBody>
          <a:bodyPr>
            <a:normAutofit/>
          </a:bodyPr>
          <a:lstStyle/>
          <a:p>
            <a:r>
              <a:rPr lang="en-US" sz="2000" dirty="0"/>
              <a:t>David Williams, Cannon House</a:t>
            </a:r>
          </a:p>
        </p:txBody>
      </p:sp>
      <p:sp>
        <p:nvSpPr>
          <p:cNvPr id="3" name="Frame 2">
            <a:extLst>
              <a:ext uri="{FF2B5EF4-FFF2-40B4-BE49-F238E27FC236}">
                <a16:creationId xmlns:a16="http://schemas.microsoft.com/office/drawing/2014/main" id="{4D728743-2A0B-7B39-0FBF-B3992E527EE2}"/>
              </a:ext>
            </a:extLst>
          </p:cNvPr>
          <p:cNvSpPr/>
          <p:nvPr/>
        </p:nvSpPr>
        <p:spPr>
          <a:xfrm>
            <a:off x="7080069" y="2873828"/>
            <a:ext cx="600891" cy="740229"/>
          </a:xfrm>
          <a:prstGeom prst="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 name="TextBox 4">
            <a:extLst>
              <a:ext uri="{FF2B5EF4-FFF2-40B4-BE49-F238E27FC236}">
                <a16:creationId xmlns:a16="http://schemas.microsoft.com/office/drawing/2014/main" id="{3597E3E9-7021-6E90-E3DD-B7B71F6972E5}"/>
              </a:ext>
            </a:extLst>
          </p:cNvPr>
          <p:cNvSpPr txBox="1"/>
          <p:nvPr/>
        </p:nvSpPr>
        <p:spPr>
          <a:xfrm>
            <a:off x="839788" y="2146852"/>
            <a:ext cx="3740163" cy="1477328"/>
          </a:xfrm>
          <a:prstGeom prst="rect">
            <a:avLst/>
          </a:prstGeom>
          <a:noFill/>
        </p:spPr>
        <p:txBody>
          <a:bodyPr wrap="square" rtlCol="0">
            <a:spAutoFit/>
          </a:bodyPr>
          <a:lstStyle/>
          <a:p>
            <a:pPr marL="0" indent="0">
              <a:buNone/>
            </a:pPr>
            <a:r>
              <a:rPr lang="en-GB" sz="1800" b="0" i="0" u="none" strike="noStrike" dirty="0" err="1">
                <a:solidFill>
                  <a:srgbClr val="000000"/>
                </a:solidFill>
                <a:effectLst/>
                <a:latin typeface="Arial" panose="020B0604020202020204" pitchFamily="34" charset="0"/>
                <a:cs typeface="Arial" panose="020B0604020202020204" pitchFamily="34" charset="0"/>
              </a:rPr>
              <a:t>Garsdale</a:t>
            </a:r>
            <a:r>
              <a:rPr lang="en-GB" sz="1800" b="0" i="0" u="none" strike="noStrike" dirty="0">
                <a:solidFill>
                  <a:srgbClr val="000000"/>
                </a:solidFill>
                <a:effectLst/>
                <a:latin typeface="Arial" panose="020B0604020202020204" pitchFamily="34" charset="0"/>
                <a:cs typeface="Arial" panose="020B0604020202020204" pitchFamily="34" charset="0"/>
              </a:rPr>
              <a:t> was on voyage from South Shields to Portland, O. with general cargo, and was </a:t>
            </a:r>
            <a:r>
              <a:rPr lang="en-GB" sz="1800" b="0" i="0" u="none" strike="noStrike" dirty="0" err="1">
                <a:solidFill>
                  <a:srgbClr val="000000"/>
                </a:solidFill>
                <a:effectLst/>
                <a:latin typeface="Arial" panose="020B0604020202020204" pitchFamily="34" charset="0"/>
                <a:cs typeface="Arial" panose="020B0604020202020204" pitchFamily="34" charset="0"/>
              </a:rPr>
              <a:t>dismasted</a:t>
            </a:r>
            <a:r>
              <a:rPr lang="en-GB" sz="1800" b="0" i="0" u="none" strike="noStrike" dirty="0">
                <a:solidFill>
                  <a:srgbClr val="000000"/>
                </a:solidFill>
                <a:effectLst/>
                <a:latin typeface="Arial" panose="020B0604020202020204" pitchFamily="34" charset="0"/>
                <a:cs typeface="Arial" panose="020B0604020202020204" pitchFamily="34" charset="0"/>
              </a:rPr>
              <a:t> and abandoned off Cape Horn on the 12th September 1905.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873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A280E-D25A-6D96-6907-6E6C6F2FBE7E}"/>
              </a:ext>
            </a:extLst>
          </p:cNvPr>
          <p:cNvSpPr>
            <a:spLocks noGrp="1"/>
          </p:cNvSpPr>
          <p:nvPr>
            <p:ph type="title"/>
          </p:nvPr>
        </p:nvSpPr>
        <p:spPr>
          <a:xfrm>
            <a:off x="3570514" y="411481"/>
            <a:ext cx="8060654" cy="650966"/>
          </a:xfrm>
        </p:spPr>
        <p:txBody>
          <a:bodyPr>
            <a:normAutofit fontScale="90000"/>
          </a:bodyPr>
          <a:lstStyle/>
          <a:p>
            <a:r>
              <a:rPr lang="en-US" sz="3600" dirty="0"/>
              <a:t>Captain Williams, Cannon House</a:t>
            </a:r>
            <a:br>
              <a:rPr lang="en-US" sz="3600" dirty="0"/>
            </a:br>
            <a:endParaRPr lang="en-US" sz="3600" dirty="0"/>
          </a:p>
        </p:txBody>
      </p:sp>
      <p:pic>
        <p:nvPicPr>
          <p:cNvPr id="5" name="Content Placeholder 4" descr="A large ship in the water&#10;&#10;Description automatically generated">
            <a:extLst>
              <a:ext uri="{FF2B5EF4-FFF2-40B4-BE49-F238E27FC236}">
                <a16:creationId xmlns:a16="http://schemas.microsoft.com/office/drawing/2014/main" id="{4F2ECDB8-59C7-86D8-077A-1261275CA194}"/>
              </a:ext>
            </a:extLst>
          </p:cNvPr>
          <p:cNvPicPr>
            <a:picLocks noChangeAspect="1"/>
          </p:cNvPicPr>
          <p:nvPr/>
        </p:nvPicPr>
        <p:blipFill rotWithShape="1">
          <a:blip r:embed="rId3"/>
          <a:srcRect t="10104" r="-1" b="-1"/>
          <a:stretch/>
        </p:blipFill>
        <p:spPr>
          <a:xfrm>
            <a:off x="429768" y="1453412"/>
            <a:ext cx="6241180" cy="4207917"/>
          </a:xfrm>
          <a:prstGeom prst="rect">
            <a:avLst/>
          </a:prstGeom>
        </p:spPr>
      </p:pic>
      <p:sp>
        <p:nvSpPr>
          <p:cNvPr id="9" name="Content Placeholder 8">
            <a:extLst>
              <a:ext uri="{FF2B5EF4-FFF2-40B4-BE49-F238E27FC236}">
                <a16:creationId xmlns:a16="http://schemas.microsoft.com/office/drawing/2014/main" id="{FB718955-B793-FA03-7104-A8AD6E983B94}"/>
              </a:ext>
            </a:extLst>
          </p:cNvPr>
          <p:cNvSpPr>
            <a:spLocks noGrp="1"/>
          </p:cNvSpPr>
          <p:nvPr>
            <p:ph idx="1"/>
          </p:nvPr>
        </p:nvSpPr>
        <p:spPr>
          <a:xfrm>
            <a:off x="7176052" y="1392671"/>
            <a:ext cx="4233700" cy="4491294"/>
          </a:xfrm>
        </p:spPr>
        <p:txBody>
          <a:bodyPr anchor="ctr">
            <a:noAutofit/>
          </a:bodyPr>
          <a:lstStyle/>
          <a:p>
            <a:pPr marL="0" indent="0">
              <a:buNone/>
            </a:pPr>
            <a:r>
              <a:rPr lang="en-GB" sz="1800" b="0" i="0" u="none" strike="noStrike" dirty="0">
                <a:solidFill>
                  <a:srgbClr val="000000"/>
                </a:solidFill>
                <a:effectLst/>
                <a:latin typeface="Arial" panose="020B0604020202020204" pitchFamily="34" charset="0"/>
                <a:cs typeface="Arial" panose="020B0604020202020204" pitchFamily="34" charset="0"/>
              </a:rPr>
              <a:t>Silver medals have been conferred by the King, on the recommendation of the President of the Board of Trade, upon M Joseph </a:t>
            </a:r>
            <a:r>
              <a:rPr lang="en-GB" sz="1800" b="0" i="0" u="none" strike="noStrike" dirty="0" err="1">
                <a:solidFill>
                  <a:srgbClr val="000000"/>
                </a:solidFill>
                <a:effectLst/>
                <a:latin typeface="Arial" panose="020B0604020202020204" pitchFamily="34" charset="0"/>
                <a:cs typeface="Arial" panose="020B0604020202020204" pitchFamily="34" charset="0"/>
              </a:rPr>
              <a:t>Laillou</a:t>
            </a:r>
            <a:r>
              <a:rPr lang="en-GB" sz="1800" b="0" i="0" u="none" strike="noStrike" dirty="0">
                <a:solidFill>
                  <a:srgbClr val="000000"/>
                </a:solidFill>
                <a:effectLst/>
                <a:latin typeface="Arial" panose="020B0604020202020204" pitchFamily="34" charset="0"/>
                <a:cs typeface="Arial" panose="020B0604020202020204" pitchFamily="34" charset="0"/>
              </a:rPr>
              <a:t>, chief officer, </a:t>
            </a:r>
            <a:r>
              <a:rPr lang="en-GB" sz="1800" b="0" i="0" u="none" strike="noStrike" dirty="0" err="1">
                <a:solidFill>
                  <a:srgbClr val="000000"/>
                </a:solidFill>
                <a:effectLst/>
                <a:latin typeface="Arial" panose="020B0604020202020204" pitchFamily="34" charset="0"/>
                <a:cs typeface="Arial" panose="020B0604020202020204" pitchFamily="34" charset="0"/>
              </a:rPr>
              <a:t>Francisque</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b="0" i="0" u="none" strike="noStrike" dirty="0" err="1">
                <a:solidFill>
                  <a:srgbClr val="000000"/>
                </a:solidFill>
                <a:effectLst/>
                <a:latin typeface="Arial" panose="020B0604020202020204" pitchFamily="34" charset="0"/>
                <a:cs typeface="Arial" panose="020B0604020202020204" pitchFamily="34" charset="0"/>
              </a:rPr>
              <a:t>Fourgeras</a:t>
            </a:r>
            <a:r>
              <a:rPr lang="en-GB" sz="1800" b="0" i="0" u="none" strike="noStrike" dirty="0">
                <a:solidFill>
                  <a:srgbClr val="000000"/>
                </a:solidFill>
                <a:effectLst/>
                <a:latin typeface="Arial" panose="020B0604020202020204" pitchFamily="34" charset="0"/>
                <a:cs typeface="Arial" panose="020B0604020202020204" pitchFamily="34" charset="0"/>
              </a:rPr>
              <a:t>, boatswain, Jacques Poupon, boatswain, Arthur </a:t>
            </a:r>
            <a:r>
              <a:rPr lang="en-GB" sz="1800" b="0" i="0" u="none" strike="noStrike" dirty="0" err="1">
                <a:solidFill>
                  <a:srgbClr val="000000"/>
                </a:solidFill>
                <a:effectLst/>
                <a:latin typeface="Arial" panose="020B0604020202020204" pitchFamily="34" charset="0"/>
                <a:cs typeface="Arial" panose="020B0604020202020204" pitchFamily="34" charset="0"/>
              </a:rPr>
              <a:t>Grusson</a:t>
            </a:r>
            <a:r>
              <a:rPr lang="en-GB" sz="1800" b="0" i="0" u="none" strike="noStrike" dirty="0">
                <a:solidFill>
                  <a:srgbClr val="000000"/>
                </a:solidFill>
                <a:effectLst/>
                <a:latin typeface="Arial" panose="020B0604020202020204" pitchFamily="34" charset="0"/>
                <a:cs typeface="Arial" panose="020B0604020202020204" pitchFamily="34" charset="0"/>
              </a:rPr>
              <a:t>, engineer, Pierre </a:t>
            </a:r>
            <a:r>
              <a:rPr lang="en-GB" sz="1800" b="0" i="0" u="none" strike="noStrike" dirty="0" err="1">
                <a:solidFill>
                  <a:srgbClr val="000000"/>
                </a:solidFill>
                <a:effectLst/>
                <a:latin typeface="Arial" panose="020B0604020202020204" pitchFamily="34" charset="0"/>
                <a:cs typeface="Arial" panose="020B0604020202020204" pitchFamily="34" charset="0"/>
              </a:rPr>
              <a:t>Guibey</a:t>
            </a:r>
            <a:r>
              <a:rPr lang="en-GB" sz="1800" b="0" i="0" u="none" strike="noStrike" dirty="0">
                <a:solidFill>
                  <a:srgbClr val="000000"/>
                </a:solidFill>
                <a:effectLst/>
                <a:latin typeface="Arial" panose="020B0604020202020204" pitchFamily="34" charset="0"/>
                <a:cs typeface="Arial" panose="020B0604020202020204" pitchFamily="34" charset="0"/>
              </a:rPr>
              <a:t>, Francois Robin, Leon </a:t>
            </a:r>
            <a:r>
              <a:rPr lang="en-GB" sz="1800" b="0" i="0" u="none" strike="noStrike" dirty="0" err="1">
                <a:solidFill>
                  <a:srgbClr val="000000"/>
                </a:solidFill>
                <a:effectLst/>
                <a:latin typeface="Arial" panose="020B0604020202020204" pitchFamily="34" charset="0"/>
                <a:cs typeface="Arial" panose="020B0604020202020204" pitchFamily="34" charset="0"/>
              </a:rPr>
              <a:t>Depays</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b="0" i="0" u="none" strike="noStrike" dirty="0" err="1">
                <a:solidFill>
                  <a:srgbClr val="000000"/>
                </a:solidFill>
                <a:effectLst/>
                <a:latin typeface="Arial" panose="020B0604020202020204" pitchFamily="34" charset="0"/>
                <a:cs typeface="Arial" panose="020B0604020202020204" pitchFamily="34" charset="0"/>
              </a:rPr>
              <a:t>Desiré</a:t>
            </a:r>
            <a:r>
              <a:rPr lang="en-GB" sz="1800" b="0" i="0" u="none" strike="noStrike" dirty="0">
                <a:solidFill>
                  <a:srgbClr val="000000"/>
                </a:solidFill>
                <a:effectLst/>
                <a:latin typeface="Arial" panose="020B0604020202020204" pitchFamily="34" charset="0"/>
                <a:cs typeface="Arial" panose="020B0604020202020204" pitchFamily="34" charset="0"/>
              </a:rPr>
              <a:t> le </a:t>
            </a:r>
            <a:r>
              <a:rPr lang="en-GB" sz="1800" b="0" i="0" u="none" strike="noStrike" dirty="0" err="1">
                <a:solidFill>
                  <a:srgbClr val="000000"/>
                </a:solidFill>
                <a:effectLst/>
                <a:latin typeface="Arial" panose="020B0604020202020204" pitchFamily="34" charset="0"/>
                <a:cs typeface="Arial" panose="020B0604020202020204" pitchFamily="34" charset="0"/>
              </a:rPr>
              <a:t>Crou</a:t>
            </a:r>
            <a:r>
              <a:rPr lang="en-GB" sz="1800" b="0" i="0" u="none" strike="noStrike" dirty="0">
                <a:solidFill>
                  <a:srgbClr val="000000"/>
                </a:solidFill>
                <a:effectLst/>
                <a:latin typeface="Arial" panose="020B0604020202020204" pitchFamily="34" charset="0"/>
                <a:cs typeface="Arial" panose="020B0604020202020204" pitchFamily="34" charset="0"/>
              </a:rPr>
              <a:t>, Victor </a:t>
            </a:r>
            <a:r>
              <a:rPr lang="en-GB" sz="1800" b="0" i="0" u="none" strike="noStrike" dirty="0" err="1">
                <a:solidFill>
                  <a:srgbClr val="000000"/>
                </a:solidFill>
                <a:effectLst/>
                <a:latin typeface="Arial" panose="020B0604020202020204" pitchFamily="34" charset="0"/>
                <a:cs typeface="Arial" panose="020B0604020202020204" pitchFamily="34" charset="0"/>
              </a:rPr>
              <a:t>Argoat</a:t>
            </a:r>
            <a:r>
              <a:rPr lang="en-GB" sz="1800" b="0" i="0" u="none" strike="noStrike" dirty="0">
                <a:solidFill>
                  <a:srgbClr val="000000"/>
                </a:solidFill>
                <a:effectLst/>
                <a:latin typeface="Arial" panose="020B0604020202020204" pitchFamily="34" charset="0"/>
                <a:cs typeface="Arial" panose="020B0604020202020204" pitchFamily="34" charset="0"/>
              </a:rPr>
              <a:t>, Francois le </a:t>
            </a:r>
            <a:r>
              <a:rPr lang="en-GB" sz="1800" b="0" i="0" u="none" strike="noStrike" dirty="0" err="1">
                <a:solidFill>
                  <a:srgbClr val="000000"/>
                </a:solidFill>
                <a:effectLst/>
                <a:latin typeface="Arial" panose="020B0604020202020204" pitchFamily="34" charset="0"/>
                <a:cs typeface="Arial" panose="020B0604020202020204" pitchFamily="34" charset="0"/>
              </a:rPr>
              <a:t>Merdy</a:t>
            </a:r>
            <a:r>
              <a:rPr lang="en-GB" sz="1800" b="0" i="0" u="none" strike="noStrike" dirty="0">
                <a:solidFill>
                  <a:srgbClr val="000000"/>
                </a:solidFill>
                <a:effectLst/>
                <a:latin typeface="Arial" panose="020B0604020202020204" pitchFamily="34" charset="0"/>
                <a:cs typeface="Arial" panose="020B0604020202020204" pitchFamily="34" charset="0"/>
              </a:rPr>
              <a:t>, </a:t>
            </a:r>
            <a:r>
              <a:rPr lang="en-GB" sz="1800" b="0" i="0" u="none" strike="noStrike" dirty="0" err="1">
                <a:solidFill>
                  <a:srgbClr val="000000"/>
                </a:solidFill>
                <a:effectLst/>
                <a:latin typeface="Arial" panose="020B0604020202020204" pitchFamily="34" charset="0"/>
                <a:cs typeface="Arial" panose="020B0604020202020204" pitchFamily="34" charset="0"/>
              </a:rPr>
              <a:t>Goulven</a:t>
            </a:r>
            <a:r>
              <a:rPr lang="en-GB" sz="1800" b="0" i="0" u="none" strike="noStrike" dirty="0">
                <a:solidFill>
                  <a:srgbClr val="000000"/>
                </a:solidFill>
                <a:effectLst/>
                <a:latin typeface="Arial" panose="020B0604020202020204" pitchFamily="34" charset="0"/>
                <a:cs typeface="Arial" panose="020B0604020202020204" pitchFamily="34" charset="0"/>
              </a:rPr>
              <a:t> Balcon, Michel le Gal, and Alexis </a:t>
            </a:r>
            <a:r>
              <a:rPr lang="en-GB" sz="1800" b="0" i="0" u="none" strike="noStrike" dirty="0" err="1">
                <a:solidFill>
                  <a:srgbClr val="000000"/>
                </a:solidFill>
                <a:effectLst/>
                <a:latin typeface="Arial" panose="020B0604020202020204" pitchFamily="34" charset="0"/>
                <a:cs typeface="Arial" panose="020B0604020202020204" pitchFamily="34" charset="0"/>
              </a:rPr>
              <a:t>Courson</a:t>
            </a:r>
            <a:r>
              <a:rPr lang="en-GB" sz="1800" b="0" i="0" u="none" strike="noStrike" dirty="0">
                <a:solidFill>
                  <a:srgbClr val="000000"/>
                </a:solidFill>
                <a:effectLst/>
                <a:latin typeface="Arial" panose="020B0604020202020204" pitchFamily="34" charset="0"/>
                <a:cs typeface="Arial" panose="020B0604020202020204" pitchFamily="34" charset="0"/>
              </a:rPr>
              <a:t>, seamen, of the French ship BERENGERE, of Dunkirk, for rescuing the master and crew of the British sailing ship GARSDALE (1905) of Liverpool, abandoned near Cape Horn.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269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8906F-AAD4-261C-F7D8-53CCA7772226}"/>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THE MEDWAY</a:t>
            </a:r>
          </a:p>
        </p:txBody>
      </p:sp>
      <p:pic>
        <p:nvPicPr>
          <p:cNvPr id="1026" name="Picture 2" descr="Medway (1902) - Wikipedia">
            <a:extLst>
              <a:ext uri="{FF2B5EF4-FFF2-40B4-BE49-F238E27FC236}">
                <a16:creationId xmlns:a16="http://schemas.microsoft.com/office/drawing/2014/main" id="{752D42F4-B24C-538A-2513-5EC2D18A64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24897" y="961812"/>
            <a:ext cx="6815605" cy="493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559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7A2EC-48A9-0746-0CD0-85D206E835A4}"/>
              </a:ext>
            </a:extLst>
          </p:cNvPr>
          <p:cNvSpPr>
            <a:spLocks noGrp="1"/>
          </p:cNvSpPr>
          <p:nvPr>
            <p:ph type="title"/>
          </p:nvPr>
        </p:nvSpPr>
        <p:spPr>
          <a:xfrm>
            <a:off x="674326" y="291737"/>
            <a:ext cx="5217188" cy="530226"/>
          </a:xfrm>
        </p:spPr>
        <p:txBody>
          <a:bodyPr>
            <a:noAutofit/>
          </a:bodyPr>
          <a:lstStyle/>
          <a:p>
            <a:r>
              <a:rPr lang="en-US" dirty="0">
                <a:latin typeface="Arial" panose="020B0604020202020204" pitchFamily="34" charset="0"/>
                <a:cs typeface="Arial" panose="020B0604020202020204" pitchFamily="34" charset="0"/>
              </a:rPr>
              <a:t>Epic voyage of the Medway</a:t>
            </a:r>
          </a:p>
        </p:txBody>
      </p:sp>
      <p:sp>
        <p:nvSpPr>
          <p:cNvPr id="4" name="Text Placeholder 3">
            <a:extLst>
              <a:ext uri="{FF2B5EF4-FFF2-40B4-BE49-F238E27FC236}">
                <a16:creationId xmlns:a16="http://schemas.microsoft.com/office/drawing/2014/main" id="{471C99C8-97A0-69B4-0E00-E1C6B0D7DB03}"/>
              </a:ext>
            </a:extLst>
          </p:cNvPr>
          <p:cNvSpPr>
            <a:spLocks noGrp="1"/>
          </p:cNvSpPr>
          <p:nvPr>
            <p:ph type="body" sz="half" idx="2"/>
          </p:nvPr>
        </p:nvSpPr>
        <p:spPr>
          <a:xfrm>
            <a:off x="674326" y="1280159"/>
            <a:ext cx="4350520" cy="4791573"/>
          </a:xfrm>
        </p:spPr>
        <p:txBody>
          <a:bodyPr/>
          <a:lstStyle/>
          <a:p>
            <a:r>
              <a:rPr lang="en-GB" sz="2000" spc="25" dirty="0">
                <a:solidFill>
                  <a:srgbClr val="000000"/>
                </a:solidFill>
                <a:effectLst/>
                <a:latin typeface="Times New Roman" panose="02020603050405020304" pitchFamily="18" charset="0"/>
                <a:ea typeface="Times New Roman" panose="02020603050405020304" pitchFamily="18" charset="0"/>
              </a:rPr>
              <a:t>The record-breaking voyage began on </a:t>
            </a:r>
            <a:r>
              <a:rPr lang="en-GB" sz="2000" dirty="0">
                <a:solidFill>
                  <a:srgbClr val="000000"/>
                </a:solidFill>
                <a:effectLst/>
                <a:latin typeface="Times New Roman" panose="02020603050405020304" pitchFamily="18" charset="0"/>
                <a:ea typeface="Times New Roman" panose="02020603050405020304" pitchFamily="18" charset="0"/>
              </a:rPr>
              <a:t>September 14, 1916, when, with a Car­</a:t>
            </a:r>
            <a:r>
              <a:rPr lang="en-GB" sz="2000" spc="30" dirty="0">
                <a:solidFill>
                  <a:srgbClr val="000000"/>
                </a:solidFill>
                <a:effectLst/>
                <a:latin typeface="Times New Roman" panose="02020603050405020304" pitchFamily="18" charset="0"/>
                <a:ea typeface="Times New Roman" panose="02020603050405020304" pitchFamily="18" charset="0"/>
              </a:rPr>
              <a:t>digan man, Mr. Richard O. Harris (who </a:t>
            </a:r>
            <a:r>
              <a:rPr lang="en-GB" sz="2000" spc="55" dirty="0">
                <a:solidFill>
                  <a:srgbClr val="000000"/>
                </a:solidFill>
                <a:effectLst/>
                <a:latin typeface="Times New Roman" panose="02020603050405020304" pitchFamily="18" charset="0"/>
                <a:ea typeface="Times New Roman" panose="02020603050405020304" pitchFamily="18" charset="0"/>
              </a:rPr>
              <a:t>later commanded many ships himself) </a:t>
            </a:r>
            <a:r>
              <a:rPr lang="en-GB" sz="2000" spc="40" dirty="0">
                <a:solidFill>
                  <a:srgbClr val="000000"/>
                </a:solidFill>
                <a:effectLst/>
                <a:latin typeface="Times New Roman" panose="02020603050405020304" pitchFamily="18" charset="0"/>
                <a:ea typeface="Times New Roman" panose="02020603050405020304" pitchFamily="18" charset="0"/>
              </a:rPr>
              <a:t>as her first officer and a 202 tons gen­</a:t>
            </a:r>
            <a:r>
              <a:rPr lang="en-GB" sz="2000" spc="65" dirty="0">
                <a:solidFill>
                  <a:srgbClr val="000000"/>
                </a:solidFill>
                <a:effectLst/>
                <a:latin typeface="Times New Roman" panose="02020603050405020304" pitchFamily="18" charset="0"/>
                <a:ea typeface="Times New Roman" panose="02020603050405020304" pitchFamily="18" charset="0"/>
              </a:rPr>
              <a:t>eral cargo, 1,906 tons of cement and </a:t>
            </a:r>
            <a:r>
              <a:rPr lang="en-GB" sz="2000" spc="25" dirty="0">
                <a:solidFill>
                  <a:srgbClr val="000000"/>
                </a:solidFill>
                <a:effectLst/>
                <a:latin typeface="Times New Roman" panose="02020603050405020304" pitchFamily="18" charset="0"/>
                <a:ea typeface="Times New Roman" panose="02020603050405020304" pitchFamily="18" charset="0"/>
              </a:rPr>
              <a:t>1,543 tons of coal for Porto Grande, St. </a:t>
            </a:r>
            <a:r>
              <a:rPr lang="en-GB" sz="2000" spc="50" dirty="0">
                <a:solidFill>
                  <a:srgbClr val="000000"/>
                </a:solidFill>
                <a:effectLst/>
                <a:latin typeface="Times New Roman" panose="02020603050405020304" pitchFamily="18" charset="0"/>
                <a:ea typeface="Times New Roman" panose="02020603050405020304" pitchFamily="18" charset="0"/>
              </a:rPr>
              <a:t>Vincent, Cape Verde Islands and San­</a:t>
            </a:r>
            <a:r>
              <a:rPr lang="en-GB" sz="2000" spc="30" dirty="0">
                <a:solidFill>
                  <a:srgbClr val="000000"/>
                </a:solidFill>
                <a:effectLst/>
                <a:latin typeface="Times New Roman" panose="02020603050405020304" pitchFamily="18" charset="0"/>
                <a:ea typeface="Times New Roman" panose="02020603050405020304" pitchFamily="18" charset="0"/>
              </a:rPr>
              <a:t>tos, Medway sailed from Barry Roads </a:t>
            </a:r>
            <a:r>
              <a:rPr lang="en-GB" sz="2000" spc="40" dirty="0">
                <a:solidFill>
                  <a:srgbClr val="000000"/>
                </a:solidFill>
                <a:effectLst/>
                <a:latin typeface="Times New Roman" panose="02020603050405020304" pitchFamily="18" charset="0"/>
                <a:ea typeface="Times New Roman" panose="02020603050405020304" pitchFamily="18" charset="0"/>
              </a:rPr>
              <a:t>unescorted and, with a fresh northerly </a:t>
            </a:r>
            <a:r>
              <a:rPr lang="en-GB" sz="2000" spc="75" dirty="0">
                <a:solidFill>
                  <a:srgbClr val="000000"/>
                </a:solidFill>
                <a:effectLst/>
                <a:latin typeface="Times New Roman" panose="02020603050405020304" pitchFamily="18" charset="0"/>
                <a:ea typeface="Times New Roman" panose="02020603050405020304" pitchFamily="18" charset="0"/>
              </a:rPr>
              <a:t>wind giving her a speed of 10 knots, </a:t>
            </a:r>
            <a:r>
              <a:rPr lang="en-GB" sz="2000" spc="55" dirty="0">
                <a:solidFill>
                  <a:srgbClr val="000000"/>
                </a:solidFill>
                <a:effectLst/>
                <a:latin typeface="Times New Roman" panose="02020603050405020304" pitchFamily="18" charset="0"/>
                <a:ea typeface="Times New Roman" panose="02020603050405020304" pitchFamily="18" charset="0"/>
              </a:rPr>
              <a:t>was soon out of the U-boat operating </a:t>
            </a:r>
            <a:r>
              <a:rPr lang="en-GB" sz="2000" spc="25" dirty="0">
                <a:solidFill>
                  <a:srgbClr val="000000"/>
                </a:solidFill>
                <a:effectLst/>
                <a:latin typeface="Times New Roman" panose="02020603050405020304" pitchFamily="18" charset="0"/>
                <a:ea typeface="Times New Roman" panose="02020603050405020304" pitchFamily="18" charset="0"/>
              </a:rPr>
              <a:t>area.</a:t>
            </a:r>
            <a:endParaRPr lang="en-GB" sz="2000" dirty="0">
              <a:effectLst/>
              <a:latin typeface="Times New Roman" panose="02020603050405020304" pitchFamily="18" charset="0"/>
              <a:ea typeface="Times New Roman" panose="02020603050405020304" pitchFamily="18" charset="0"/>
            </a:endParaRPr>
          </a:p>
          <a:p>
            <a:endParaRPr lang="en-US" dirty="0"/>
          </a:p>
        </p:txBody>
      </p:sp>
      <p:pic>
        <p:nvPicPr>
          <p:cNvPr id="1028" name="Picture 4">
            <a:extLst>
              <a:ext uri="{FF2B5EF4-FFF2-40B4-BE49-F238E27FC236}">
                <a16:creationId xmlns:a16="http://schemas.microsoft.com/office/drawing/2014/main" id="{FE535C55-3C90-F73B-5147-B22C96462109}"/>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4484" r="14484"/>
          <a:stretch>
            <a:fillRect/>
          </a:stretch>
        </p:blipFill>
        <p:spPr bwMode="auto">
          <a:xfrm>
            <a:off x="5183188" y="987426"/>
            <a:ext cx="6068286" cy="479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646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9A2133-1E1F-C16A-6A8D-5ED2D6A0B0E6}"/>
              </a:ext>
            </a:extLst>
          </p:cNvPr>
          <p:cNvSpPr>
            <a:spLocks noGrp="1"/>
          </p:cNvSpPr>
          <p:nvPr>
            <p:ph type="title"/>
          </p:nvPr>
        </p:nvSpPr>
        <p:spPr>
          <a:xfrm>
            <a:off x="849775" y="232362"/>
            <a:ext cx="6720068" cy="949869"/>
          </a:xfrm>
        </p:spPr>
        <p:txBody>
          <a:bodyPr>
            <a:normAutofit fontScale="90000"/>
          </a:bodyPr>
          <a:lstStyle/>
          <a:p>
            <a:r>
              <a:rPr lang="en-US" dirty="0"/>
              <a:t>St Vincent -  Santos - </a:t>
            </a:r>
            <a:r>
              <a:rPr lang="en-US" dirty="0" err="1"/>
              <a:t>Tocopilla</a:t>
            </a:r>
            <a:endParaRPr lang="en-US" dirty="0"/>
          </a:p>
        </p:txBody>
      </p:sp>
      <p:sp>
        <p:nvSpPr>
          <p:cNvPr id="7" name="TextBox 6">
            <a:extLst>
              <a:ext uri="{FF2B5EF4-FFF2-40B4-BE49-F238E27FC236}">
                <a16:creationId xmlns:a16="http://schemas.microsoft.com/office/drawing/2014/main" id="{46B1E8DF-2948-5CD5-3CDC-9C9A5BE183ED}"/>
              </a:ext>
            </a:extLst>
          </p:cNvPr>
          <p:cNvSpPr txBox="1"/>
          <p:nvPr/>
        </p:nvSpPr>
        <p:spPr>
          <a:xfrm>
            <a:off x="134983" y="1182231"/>
            <a:ext cx="7654779" cy="3170099"/>
          </a:xfrm>
          <a:prstGeom prst="rect">
            <a:avLst/>
          </a:prstGeom>
          <a:noFill/>
        </p:spPr>
        <p:txBody>
          <a:bodyPr wrap="square">
            <a:spAutoFit/>
          </a:bodyPr>
          <a:lstStyle/>
          <a:p>
            <a:pPr marL="572770"/>
            <a:r>
              <a:rPr lang="en-GB" sz="2000" spc="75" dirty="0">
                <a:solidFill>
                  <a:srgbClr val="000000"/>
                </a:solidFill>
                <a:effectLst/>
                <a:latin typeface="Times New Roman" panose="02020603050405020304" pitchFamily="18" charset="0"/>
                <a:ea typeface="Times New Roman" panose="02020603050405020304" pitchFamily="18" charset="0"/>
              </a:rPr>
              <a:t>St. Vincent was reached on October </a:t>
            </a:r>
            <a:r>
              <a:rPr lang="en-GB" sz="2000" spc="30" dirty="0">
                <a:solidFill>
                  <a:srgbClr val="000000"/>
                </a:solidFill>
                <a:effectLst/>
                <a:latin typeface="Times New Roman" panose="02020603050405020304" pitchFamily="18" charset="0"/>
                <a:ea typeface="Times New Roman" panose="02020603050405020304" pitchFamily="18" charset="0"/>
              </a:rPr>
              <a:t>6 after a passage of 22 days. The Med­</a:t>
            </a:r>
            <a:r>
              <a:rPr lang="en-GB" sz="2000" spc="20" dirty="0">
                <a:solidFill>
                  <a:srgbClr val="000000"/>
                </a:solidFill>
                <a:effectLst/>
                <a:latin typeface="Times New Roman" panose="02020603050405020304" pitchFamily="18" charset="0"/>
                <a:ea typeface="Times New Roman" panose="02020603050405020304" pitchFamily="18" charset="0"/>
              </a:rPr>
              <a:t>way sailed for </a:t>
            </a:r>
            <a:r>
              <a:rPr lang="en-GB" sz="2000" b="1" spc="20" dirty="0">
                <a:solidFill>
                  <a:srgbClr val="000000"/>
                </a:solidFill>
                <a:effectLst/>
                <a:latin typeface="Times New Roman" panose="02020603050405020304" pitchFamily="18" charset="0"/>
                <a:ea typeface="Times New Roman" panose="02020603050405020304" pitchFamily="18" charset="0"/>
              </a:rPr>
              <a:t>Santos</a:t>
            </a:r>
            <a:r>
              <a:rPr lang="en-GB" sz="2000" spc="20" dirty="0">
                <a:solidFill>
                  <a:srgbClr val="000000"/>
                </a:solidFill>
                <a:effectLst/>
                <a:latin typeface="Times New Roman" panose="02020603050405020304" pitchFamily="18" charset="0"/>
                <a:ea typeface="Times New Roman" panose="02020603050405020304" pitchFamily="18" charset="0"/>
              </a:rPr>
              <a:t> on October 19 and </a:t>
            </a:r>
            <a:r>
              <a:rPr lang="en-GB" sz="2000" spc="65" dirty="0">
                <a:solidFill>
                  <a:srgbClr val="000000"/>
                </a:solidFill>
                <a:effectLst/>
                <a:latin typeface="Times New Roman" panose="02020603050405020304" pitchFamily="18" charset="0"/>
                <a:ea typeface="Times New Roman" panose="02020603050405020304" pitchFamily="18" charset="0"/>
              </a:rPr>
              <a:t>arrived on November 10</a:t>
            </a:r>
            <a:r>
              <a:rPr lang="en-GB" sz="2000" spc="35" dirty="0">
                <a:solidFill>
                  <a:srgbClr val="000000"/>
                </a:solidFill>
                <a:effectLst/>
                <a:latin typeface="Times New Roman" panose="02020603050405020304" pitchFamily="18" charset="0"/>
                <a:ea typeface="Times New Roman" panose="02020603050405020304" pitchFamily="18" charset="0"/>
              </a:rPr>
              <a:t>. </a:t>
            </a:r>
            <a:r>
              <a:rPr lang="en-GB" sz="2000" spc="85" dirty="0">
                <a:solidFill>
                  <a:srgbClr val="000000"/>
                </a:solidFill>
                <a:effectLst/>
                <a:latin typeface="Times New Roman" panose="02020603050405020304" pitchFamily="18" charset="0"/>
                <a:ea typeface="Times New Roman" panose="02020603050405020304" pitchFamily="18" charset="0"/>
              </a:rPr>
              <a:t>Here the remainder of the cargo was discharged and she received orders for </a:t>
            </a:r>
            <a:r>
              <a:rPr lang="en-GB" sz="2000" spc="85" dirty="0" err="1">
                <a:solidFill>
                  <a:srgbClr val="000000"/>
                </a:solidFill>
                <a:effectLst/>
                <a:latin typeface="Times New Roman" panose="02020603050405020304" pitchFamily="18" charset="0"/>
                <a:ea typeface="Times New Roman" panose="02020603050405020304" pitchFamily="18" charset="0"/>
              </a:rPr>
              <a:t>Tocopilla</a:t>
            </a:r>
            <a:r>
              <a:rPr lang="en-GB" sz="2000" spc="85" dirty="0">
                <a:solidFill>
                  <a:srgbClr val="000000"/>
                </a:solidFill>
                <a:effectLst/>
                <a:latin typeface="Times New Roman" panose="02020603050405020304" pitchFamily="18" charset="0"/>
                <a:ea typeface="Times New Roman" panose="02020603050405020304" pitchFamily="18" charset="0"/>
              </a:rPr>
              <a:t> where she was to load nitrate of soda for Cape Town.</a:t>
            </a:r>
            <a:endParaRPr lang="en-GB" sz="2000" dirty="0">
              <a:effectLst/>
              <a:latin typeface="Times New Roman" panose="02020603050405020304" pitchFamily="18" charset="0"/>
              <a:ea typeface="Times New Roman" panose="02020603050405020304" pitchFamily="18" charset="0"/>
            </a:endParaRPr>
          </a:p>
          <a:p>
            <a:pPr marL="572770"/>
            <a:r>
              <a:rPr lang="en-GB" sz="2000" dirty="0">
                <a:solidFill>
                  <a:srgbClr val="000000"/>
                </a:solidFill>
                <a:effectLst/>
                <a:latin typeface="Times New Roman" panose="02020603050405020304" pitchFamily="18" charset="0"/>
                <a:ea typeface="Calibri" panose="020F0502020204030204" pitchFamily="34" charset="0"/>
              </a:rPr>
              <a:t>This entailed an east to west voyage round Cape Horn against the strong westerly   gales   and   adverse currents experienced there in a southern summer. It was bad enough for a loaded ship, but Capt. Williams was to tackle this with his ship sailing high out of the water in ballast. </a:t>
            </a:r>
            <a:endParaRPr lang="en-GB" sz="2000" dirty="0">
              <a:effectLst/>
              <a:latin typeface="Times New Roman" panose="02020603050405020304" pitchFamily="18" charset="0"/>
              <a:ea typeface="Times New Roman" panose="02020603050405020304" pitchFamily="18" charset="0"/>
            </a:endParaRPr>
          </a:p>
        </p:txBody>
      </p:sp>
      <p:pic>
        <p:nvPicPr>
          <p:cNvPr id="9" name="Picture 8" descr="A map of the world&#10;&#10;Description automatically generated">
            <a:extLst>
              <a:ext uri="{FF2B5EF4-FFF2-40B4-BE49-F238E27FC236}">
                <a16:creationId xmlns:a16="http://schemas.microsoft.com/office/drawing/2014/main" id="{DBBCE13E-7B88-9EEB-14CA-1063656FC7A6}"/>
              </a:ext>
            </a:extLst>
          </p:cNvPr>
          <p:cNvPicPr>
            <a:picLocks noChangeAspect="1"/>
          </p:cNvPicPr>
          <p:nvPr/>
        </p:nvPicPr>
        <p:blipFill>
          <a:blip r:embed="rId2"/>
          <a:stretch>
            <a:fillRect/>
          </a:stretch>
        </p:blipFill>
        <p:spPr>
          <a:xfrm>
            <a:off x="8170055" y="299332"/>
            <a:ext cx="3886962" cy="2915222"/>
          </a:xfrm>
          <a:prstGeom prst="rect">
            <a:avLst/>
          </a:prstGeom>
        </p:spPr>
      </p:pic>
      <p:sp>
        <p:nvSpPr>
          <p:cNvPr id="10" name="TextBox 9">
            <a:extLst>
              <a:ext uri="{FF2B5EF4-FFF2-40B4-BE49-F238E27FC236}">
                <a16:creationId xmlns:a16="http://schemas.microsoft.com/office/drawing/2014/main" id="{9FDC73C6-84A4-FD96-7619-97C76B2AD4F6}"/>
              </a:ext>
            </a:extLst>
          </p:cNvPr>
          <p:cNvSpPr txBox="1"/>
          <p:nvPr/>
        </p:nvSpPr>
        <p:spPr>
          <a:xfrm>
            <a:off x="732697" y="4246106"/>
            <a:ext cx="7247212" cy="2246769"/>
          </a:xfrm>
          <a:prstGeom prst="rect">
            <a:avLst/>
          </a:prstGeom>
          <a:noFill/>
        </p:spPr>
        <p:txBody>
          <a:bodyPr wrap="square" rtlCol="0">
            <a:spAutoFit/>
          </a:bodyPr>
          <a:lstStyle/>
          <a:p>
            <a:r>
              <a:rPr lang="en-GB" sz="2000" dirty="0">
                <a:solidFill>
                  <a:srgbClr val="000000"/>
                </a:solidFill>
                <a:effectLst/>
                <a:latin typeface="Times New Roman" panose="02020603050405020304" pitchFamily="18" charset="0"/>
                <a:ea typeface="Calibri" panose="020F0502020204030204" pitchFamily="34" charset="0"/>
              </a:rPr>
              <a:t>In his book </a:t>
            </a:r>
            <a:r>
              <a:rPr lang="en-GB" sz="2000" i="1" dirty="0">
                <a:solidFill>
                  <a:srgbClr val="000000"/>
                </a:solidFill>
                <a:effectLst/>
                <a:latin typeface="Times New Roman" panose="02020603050405020304" pitchFamily="18" charset="0"/>
                <a:ea typeface="Calibri" panose="020F0502020204030204" pitchFamily="34" charset="0"/>
              </a:rPr>
              <a:t>Painted Ports</a:t>
            </a:r>
            <a:r>
              <a:rPr lang="en-GB" sz="2000" dirty="0">
                <a:solidFill>
                  <a:srgbClr val="000000"/>
                </a:solidFill>
                <a:effectLst/>
                <a:latin typeface="Times New Roman" panose="02020603050405020304" pitchFamily="18" charset="0"/>
                <a:ea typeface="Calibri" panose="020F0502020204030204" pitchFamily="34" charset="0"/>
              </a:rPr>
              <a:t>, the story of the ships of Devitt and Moore</a:t>
            </a:r>
            <a:r>
              <a:rPr lang="en-GB" sz="2000" spc="10" dirty="0">
                <a:solidFill>
                  <a:srgbClr val="000000"/>
                </a:solidFill>
                <a:effectLst/>
                <a:latin typeface="Times New Roman" panose="02020603050405020304" pitchFamily="18" charset="0"/>
                <a:ea typeface="Times New Roman" panose="02020603050405020304" pitchFamily="18" charset="0"/>
              </a:rPr>
              <a:t>, Capt. A. G. Course says of Capt. Williams: </a:t>
            </a:r>
            <a:r>
              <a:rPr lang="en-GB" sz="2000" spc="105" dirty="0">
                <a:solidFill>
                  <a:srgbClr val="000000"/>
                </a:solidFill>
                <a:effectLst/>
                <a:latin typeface="Times New Roman" panose="02020603050405020304" pitchFamily="18" charset="0"/>
                <a:ea typeface="Times New Roman" panose="02020603050405020304" pitchFamily="18" charset="0"/>
              </a:rPr>
              <a:t>"He could not have been blamed </a:t>
            </a:r>
            <a:r>
              <a:rPr lang="en-GB" sz="2000" spc="40" dirty="0">
                <a:solidFill>
                  <a:srgbClr val="000000"/>
                </a:solidFill>
                <a:effectLst/>
                <a:latin typeface="Times New Roman" panose="02020603050405020304" pitchFamily="18" charset="0"/>
                <a:ea typeface="Times New Roman" panose="02020603050405020304" pitchFamily="18" charset="0"/>
              </a:rPr>
              <a:t>if he had sailed his ship right, round </a:t>
            </a:r>
            <a:r>
              <a:rPr lang="en-GB" sz="2000" spc="35" dirty="0">
                <a:solidFill>
                  <a:srgbClr val="000000"/>
                </a:solidFill>
                <a:effectLst/>
                <a:latin typeface="Times New Roman" panose="02020603050405020304" pitchFamily="18" charset="0"/>
                <a:ea typeface="Times New Roman" panose="02020603050405020304" pitchFamily="18" charset="0"/>
              </a:rPr>
              <a:t>the world with the strong</a:t>
            </a:r>
            <a:r>
              <a:rPr lang="en-GB" sz="2000" spc="35" baseline="30000" dirty="0">
                <a:solidFill>
                  <a:srgbClr val="000000"/>
                </a:solidFill>
                <a:effectLst/>
                <a:latin typeface="Times New Roman" panose="02020603050405020304" pitchFamily="18" charset="0"/>
                <a:ea typeface="Times New Roman" panose="02020603050405020304" pitchFamily="18" charset="0"/>
              </a:rPr>
              <a:t>1</a:t>
            </a:r>
            <a:r>
              <a:rPr lang="en-GB" sz="2000" spc="35" dirty="0">
                <a:solidFill>
                  <a:srgbClr val="000000"/>
                </a:solidFill>
                <a:effectLst/>
                <a:latin typeface="Times New Roman" panose="02020603050405020304" pitchFamily="18" charset="0"/>
                <a:ea typeface="Times New Roman" panose="02020603050405020304" pitchFamily="18" charset="0"/>
              </a:rPr>
              <a:t> westerly winds driving his ship ahead; even </a:t>
            </a:r>
            <a:r>
              <a:rPr lang="en-GB" sz="2000" spc="30" dirty="0">
                <a:solidFill>
                  <a:srgbClr val="000000"/>
                </a:solidFill>
                <a:effectLst/>
                <a:latin typeface="Times New Roman" panose="02020603050405020304" pitchFamily="18" charset="0"/>
                <a:ea typeface="Times New Roman" panose="02020603050405020304" pitchFamily="18" charset="0"/>
              </a:rPr>
              <a:t>though it would have taken 100 days under the most favourable conditions. </a:t>
            </a:r>
            <a:r>
              <a:rPr lang="en-GB" sz="2000" spc="20" dirty="0">
                <a:solidFill>
                  <a:srgbClr val="000000"/>
                </a:solidFill>
                <a:effectLst/>
                <a:latin typeface="Times New Roman" panose="02020603050405020304" pitchFamily="18" charset="0"/>
                <a:ea typeface="Times New Roman" panose="02020603050405020304" pitchFamily="18" charset="0"/>
              </a:rPr>
              <a:t>But he sailed the Medway round Cape </a:t>
            </a:r>
            <a:r>
              <a:rPr lang="en-GB" sz="2000" spc="25" dirty="0">
                <a:solidFill>
                  <a:srgbClr val="000000"/>
                </a:solidFill>
                <a:effectLst/>
                <a:latin typeface="Times New Roman" panose="02020603050405020304" pitchFamily="18" charset="0"/>
                <a:ea typeface="Times New Roman" panose="02020603050405020304" pitchFamily="18" charset="0"/>
              </a:rPr>
              <a:t>Horn and made </a:t>
            </a:r>
            <a:r>
              <a:rPr lang="en-GB" sz="2000" spc="25" dirty="0" err="1">
                <a:solidFill>
                  <a:srgbClr val="000000"/>
                </a:solidFill>
                <a:effectLst/>
                <a:latin typeface="Times New Roman" panose="02020603050405020304" pitchFamily="18" charset="0"/>
                <a:ea typeface="Times New Roman" panose="02020603050405020304" pitchFamily="18" charset="0"/>
              </a:rPr>
              <a:t>Tocopilla</a:t>
            </a:r>
            <a:r>
              <a:rPr lang="en-GB" sz="2000" spc="25" dirty="0">
                <a:solidFill>
                  <a:srgbClr val="000000"/>
                </a:solidFill>
                <a:effectLst/>
                <a:latin typeface="Times New Roman" panose="02020603050405020304" pitchFamily="18" charset="0"/>
                <a:ea typeface="Times New Roman" panose="02020603050405020304" pitchFamily="18" charset="0"/>
              </a:rPr>
              <a:t> in 52 days.”</a:t>
            </a:r>
            <a:endParaRPr lang="en-US" sz="2000" dirty="0"/>
          </a:p>
        </p:txBody>
      </p:sp>
      <p:pic>
        <p:nvPicPr>
          <p:cNvPr id="12" name="Picture 11" descr="A map of the world&#10;&#10;Description automatically generated">
            <a:extLst>
              <a:ext uri="{FF2B5EF4-FFF2-40B4-BE49-F238E27FC236}">
                <a16:creationId xmlns:a16="http://schemas.microsoft.com/office/drawing/2014/main" id="{1A8F7F19-1A8D-D8AB-D8AA-27069741A20E}"/>
              </a:ext>
            </a:extLst>
          </p:cNvPr>
          <p:cNvPicPr>
            <a:picLocks noChangeAspect="1"/>
          </p:cNvPicPr>
          <p:nvPr/>
        </p:nvPicPr>
        <p:blipFill>
          <a:blip r:embed="rId3"/>
          <a:stretch>
            <a:fillRect/>
          </a:stretch>
        </p:blipFill>
        <p:spPr>
          <a:xfrm>
            <a:off x="8170055" y="3338221"/>
            <a:ext cx="4458821" cy="3344116"/>
          </a:xfrm>
          <a:prstGeom prst="rect">
            <a:avLst/>
          </a:prstGeom>
        </p:spPr>
      </p:pic>
    </p:spTree>
    <p:extLst>
      <p:ext uri="{BB962C8B-B14F-4D97-AF65-F5344CB8AC3E}">
        <p14:creationId xmlns:p14="http://schemas.microsoft.com/office/powerpoint/2010/main" val="3509889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E19F8F-9D09-0E75-B6BF-726BF7BBA409}"/>
              </a:ext>
            </a:extLst>
          </p:cNvPr>
          <p:cNvSpPr>
            <a:spLocks noGrp="1"/>
          </p:cNvSpPr>
          <p:nvPr>
            <p:ph type="title"/>
          </p:nvPr>
        </p:nvSpPr>
        <p:spPr/>
        <p:txBody>
          <a:bodyPr/>
          <a:lstStyle/>
          <a:p>
            <a:r>
              <a:rPr lang="en-US" b="1" dirty="0"/>
              <a:t>Sources and recommended books</a:t>
            </a:r>
          </a:p>
        </p:txBody>
      </p:sp>
      <p:sp>
        <p:nvSpPr>
          <p:cNvPr id="6" name="Content Placeholder 5">
            <a:extLst>
              <a:ext uri="{FF2B5EF4-FFF2-40B4-BE49-F238E27FC236}">
                <a16:creationId xmlns:a16="http://schemas.microsoft.com/office/drawing/2014/main" id="{1949A9AD-349D-E905-18F6-03DC83C7DB95}"/>
              </a:ext>
            </a:extLst>
          </p:cNvPr>
          <p:cNvSpPr>
            <a:spLocks noGrp="1"/>
          </p:cNvSpPr>
          <p:nvPr>
            <p:ph idx="1"/>
          </p:nvPr>
        </p:nvSpPr>
        <p:spPr>
          <a:xfrm>
            <a:off x="838200" y="1538868"/>
            <a:ext cx="10515600" cy="4795025"/>
          </a:xfrm>
        </p:spPr>
        <p:txBody>
          <a:bodyPr>
            <a:normAutofit/>
          </a:bodyPr>
          <a:lstStyle/>
          <a:p>
            <a:r>
              <a:rPr lang="en-US" i="1" dirty="0"/>
              <a:t>My Beautiful Imperial </a:t>
            </a:r>
            <a:r>
              <a:rPr lang="en-US" dirty="0"/>
              <a:t>– Rhiannon Lewis</a:t>
            </a:r>
          </a:p>
          <a:p>
            <a:r>
              <a:rPr lang="en-US" i="1" dirty="0"/>
              <a:t>From Hawse Pipe to Cabin Door </a:t>
            </a:r>
            <a:r>
              <a:rPr lang="en-US" dirty="0"/>
              <a:t>– Lady Jenkins (out of print)</a:t>
            </a:r>
          </a:p>
          <a:p>
            <a:r>
              <a:rPr lang="en-US" i="1" dirty="0"/>
              <a:t>The War with Cape Horn </a:t>
            </a:r>
            <a:r>
              <a:rPr lang="en-US" dirty="0"/>
              <a:t>– Alan Villers</a:t>
            </a:r>
          </a:p>
          <a:p>
            <a:r>
              <a:rPr lang="en-US" i="1" dirty="0"/>
              <a:t>Master Under God</a:t>
            </a:r>
            <a:r>
              <a:rPr lang="en-US" dirty="0"/>
              <a:t>. Fred Nicholls. (Fiction)</a:t>
            </a:r>
          </a:p>
          <a:p>
            <a:r>
              <a:rPr lang="en-US" dirty="0"/>
              <a:t>Welsh Mariners website (for family historians). Lists nearly 24000 captains, mates and engineers. Certificate references. Then records at Greenwich, etc. </a:t>
            </a:r>
            <a:r>
              <a:rPr lang="en-US" dirty="0">
                <a:hlinkClick r:id="rId2"/>
              </a:rPr>
              <a:t>https://www.welshmariners.org.uk</a:t>
            </a:r>
            <a:endParaRPr lang="en-US" dirty="0"/>
          </a:p>
          <a:p>
            <a:r>
              <a:rPr lang="en-US" i="1" dirty="0"/>
              <a:t>Strangers From a Secret Land.</a:t>
            </a:r>
            <a:r>
              <a:rPr lang="en-US" dirty="0"/>
              <a:t> Peter Thomas. Migration on the Albion</a:t>
            </a:r>
          </a:p>
          <a:p>
            <a:r>
              <a:rPr lang="en-US" i="1" dirty="0"/>
              <a:t>If God Will Spare My Life. </a:t>
            </a:r>
            <a:r>
              <a:rPr lang="en-US" dirty="0"/>
              <a:t>Mike Lewis of Aberporth. Not maritime but story of Will James of Dinas who joined the ill-fated US 7</a:t>
            </a:r>
            <a:r>
              <a:rPr lang="en-US" baseline="30000" dirty="0"/>
              <a:t>th</a:t>
            </a:r>
            <a:r>
              <a:rPr lang="en-US" dirty="0"/>
              <a:t> Cavalry</a:t>
            </a:r>
          </a:p>
        </p:txBody>
      </p:sp>
    </p:spTree>
    <p:extLst>
      <p:ext uri="{BB962C8B-B14F-4D97-AF65-F5344CB8AC3E}">
        <p14:creationId xmlns:p14="http://schemas.microsoft.com/office/powerpoint/2010/main" val="201584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ild Places: Cape Disappointment, South Georgia">
            <a:extLst>
              <a:ext uri="{FF2B5EF4-FFF2-40B4-BE49-F238E27FC236}">
                <a16:creationId xmlns:a16="http://schemas.microsoft.com/office/drawing/2014/main" id="{6D29E940-4044-A703-47D8-A51F49AA7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7097" y="304223"/>
            <a:ext cx="7114903" cy="30293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70688E-9CBE-9FF1-A7E6-2AD5C8BED360}"/>
              </a:ext>
            </a:extLst>
          </p:cNvPr>
          <p:cNvSpPr txBox="1"/>
          <p:nvPr/>
        </p:nvSpPr>
        <p:spPr>
          <a:xfrm>
            <a:off x="262707" y="3986050"/>
            <a:ext cx="11286309" cy="2031325"/>
          </a:xfrm>
          <a:prstGeom prst="rect">
            <a:avLst/>
          </a:prstGeom>
          <a:noFill/>
        </p:spPr>
        <p:txBody>
          <a:bodyPr wrap="square" rtlCol="0">
            <a:spAutoFit/>
          </a:bodyPr>
          <a:lstStyle/>
          <a:p>
            <a:pPr marL="572770"/>
            <a:r>
              <a:rPr lang="en-GB" sz="1800" b="1" spc="15" dirty="0">
                <a:solidFill>
                  <a:srgbClr val="000000"/>
                </a:solidFill>
                <a:effectLst/>
                <a:latin typeface="Times New Roman" panose="02020603050405020304" pitchFamily="18" charset="0"/>
                <a:ea typeface="Times New Roman" panose="02020603050405020304" pitchFamily="18" charset="0"/>
              </a:rPr>
              <a:t>All-Time Record</a:t>
            </a:r>
            <a:r>
              <a:rPr lang="en-GB" sz="1800" spc="15" dirty="0">
                <a:solidFill>
                  <a:srgbClr val="000000"/>
                </a:solidFill>
                <a:effectLst/>
                <a:latin typeface="Times New Roman" panose="02020603050405020304" pitchFamily="18" charset="0"/>
                <a:ea typeface="Times New Roman" panose="02020603050405020304" pitchFamily="18" charset="0"/>
              </a:rPr>
              <a:t>.  </a:t>
            </a:r>
            <a:r>
              <a:rPr lang="en-GB" sz="1800" spc="10" dirty="0">
                <a:solidFill>
                  <a:srgbClr val="000000"/>
                </a:solidFill>
                <a:effectLst/>
                <a:latin typeface="Times New Roman" panose="02020603050405020304" pitchFamily="18" charset="0"/>
                <a:ea typeface="Times New Roman" panose="02020603050405020304" pitchFamily="18" charset="0"/>
              </a:rPr>
              <a:t>Capt. Course says: "This passage to </a:t>
            </a:r>
            <a:r>
              <a:rPr lang="en-GB" sz="1800" spc="25" dirty="0">
                <a:solidFill>
                  <a:srgbClr val="000000"/>
                </a:solidFill>
                <a:effectLst/>
                <a:latin typeface="Times New Roman" panose="02020603050405020304" pitchFamily="18" charset="0"/>
                <a:ea typeface="Times New Roman" panose="02020603050405020304" pitchFamily="18" charset="0"/>
              </a:rPr>
              <a:t>Cape Town was the best the Medway </a:t>
            </a:r>
            <a:r>
              <a:rPr lang="en-GB" sz="1800" spc="55" dirty="0">
                <a:solidFill>
                  <a:srgbClr val="000000"/>
                </a:solidFill>
                <a:effectLst/>
                <a:latin typeface="Times New Roman" panose="02020603050405020304" pitchFamily="18" charset="0"/>
                <a:ea typeface="Times New Roman" panose="02020603050405020304" pitchFamily="18" charset="0"/>
              </a:rPr>
              <a:t>ever made. It took 43 days and is a </a:t>
            </a:r>
            <a:r>
              <a:rPr lang="en-GB" sz="1800" spc="5" dirty="0">
                <a:solidFill>
                  <a:srgbClr val="000000"/>
                </a:solidFill>
                <a:effectLst/>
                <a:latin typeface="Times New Roman" panose="02020603050405020304" pitchFamily="18" charset="0"/>
                <a:ea typeface="Times New Roman" panose="02020603050405020304" pitchFamily="18" charset="0"/>
              </a:rPr>
              <a:t>record for all time, the next best being </a:t>
            </a:r>
            <a:r>
              <a:rPr lang="en-GB" sz="1800" spc="35" dirty="0">
                <a:solidFill>
                  <a:srgbClr val="000000"/>
                </a:solidFill>
                <a:effectLst/>
                <a:latin typeface="Times New Roman" panose="02020603050405020304" pitchFamily="18" charset="0"/>
                <a:ea typeface="Times New Roman" panose="02020603050405020304" pitchFamily="18" charset="0"/>
              </a:rPr>
              <a:t>44 1/2 days made by a German ship.  </a:t>
            </a:r>
            <a:r>
              <a:rPr lang="en-GB" sz="1800" spc="-10" dirty="0">
                <a:solidFill>
                  <a:srgbClr val="000000"/>
                </a:solidFill>
                <a:effectLst/>
                <a:latin typeface="Times New Roman" panose="02020603050405020304" pitchFamily="18" charset="0"/>
                <a:ea typeface="Times New Roman" panose="02020603050405020304" pitchFamily="18" charset="0"/>
              </a:rPr>
              <a:t>After    rounding    Cape    Horn - this </a:t>
            </a:r>
            <a:r>
              <a:rPr lang="en-GB" sz="1800" spc="20" dirty="0">
                <a:solidFill>
                  <a:srgbClr val="000000"/>
                </a:solidFill>
                <a:effectLst/>
                <a:latin typeface="Times New Roman" panose="02020603050405020304" pitchFamily="18" charset="0"/>
                <a:ea typeface="Times New Roman" panose="02020603050405020304" pitchFamily="18" charset="0"/>
              </a:rPr>
              <a:t> time the easy way from, west to east- s</a:t>
            </a:r>
            <a:r>
              <a:rPr lang="en-GB" sz="1800" dirty="0">
                <a:solidFill>
                  <a:srgbClr val="000000"/>
                </a:solidFill>
                <a:effectLst/>
                <a:latin typeface="Times New Roman" panose="02020603050405020304" pitchFamily="18" charset="0"/>
                <a:ea typeface="Calibri" panose="020F0502020204030204" pitchFamily="34" charset="0"/>
              </a:rPr>
              <a:t>he encountered a north-easterly gale, and, instead of making direct for Cape Town, Capt. Williams set a course to the eastward to pass south of South Georgia Island.  The Midway   was   abeam of Cape Disappointment at 5 00 p.m. on March 20, seven miles distant. </a:t>
            </a:r>
            <a:r>
              <a:rPr lang="en-GB" sz="1800" dirty="0">
                <a:solidFill>
                  <a:srgbClr val="000000"/>
                </a:solidFill>
                <a:effectLst/>
                <a:latin typeface="Times New Roman" panose="02020603050405020304" pitchFamily="18" charset="0"/>
                <a:ea typeface="Times New Roman" panose="02020603050405020304" pitchFamily="18" charset="0"/>
              </a:rPr>
              <a:t> That evening three large icebergs were passed, and the look-out was doubled.  </a:t>
            </a:r>
            <a:r>
              <a:rPr lang="en-GB" sz="1800" dirty="0">
                <a:solidFill>
                  <a:srgbClr val="000000"/>
                </a:solidFill>
                <a:effectLst/>
                <a:latin typeface="Times New Roman" panose="02020603050405020304" pitchFamily="18" charset="0"/>
                <a:ea typeface="Calibri" panose="020F0502020204030204" pitchFamily="34" charset="0"/>
              </a:rPr>
              <a:t>Next morning fog set in, but icebergs continued to be sighted, one being 300 feet in height. </a:t>
            </a:r>
            <a:endParaRPr lang="en-GB" sz="18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239B98D-73E0-7BED-718E-63CABDBCE127}"/>
              </a:ext>
            </a:extLst>
          </p:cNvPr>
          <p:cNvSpPr txBox="1"/>
          <p:nvPr/>
        </p:nvSpPr>
        <p:spPr>
          <a:xfrm>
            <a:off x="8299269" y="3429000"/>
            <a:ext cx="3535679" cy="461665"/>
          </a:xfrm>
          <a:prstGeom prst="rect">
            <a:avLst/>
          </a:prstGeom>
          <a:noFill/>
        </p:spPr>
        <p:txBody>
          <a:bodyPr wrap="square" rtlCol="0">
            <a:spAutoFit/>
          </a:bodyPr>
          <a:lstStyle/>
          <a:p>
            <a:r>
              <a:rPr lang="en-US" sz="2400" b="1" dirty="0"/>
              <a:t>Cape Disappointment</a:t>
            </a:r>
          </a:p>
        </p:txBody>
      </p:sp>
      <p:sp>
        <p:nvSpPr>
          <p:cNvPr id="2" name="TextBox 1">
            <a:extLst>
              <a:ext uri="{FF2B5EF4-FFF2-40B4-BE49-F238E27FC236}">
                <a16:creationId xmlns:a16="http://schemas.microsoft.com/office/drawing/2014/main" id="{AC27390C-7A48-B485-7FD0-E4BD715AC879}"/>
              </a:ext>
            </a:extLst>
          </p:cNvPr>
          <p:cNvSpPr txBox="1"/>
          <p:nvPr/>
        </p:nvSpPr>
        <p:spPr>
          <a:xfrm>
            <a:off x="374467" y="304223"/>
            <a:ext cx="4461693" cy="523220"/>
          </a:xfrm>
          <a:prstGeom prst="rect">
            <a:avLst/>
          </a:prstGeom>
          <a:noFill/>
        </p:spPr>
        <p:txBody>
          <a:bodyPr wrap="square" rtlCol="0">
            <a:spAutoFit/>
          </a:bodyPr>
          <a:lstStyle/>
          <a:p>
            <a:r>
              <a:rPr lang="en-US" sz="2800" dirty="0" err="1">
                <a:latin typeface="Arial" panose="020B0604020202020204" pitchFamily="34" charset="0"/>
                <a:cs typeface="Arial" panose="020B0604020202020204" pitchFamily="34" charset="0"/>
              </a:rPr>
              <a:t>Tocopilla</a:t>
            </a:r>
            <a:r>
              <a:rPr lang="en-US" sz="2800" dirty="0">
                <a:latin typeface="Arial" panose="020B0604020202020204" pitchFamily="34" charset="0"/>
                <a:cs typeface="Arial" panose="020B0604020202020204" pitchFamily="34" charset="0"/>
              </a:rPr>
              <a:t> – Cape Town</a:t>
            </a:r>
          </a:p>
        </p:txBody>
      </p:sp>
    </p:spTree>
    <p:extLst>
      <p:ext uri="{BB962C8B-B14F-4D97-AF65-F5344CB8AC3E}">
        <p14:creationId xmlns:p14="http://schemas.microsoft.com/office/powerpoint/2010/main" val="376578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E4138-EDCD-DA7E-81EB-358B88D7E49C}"/>
              </a:ext>
            </a:extLst>
          </p:cNvPr>
          <p:cNvSpPr>
            <a:spLocks noGrp="1"/>
          </p:cNvSpPr>
          <p:nvPr>
            <p:ph type="title"/>
          </p:nvPr>
        </p:nvSpPr>
        <p:spPr>
          <a:xfrm>
            <a:off x="523601" y="456389"/>
            <a:ext cx="4870231" cy="1128068"/>
          </a:xfrm>
        </p:spPr>
        <p:txBody>
          <a:bodyPr vert="horz" lIns="91440" tIns="45720" rIns="91440" bIns="45720" rtlCol="0" anchor="ctr">
            <a:normAutofit/>
          </a:bodyPr>
          <a:lstStyle/>
          <a:p>
            <a:r>
              <a:rPr lang="en-US" dirty="0"/>
              <a:t>Epic voyage of the Medway</a:t>
            </a:r>
          </a:p>
        </p:txBody>
      </p:sp>
      <p:sp>
        <p:nvSpPr>
          <p:cNvPr id="4" name="Text Placeholder 3">
            <a:extLst>
              <a:ext uri="{FF2B5EF4-FFF2-40B4-BE49-F238E27FC236}">
                <a16:creationId xmlns:a16="http://schemas.microsoft.com/office/drawing/2014/main" id="{95D08F42-F0AD-8EBB-6B72-D1CA9D57344B}"/>
              </a:ext>
            </a:extLst>
          </p:cNvPr>
          <p:cNvSpPr>
            <a:spLocks noGrp="1"/>
          </p:cNvSpPr>
          <p:nvPr>
            <p:ph type="body" sz="half" idx="2"/>
          </p:nvPr>
        </p:nvSpPr>
        <p:spPr>
          <a:xfrm>
            <a:off x="159341" y="2525486"/>
            <a:ext cx="4990803" cy="2889939"/>
          </a:xfrm>
        </p:spPr>
        <p:txBody>
          <a:bodyPr vert="horz" lIns="91440" tIns="45720" rIns="91440" bIns="45720" rtlCol="0" anchor="ctr">
            <a:normAutofit/>
          </a:bodyPr>
          <a:lstStyle/>
          <a:p>
            <a:pPr marL="572770">
              <a:tabLst>
                <a:tab pos="2450465" algn="l"/>
              </a:tabLst>
            </a:pPr>
            <a:r>
              <a:rPr lang="en-GB" sz="2000" dirty="0">
                <a:solidFill>
                  <a:srgbClr val="000000"/>
                </a:solidFill>
                <a:effectLst/>
                <a:latin typeface="Times New Roman" panose="02020603050405020304" pitchFamily="18" charset="0"/>
                <a:ea typeface="Calibri" panose="020F0502020204030204" pitchFamily="34" charset="0"/>
              </a:rPr>
              <a:t>The Medway was in company with bergs, growlers and ice-islands for two days and nights during which time she was averaging a speed of 12 knots. The best logged speed on the passage was 13 knots.  "Capt. Williams certainly got the winds he wanted on this passage. That north-easterly gale to the eastward of Cape Horn was truly lucky."</a:t>
            </a:r>
            <a:endParaRPr lang="en-GB" sz="2000" dirty="0">
              <a:effectLst/>
              <a:latin typeface="Times New Roman" panose="02020603050405020304" pitchFamily="18" charset="0"/>
              <a:ea typeface="Times New Roman" panose="02020603050405020304" pitchFamily="18" charset="0"/>
            </a:endParaRPr>
          </a:p>
        </p:txBody>
      </p:sp>
      <p:pic>
        <p:nvPicPr>
          <p:cNvPr id="1026" name="Picture 2" descr="Free Growlers on the Sea Under Blue Sky Stock Photo">
            <a:extLst>
              <a:ext uri="{FF2B5EF4-FFF2-40B4-BE49-F238E27FC236}">
                <a16:creationId xmlns:a16="http://schemas.microsoft.com/office/drawing/2014/main" id="{90379B8D-B9FB-FBBE-0212-C015485AA5DC}"/>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4879" r="16264"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53F31B-2416-216E-EC28-9212BDA279E7}"/>
              </a:ext>
            </a:extLst>
          </p:cNvPr>
          <p:cNvSpPr txBox="1"/>
          <p:nvPr/>
        </p:nvSpPr>
        <p:spPr>
          <a:xfrm>
            <a:off x="4617280" y="5794750"/>
            <a:ext cx="1414015" cy="369332"/>
          </a:xfrm>
          <a:prstGeom prst="rect">
            <a:avLst/>
          </a:prstGeom>
          <a:noFill/>
        </p:spPr>
        <p:txBody>
          <a:bodyPr wrap="square" rtlCol="0">
            <a:spAutoFit/>
          </a:bodyPr>
          <a:lstStyle/>
          <a:p>
            <a:r>
              <a:rPr lang="en-US" b="1" dirty="0"/>
              <a:t>Growlers</a:t>
            </a:r>
          </a:p>
        </p:txBody>
      </p:sp>
    </p:spTree>
    <p:extLst>
      <p:ext uri="{BB962C8B-B14F-4D97-AF65-F5344CB8AC3E}">
        <p14:creationId xmlns:p14="http://schemas.microsoft.com/office/powerpoint/2010/main" val="2704901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9351D-31FD-0FB0-BF57-1B084F5654AB}"/>
              </a:ext>
            </a:extLst>
          </p:cNvPr>
          <p:cNvSpPr>
            <a:spLocks noGrp="1"/>
          </p:cNvSpPr>
          <p:nvPr>
            <p:ph type="title"/>
          </p:nvPr>
        </p:nvSpPr>
        <p:spPr>
          <a:xfrm>
            <a:off x="456612" y="102275"/>
            <a:ext cx="4698863" cy="901337"/>
          </a:xfrm>
        </p:spPr>
        <p:txBody>
          <a:bodyPr>
            <a:normAutofit fontScale="90000"/>
          </a:bodyPr>
          <a:lstStyle/>
          <a:p>
            <a:r>
              <a:rPr lang="en-US" dirty="0"/>
              <a:t>… and back to </a:t>
            </a:r>
            <a:r>
              <a:rPr lang="en-US" dirty="0" err="1"/>
              <a:t>Tocopilla</a:t>
            </a:r>
            <a:r>
              <a:rPr lang="en-US" dirty="0"/>
              <a:t>, the long way round …</a:t>
            </a:r>
          </a:p>
        </p:txBody>
      </p:sp>
      <p:sp>
        <p:nvSpPr>
          <p:cNvPr id="10" name="AutoShape 12">
            <a:extLst>
              <a:ext uri="{FF2B5EF4-FFF2-40B4-BE49-F238E27FC236}">
                <a16:creationId xmlns:a16="http://schemas.microsoft.com/office/drawing/2014/main" id="{32750951-991D-AF26-8917-5875F0031867}"/>
              </a:ext>
            </a:extLst>
          </p:cNvPr>
          <p:cNvSpPr>
            <a:spLocks noGrp="1" noChangeAspect="1" noChangeArrowheads="1"/>
          </p:cNvSpPr>
          <p:nvPr>
            <p:ph type="body" sz="half" idx="2"/>
          </p:nvPr>
        </p:nvSpPr>
        <p:spPr bwMode="auto">
          <a:xfrm>
            <a:off x="0" y="1236617"/>
            <a:ext cx="6806877" cy="3352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10000"/>
          </a:bodyPr>
          <a:lstStyle/>
          <a:p>
            <a:pPr marL="572770"/>
            <a:r>
              <a:rPr lang="en-GB" sz="1800" b="1" dirty="0">
                <a:solidFill>
                  <a:srgbClr val="000000"/>
                </a:solidFill>
                <a:effectLst/>
                <a:latin typeface="Times New Roman" panose="02020603050405020304" pitchFamily="18" charset="0"/>
                <a:ea typeface="Calibri" panose="020F0502020204030204" pitchFamily="34" charset="0"/>
              </a:rPr>
              <a:t>Another Record. </a:t>
            </a:r>
            <a:r>
              <a:rPr lang="en-GB" sz="1800" dirty="0">
                <a:solidFill>
                  <a:srgbClr val="000000"/>
                </a:solidFill>
                <a:effectLst/>
                <a:latin typeface="Times New Roman" panose="02020603050405020304" pitchFamily="18" charset="0"/>
                <a:ea typeface="Calibri" panose="020F0502020204030204" pitchFamily="34" charset="0"/>
              </a:rPr>
              <a:t>The Medway arrived at Cape Town on April 3 and, after discharging her cargo, sailed in ballast to </a:t>
            </a:r>
            <a:r>
              <a:rPr lang="en-GB" sz="1800" dirty="0" err="1">
                <a:solidFill>
                  <a:srgbClr val="000000"/>
                </a:solidFill>
                <a:effectLst/>
                <a:latin typeface="Times New Roman" panose="02020603050405020304" pitchFamily="18" charset="0"/>
                <a:ea typeface="Calibri" panose="020F0502020204030204" pitchFamily="34" charset="0"/>
              </a:rPr>
              <a:t>Tocopilla</a:t>
            </a:r>
            <a:r>
              <a:rPr lang="en-GB" sz="1800" dirty="0">
                <a:solidFill>
                  <a:srgbClr val="000000"/>
                </a:solidFill>
                <a:effectLst/>
                <a:latin typeface="Times New Roman" panose="02020603050405020304" pitchFamily="18" charset="0"/>
                <a:ea typeface="Calibri" panose="020F0502020204030204" pitchFamily="34" charset="0"/>
              </a:rPr>
              <a:t> on May 1 to load another' cargo of nitrates. Capt. Williams set course to the east­ward, for although it meant sailing three-quarters of the way round the world, it had the advantage of fair wind sailing with the strong westerlies driving the ship. In terms of time it was the shortest or quickest way.</a:t>
            </a:r>
            <a:endParaRPr lang="en-GB" sz="1800" dirty="0">
              <a:effectLst/>
              <a:latin typeface="Times New Roman" panose="02020603050405020304" pitchFamily="18" charset="0"/>
              <a:ea typeface="Times New Roman" panose="02020603050405020304" pitchFamily="18" charset="0"/>
            </a:endParaRPr>
          </a:p>
          <a:p>
            <a:pPr marL="572770"/>
            <a:r>
              <a:rPr lang="en-GB" sz="1800" spc="15" dirty="0">
                <a:solidFill>
                  <a:srgbClr val="000000"/>
                </a:solidFill>
                <a:effectLst/>
                <a:latin typeface="Times New Roman" panose="02020603050405020304" pitchFamily="18" charset="0"/>
                <a:ea typeface="Times New Roman" panose="02020603050405020304" pitchFamily="18" charset="0"/>
              </a:rPr>
              <a:t>In fact another sailing record was m</a:t>
            </a:r>
            <a:r>
              <a:rPr lang="en-GB" sz="1800" spc="20" dirty="0">
                <a:solidFill>
                  <a:srgbClr val="000000"/>
                </a:solidFill>
                <a:effectLst/>
                <a:latin typeface="Times New Roman" panose="02020603050405020304" pitchFamily="18" charset="0"/>
                <a:ea typeface="Times New Roman" panose="02020603050405020304" pitchFamily="18" charset="0"/>
              </a:rPr>
              <a:t>ade, 62 days from Cape Town to </a:t>
            </a:r>
            <a:r>
              <a:rPr lang="en-GB" sz="1800" spc="-25" dirty="0" err="1">
                <a:solidFill>
                  <a:srgbClr val="000000"/>
                </a:solidFill>
                <a:effectLst/>
                <a:latin typeface="Times New Roman" panose="02020603050405020304" pitchFamily="18" charset="0"/>
                <a:ea typeface="Times New Roman" panose="02020603050405020304" pitchFamily="18" charset="0"/>
              </a:rPr>
              <a:t>Tocopilla</a:t>
            </a:r>
            <a:r>
              <a:rPr lang="en-GB" sz="1800" spc="-25" dirty="0">
                <a:solidFill>
                  <a:srgbClr val="000000"/>
                </a:solidFill>
                <a:effectLst/>
                <a:latin typeface="Times New Roman" panose="02020603050405020304" pitchFamily="18" charset="0"/>
                <a:ea typeface="Times New Roman" panose="02020603050405020304" pitchFamily="18" charset="0"/>
              </a:rPr>
              <a:t>. </a:t>
            </a:r>
            <a:r>
              <a:rPr lang="en-GB" sz="1800" spc="-10" dirty="0">
                <a:solidFill>
                  <a:srgbClr val="000000"/>
                </a:solidFill>
                <a:effectLst/>
                <a:latin typeface="Times New Roman" panose="02020603050405020304" pitchFamily="18" charset="0"/>
                <a:ea typeface="Times New Roman" panose="02020603050405020304" pitchFamily="18" charset="0"/>
              </a:rPr>
              <a:t>It   was not accomplished without </a:t>
            </a:r>
            <a:r>
              <a:rPr lang="en-GB" sz="1800" spc="5" dirty="0">
                <a:solidFill>
                  <a:srgbClr val="000000"/>
                </a:solidFill>
                <a:effectLst/>
                <a:latin typeface="Times New Roman" panose="02020603050405020304" pitchFamily="18" charset="0"/>
                <a:ea typeface="Times New Roman" panose="02020603050405020304" pitchFamily="18" charset="0"/>
              </a:rPr>
              <a:t>careful planning.  Capt.   Williams </a:t>
            </a:r>
            <a:r>
              <a:rPr lang="en-GB" sz="1800" spc="20" dirty="0">
                <a:solidFill>
                  <a:srgbClr val="000000"/>
                </a:solidFill>
                <a:effectLst/>
                <a:latin typeface="Times New Roman" panose="02020603050405020304" pitchFamily="18" charset="0"/>
                <a:ea typeface="Times New Roman" panose="02020603050405020304" pitchFamily="18" charset="0"/>
              </a:rPr>
              <a:t>decided to go well south, where the num­</a:t>
            </a:r>
            <a:r>
              <a:rPr lang="en-GB" sz="1800" spc="15" dirty="0">
                <a:solidFill>
                  <a:srgbClr val="000000"/>
                </a:solidFill>
                <a:effectLst/>
                <a:latin typeface="Times New Roman" panose="02020603050405020304" pitchFamily="18" charset="0"/>
                <a:ea typeface="Times New Roman" panose="02020603050405020304" pitchFamily="18" charset="0"/>
              </a:rPr>
              <a:t>ber of miles in the degree of longitude </a:t>
            </a:r>
            <a:r>
              <a:rPr lang="en-GB" sz="1800" spc="10" dirty="0">
                <a:solidFill>
                  <a:srgbClr val="000000"/>
                </a:solidFill>
                <a:effectLst/>
                <a:latin typeface="Times New Roman" panose="02020603050405020304" pitchFamily="18" charset="0"/>
                <a:ea typeface="Times New Roman" panose="02020603050405020304" pitchFamily="18" charset="0"/>
              </a:rPr>
              <a:t>are less, to shorten the distance by sail­</a:t>
            </a:r>
            <a:r>
              <a:rPr lang="en-GB" sz="1800" dirty="0">
                <a:solidFill>
                  <a:srgbClr val="000000"/>
                </a:solidFill>
                <a:effectLst/>
                <a:latin typeface="Times New Roman" panose="02020603050405020304" pitchFamily="18" charset="0"/>
                <a:ea typeface="Times New Roman" panose="02020603050405020304" pitchFamily="18" charset="0"/>
              </a:rPr>
              <a:t>ing on a Great Circle track, which is a </a:t>
            </a:r>
            <a:r>
              <a:rPr lang="en-GB" sz="1800" spc="25" dirty="0">
                <a:solidFill>
                  <a:srgbClr val="000000"/>
                </a:solidFill>
                <a:effectLst/>
                <a:latin typeface="Times New Roman" panose="02020603050405020304" pitchFamily="18" charset="0"/>
                <a:ea typeface="Times New Roman" panose="02020603050405020304" pitchFamily="18" charset="0"/>
              </a:rPr>
              <a:t>straight line on the globe of the world. It paid him well for the daily average </a:t>
            </a:r>
            <a:r>
              <a:rPr lang="en-GB" sz="1800" spc="50" dirty="0">
                <a:solidFill>
                  <a:srgbClr val="000000"/>
                </a:solidFill>
                <a:effectLst/>
                <a:latin typeface="Times New Roman" panose="02020603050405020304" pitchFamily="18" charset="0"/>
                <a:ea typeface="Times New Roman" panose="02020603050405020304" pitchFamily="18" charset="0"/>
              </a:rPr>
              <a:t>of the passage was 197 miles.</a:t>
            </a:r>
            <a:endParaRPr lang="en-GB" sz="1800" dirty="0">
              <a:effectLst/>
              <a:latin typeface="Times New Roman" panose="02020603050405020304" pitchFamily="18" charset="0"/>
              <a:ea typeface="Times New Roman" panose="02020603050405020304" pitchFamily="18" charset="0"/>
            </a:endParaRPr>
          </a:p>
          <a:p>
            <a:endParaRPr lang="en-US" dirty="0"/>
          </a:p>
        </p:txBody>
      </p:sp>
      <p:pic>
        <p:nvPicPr>
          <p:cNvPr id="17" name="Picture Placeholder 16" descr="A map of the world&#10;&#10;Description automatically generated">
            <a:extLst>
              <a:ext uri="{FF2B5EF4-FFF2-40B4-BE49-F238E27FC236}">
                <a16:creationId xmlns:a16="http://schemas.microsoft.com/office/drawing/2014/main" id="{54ADAF9F-23E8-A917-E61B-2A5C5A98293E}"/>
              </a:ext>
            </a:extLst>
          </p:cNvPr>
          <p:cNvPicPr>
            <a:picLocks noGrp="1" noChangeAspect="1"/>
          </p:cNvPicPr>
          <p:nvPr>
            <p:ph type="pic" idx="1"/>
          </p:nvPr>
        </p:nvPicPr>
        <p:blipFill>
          <a:blip r:embed="rId2"/>
          <a:srcRect l="2508" r="2508"/>
          <a:stretch>
            <a:fillRect/>
          </a:stretch>
        </p:blipFill>
        <p:spPr>
          <a:xfrm>
            <a:off x="6806878" y="457200"/>
            <a:ext cx="4827184" cy="3811588"/>
          </a:xfrm>
        </p:spPr>
      </p:pic>
      <p:sp>
        <p:nvSpPr>
          <p:cNvPr id="18" name="Right Arrow 17">
            <a:extLst>
              <a:ext uri="{FF2B5EF4-FFF2-40B4-BE49-F238E27FC236}">
                <a16:creationId xmlns:a16="http://schemas.microsoft.com/office/drawing/2014/main" id="{AF0504E1-7816-442C-3B05-BCF32C159869}"/>
              </a:ext>
            </a:extLst>
          </p:cNvPr>
          <p:cNvSpPr/>
          <p:nvPr/>
        </p:nvSpPr>
        <p:spPr>
          <a:xfrm>
            <a:off x="10441577" y="2960914"/>
            <a:ext cx="766354" cy="3744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3484BB-76E3-18C8-C736-09E1A2896B06}"/>
              </a:ext>
            </a:extLst>
          </p:cNvPr>
          <p:cNvSpPr txBox="1"/>
          <p:nvPr/>
        </p:nvSpPr>
        <p:spPr>
          <a:xfrm>
            <a:off x="0" y="4589417"/>
            <a:ext cx="11634062" cy="2031325"/>
          </a:xfrm>
          <a:prstGeom prst="rect">
            <a:avLst/>
          </a:prstGeom>
          <a:noFill/>
        </p:spPr>
        <p:txBody>
          <a:bodyPr wrap="square" rtlCol="0">
            <a:spAutoFit/>
          </a:bodyPr>
          <a:lstStyle/>
          <a:p>
            <a:pPr marL="572770"/>
            <a:r>
              <a:rPr lang="en-GB" sz="1800" b="1" spc="85" dirty="0">
                <a:solidFill>
                  <a:srgbClr val="000000"/>
                </a:solidFill>
                <a:effectLst/>
                <a:latin typeface="Times New Roman" panose="02020603050405020304" pitchFamily="18" charset="0"/>
                <a:ea typeface="Times New Roman" panose="02020603050405020304" pitchFamily="18" charset="0"/>
              </a:rPr>
              <a:t>ROUND THE WORLD IN 81 DAYS</a:t>
            </a:r>
            <a:endParaRPr lang="en-GB" sz="1800" dirty="0">
              <a:effectLst/>
              <a:latin typeface="Times New Roman" panose="02020603050405020304" pitchFamily="18" charset="0"/>
              <a:ea typeface="Times New Roman" panose="02020603050405020304" pitchFamily="18" charset="0"/>
            </a:endParaRPr>
          </a:p>
          <a:p>
            <a:pPr marL="572770"/>
            <a:r>
              <a:rPr lang="en-GB" sz="1800" spc="-10" dirty="0">
                <a:solidFill>
                  <a:srgbClr val="000000"/>
                </a:solidFill>
                <a:effectLst/>
                <a:latin typeface="Times New Roman" panose="02020603050405020304" pitchFamily="18" charset="0"/>
                <a:ea typeface="Times New Roman" panose="02020603050405020304" pitchFamily="18" charset="0"/>
              </a:rPr>
              <a:t>The course from Cape Town took the ship   to  the  southward   of  Kerguelen </a:t>
            </a:r>
            <a:r>
              <a:rPr lang="en-GB" sz="1800" spc="65" dirty="0">
                <a:solidFill>
                  <a:srgbClr val="000000"/>
                </a:solidFill>
                <a:effectLst/>
                <a:latin typeface="Times New Roman" panose="02020603050405020304" pitchFamily="18" charset="0"/>
                <a:ea typeface="Times New Roman" panose="02020603050405020304" pitchFamily="18" charset="0"/>
              </a:rPr>
              <a:t>Island, 30 miles to the southward </a:t>
            </a:r>
            <a:r>
              <a:rPr lang="en-GB" sz="1800" spc="20" dirty="0">
                <a:solidFill>
                  <a:srgbClr val="000000"/>
                </a:solidFill>
                <a:effectLst/>
                <a:latin typeface="Times New Roman" panose="02020603050405020304" pitchFamily="18" charset="0"/>
                <a:ea typeface="Times New Roman" panose="02020603050405020304" pitchFamily="18" charset="0"/>
              </a:rPr>
              <a:t>Campbell Island, which is to the south</a:t>
            </a:r>
            <a:r>
              <a:rPr lang="en-GB" sz="1800" dirty="0">
                <a:solidFill>
                  <a:srgbClr val="000000"/>
                </a:solidFill>
                <a:effectLst/>
                <a:latin typeface="Times New Roman" panose="02020603050405020304" pitchFamily="18" charset="0"/>
                <a:ea typeface="Times New Roman" panose="02020603050405020304" pitchFamily="18" charset="0"/>
              </a:rPr>
              <a:t>ward of New Zealand, and then to the </a:t>
            </a:r>
            <a:r>
              <a:rPr lang="en-GB" sz="1800" spc="20" dirty="0">
                <a:solidFill>
                  <a:srgbClr val="000000"/>
                </a:solidFill>
                <a:effectLst/>
                <a:latin typeface="Times New Roman" panose="02020603050405020304" pitchFamily="18" charset="0"/>
                <a:ea typeface="Times New Roman" panose="02020603050405020304" pitchFamily="18" charset="0"/>
              </a:rPr>
              <a:t>northward  through the  howling fifties </a:t>
            </a:r>
            <a:r>
              <a:rPr lang="en-GB" sz="1800" spc="25" dirty="0">
                <a:solidFill>
                  <a:srgbClr val="000000"/>
                </a:solidFill>
                <a:effectLst/>
                <a:latin typeface="Times New Roman" panose="02020603050405020304" pitchFamily="18" charset="0"/>
                <a:ea typeface="Times New Roman" panose="02020603050405020304" pitchFamily="18" charset="0"/>
              </a:rPr>
              <a:t>and roaring forties latitudes of the South </a:t>
            </a:r>
            <a:r>
              <a:rPr lang="en-GB" sz="1800" spc="-30" dirty="0">
                <a:solidFill>
                  <a:srgbClr val="000000"/>
                </a:solidFill>
                <a:effectLst/>
                <a:latin typeface="Times New Roman" panose="02020603050405020304" pitchFamily="18" charset="0"/>
                <a:ea typeface="Times New Roman" panose="02020603050405020304" pitchFamily="18" charset="0"/>
              </a:rPr>
              <a:t>Pacific.  </a:t>
            </a:r>
            <a:r>
              <a:rPr lang="en-GB" sz="1800" spc="-15" dirty="0">
                <a:solidFill>
                  <a:srgbClr val="000000"/>
                </a:solidFill>
                <a:effectLst/>
                <a:latin typeface="Times New Roman" panose="02020603050405020304" pitchFamily="18" charset="0"/>
                <a:ea typeface="Times New Roman" panose="02020603050405020304" pitchFamily="18" charset="0"/>
              </a:rPr>
              <a:t>Excluding the 27 days spent in Cape Town and </a:t>
            </a:r>
            <a:r>
              <a:rPr lang="en-GB" sz="1800" spc="15" dirty="0">
                <a:solidFill>
                  <a:srgbClr val="000000"/>
                </a:solidFill>
                <a:effectLst/>
                <a:latin typeface="Times New Roman" panose="02020603050405020304" pitchFamily="18" charset="0"/>
                <a:ea typeface="Times New Roman" panose="02020603050405020304" pitchFamily="18" charset="0"/>
              </a:rPr>
              <a:t>not counting the extra distance sailed to call at Cape Town the </a:t>
            </a:r>
            <a:r>
              <a:rPr lang="en-GB" sz="1800" spc="-55" dirty="0">
                <a:solidFill>
                  <a:srgbClr val="000000"/>
                </a:solidFill>
                <a:effectLst/>
                <a:latin typeface="Times New Roman" panose="02020603050405020304" pitchFamily="18" charset="0"/>
                <a:ea typeface="Times New Roman" panose="02020603050405020304" pitchFamily="18" charset="0"/>
              </a:rPr>
              <a:t>Medway sailed round the world, from</a:t>
            </a:r>
            <a:r>
              <a:rPr lang="en-GB" sz="1800" spc="-20" dirty="0">
                <a:solidFill>
                  <a:srgbClr val="000000"/>
                </a:solidFill>
                <a:effectLst/>
                <a:latin typeface="Times New Roman" panose="02020603050405020304" pitchFamily="18" charset="0"/>
                <a:ea typeface="Times New Roman" panose="02020603050405020304" pitchFamily="18" charset="0"/>
              </a:rPr>
              <a:t> position in latitude 40 degrees south </a:t>
            </a:r>
            <a:r>
              <a:rPr lang="en-GB" sz="1800" spc="10" dirty="0">
                <a:solidFill>
                  <a:srgbClr val="000000"/>
                </a:solidFill>
                <a:effectLst/>
                <a:latin typeface="Times New Roman" panose="02020603050405020304" pitchFamily="18" charset="0"/>
                <a:ea typeface="Times New Roman" panose="02020603050405020304" pitchFamily="18" charset="0"/>
              </a:rPr>
              <a:t>on the eastern side of the South Pac­</a:t>
            </a:r>
            <a:r>
              <a:rPr lang="en-GB" sz="1800" spc="35" dirty="0">
                <a:solidFill>
                  <a:srgbClr val="000000"/>
                </a:solidFill>
                <a:effectLst/>
                <a:latin typeface="Times New Roman" panose="02020603050405020304" pitchFamily="18" charset="0"/>
                <a:ea typeface="Times New Roman" panose="02020603050405020304" pitchFamily="18" charset="0"/>
              </a:rPr>
              <a:t>ific Back to the same position, in 81 days</a:t>
            </a:r>
            <a:r>
              <a:rPr lang="en-GB" sz="1800" spc="10" dirty="0">
                <a:solidFill>
                  <a:srgbClr val="000000"/>
                </a:solidFill>
                <a:effectLst/>
                <a:latin typeface="Times New Roman" panose="02020603050405020304" pitchFamily="18" charset="0"/>
                <a:ea typeface="Times New Roman" panose="02020603050405020304" pitchFamily="18" charset="0"/>
              </a:rPr>
              <a:t> at an average daily speed of 204 miles.  That is  another sailing ship record. </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49729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 of diplomats and barbary pirates from 1881">
            <a:extLst>
              <a:ext uri="{FF2B5EF4-FFF2-40B4-BE49-F238E27FC236}">
                <a16:creationId xmlns:a16="http://schemas.microsoft.com/office/drawing/2014/main" id="{62C5A06A-FD25-E949-033D-CAF1DCA6B2D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90A61E-8119-EB1B-1608-2E5716BAC0F2}"/>
              </a:ext>
            </a:extLst>
          </p:cNvPr>
          <p:cNvSpPr>
            <a:spLocks noGrp="1"/>
          </p:cNvSpPr>
          <p:nvPr>
            <p:ph type="title"/>
          </p:nvPr>
        </p:nvSpPr>
        <p:spPr>
          <a:xfrm>
            <a:off x="9198292" y="2626042"/>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200" b="0" i="0" u="none" strike="noStrike" dirty="0">
                <a:solidFill>
                  <a:srgbClr val="262626"/>
                </a:solidFill>
                <a:effectLst/>
              </a:rPr>
              <a:t>Barbary Pirates Hostage Crisis: Negotiating Tribute and Trade</a:t>
            </a:r>
            <a:br>
              <a:rPr lang="en-US" sz="2200" b="0" i="0" u="none" strike="noStrike" dirty="0">
                <a:solidFill>
                  <a:srgbClr val="262626"/>
                </a:solidFill>
                <a:effectLst/>
              </a:rPr>
            </a:br>
            <a:endParaRPr lang="en-US" sz="2200" dirty="0">
              <a:solidFill>
                <a:srgbClr val="262626"/>
              </a:solidFill>
            </a:endParaRPr>
          </a:p>
        </p:txBody>
      </p:sp>
    </p:spTree>
    <p:extLst>
      <p:ext uri="{BB962C8B-B14F-4D97-AF65-F5344CB8AC3E}">
        <p14:creationId xmlns:p14="http://schemas.microsoft.com/office/powerpoint/2010/main" val="2316607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CB764B-3BBB-7B6D-713C-B6D239F5440F}"/>
              </a:ext>
            </a:extLst>
          </p:cNvPr>
          <p:cNvSpPr txBox="1"/>
          <p:nvPr/>
        </p:nvSpPr>
        <p:spPr>
          <a:xfrm>
            <a:off x="609600" y="478971"/>
            <a:ext cx="11164389" cy="6186309"/>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ADVENTURES WITH THE CORSAIRS</a:t>
            </a:r>
          </a:p>
          <a:p>
            <a:endParaRPr lang="en-GB" sz="1800" dirty="0">
              <a:effectLst/>
              <a:latin typeface="Times New Roman" panose="02020603050405020304" pitchFamily="18" charset="0"/>
              <a:ea typeface="Times New Roman" panose="02020603050405020304" pitchFamily="18" charset="0"/>
            </a:endParaRPr>
          </a:p>
          <a:p>
            <a:r>
              <a:rPr lang="en-US" sz="1800" b="1" i="1" dirty="0">
                <a:effectLst/>
                <a:latin typeface="Times New Roman" panose="02020603050405020304" pitchFamily="18" charset="0"/>
                <a:ea typeface="Times New Roman" panose="02020603050405020304" pitchFamily="18" charset="0"/>
              </a:rPr>
              <a:t>Hazards for an 18</a:t>
            </a:r>
            <a:r>
              <a:rPr lang="en-US" sz="1800" b="1" i="1" baseline="30000" dirty="0">
                <a:effectLst/>
                <a:latin typeface="Times New Roman" panose="02020603050405020304" pitchFamily="18" charset="0"/>
                <a:ea typeface="Times New Roman" panose="02020603050405020304" pitchFamily="18" charset="0"/>
              </a:rPr>
              <a:t>th</a:t>
            </a:r>
            <a:r>
              <a:rPr lang="en-US" sz="1800" b="1" i="1" dirty="0">
                <a:effectLst/>
                <a:latin typeface="Times New Roman" panose="02020603050405020304" pitchFamily="18" charset="0"/>
                <a:ea typeface="Times New Roman" panose="02020603050405020304" pitchFamily="18" charset="0"/>
              </a:rPr>
              <a:t> Century Sea Captain, David Saunders.</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On the outside of </a:t>
            </a:r>
            <a:r>
              <a:rPr lang="en-US" sz="1800" dirty="0" err="1">
                <a:effectLst/>
                <a:latin typeface="Times New Roman" panose="02020603050405020304" pitchFamily="18" charset="0"/>
                <a:ea typeface="Times New Roman" panose="02020603050405020304" pitchFamily="18" charset="0"/>
              </a:rPr>
              <a:t>Manordeifi</a:t>
            </a:r>
            <a:r>
              <a:rPr lang="en-US" sz="1800" dirty="0">
                <a:effectLst/>
                <a:latin typeface="Times New Roman" panose="02020603050405020304" pitchFamily="18" charset="0"/>
                <a:ea typeface="Times New Roman" panose="02020603050405020304" pitchFamily="18" charset="0"/>
              </a:rPr>
              <a:t> Church, on the banks of the </a:t>
            </a:r>
            <a:r>
              <a:rPr lang="en-US" sz="1800" dirty="0" err="1">
                <a:effectLst/>
                <a:latin typeface="Times New Roman" panose="02020603050405020304" pitchFamily="18" charset="0"/>
                <a:ea typeface="Times New Roman" panose="02020603050405020304" pitchFamily="18" charset="0"/>
              </a:rPr>
              <a:t>Teifi</a:t>
            </a:r>
            <a:r>
              <a:rPr lang="en-US" sz="1800" dirty="0">
                <a:effectLst/>
                <a:latin typeface="Times New Roman" panose="02020603050405020304" pitchFamily="18" charset="0"/>
                <a:ea typeface="Times New Roman" panose="02020603050405020304" pitchFamily="18" charset="0"/>
              </a:rPr>
              <a:t> near </a:t>
            </a:r>
            <a:r>
              <a:rPr lang="en-US" sz="1800" dirty="0" err="1">
                <a:effectLst/>
                <a:latin typeface="Times New Roman" panose="02020603050405020304" pitchFamily="18" charset="0"/>
                <a:ea typeface="Times New Roman" panose="02020603050405020304" pitchFamily="18" charset="0"/>
              </a:rPr>
              <a:t>Llechryd</a:t>
            </a:r>
            <a:r>
              <a:rPr lang="en-US" sz="1800" dirty="0">
                <a:effectLst/>
                <a:latin typeface="Times New Roman" panose="02020603050405020304" pitchFamily="18" charset="0"/>
                <a:ea typeface="Times New Roman" panose="02020603050405020304" pitchFamily="18" charset="0"/>
              </a:rPr>
              <a:t>, stands the tomb of David Saunders (1680-1751) and his wife, born Susannah Morgan (1696-1750).  David’s brother was the distinguished Welsh cleric Erasmus Saunders (of whom more later). The family home was at </a:t>
            </a:r>
            <a:r>
              <a:rPr lang="en-US" sz="1800" dirty="0" err="1">
                <a:effectLst/>
                <a:latin typeface="Times New Roman" panose="02020603050405020304" pitchFamily="18" charset="0"/>
                <a:ea typeface="Times New Roman" panose="02020603050405020304" pitchFamily="18" charset="0"/>
              </a:rPr>
              <a:t>Clynyfelin</a:t>
            </a:r>
            <a:r>
              <a:rPr lang="en-US" sz="1800" dirty="0">
                <a:effectLst/>
                <a:latin typeface="Times New Roman" panose="02020603050405020304" pitchFamily="18" charset="0"/>
                <a:ea typeface="Times New Roman" panose="02020603050405020304" pitchFamily="18" charset="0"/>
              </a:rPr>
              <a:t>, near </a:t>
            </a:r>
            <a:r>
              <a:rPr lang="en-US" sz="1800" dirty="0" err="1">
                <a:effectLst/>
                <a:latin typeface="Times New Roman" panose="02020603050405020304" pitchFamily="18" charset="0"/>
                <a:ea typeface="Times New Roman" panose="02020603050405020304" pitchFamily="18" charset="0"/>
              </a:rPr>
              <a:t>Cilrhedyn</a:t>
            </a:r>
            <a:r>
              <a:rPr lang="en-US" sz="1800" dirty="0">
                <a:effectLst/>
                <a:latin typeface="Times New Roman" panose="02020603050405020304" pitchFamily="18" charset="0"/>
                <a:ea typeface="Times New Roman" panose="02020603050405020304" pitchFamily="18" charset="0"/>
              </a:rPr>
              <a:t>.</a:t>
            </a:r>
          </a:p>
          <a:p>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Their third son David served as a merchant seaman in the East India Company, as captain of the </a:t>
            </a:r>
            <a:r>
              <a:rPr lang="en-US" sz="1800" i="1" dirty="0">
                <a:effectLst/>
                <a:latin typeface="Times New Roman" panose="02020603050405020304" pitchFamily="18" charset="0"/>
                <a:ea typeface="Times New Roman" panose="02020603050405020304" pitchFamily="18" charset="0"/>
              </a:rPr>
              <a:t>Grosvenor</a:t>
            </a:r>
            <a:r>
              <a:rPr lang="en-US" sz="1800" dirty="0">
                <a:effectLst/>
                <a:latin typeface="Times New Roman" panose="02020603050405020304" pitchFamily="18" charset="0"/>
                <a:ea typeface="Times New Roman" panose="02020603050405020304" pitchFamily="18" charset="0"/>
              </a:rPr>
              <a:t>.  One of many hazards for merchant shipping was piracy, and when the </a:t>
            </a:r>
            <a:r>
              <a:rPr lang="en-US" sz="1800" i="1" dirty="0">
                <a:effectLst/>
                <a:latin typeface="Times New Roman" panose="02020603050405020304" pitchFamily="18" charset="0"/>
                <a:ea typeface="Times New Roman" panose="02020603050405020304" pitchFamily="18" charset="0"/>
              </a:rPr>
              <a:t>Grosvenor</a:t>
            </a:r>
            <a:r>
              <a:rPr lang="en-US" sz="1800" dirty="0">
                <a:effectLst/>
                <a:latin typeface="Times New Roman" panose="02020603050405020304" pitchFamily="18" charset="0"/>
                <a:ea typeface="Times New Roman" panose="02020603050405020304" pitchFamily="18" charset="0"/>
              </a:rPr>
              <a:t> set sail for Canton in 1767, she carried 26 pieces of ordnance and 45 barrels of gunpowder. The greatest danger came from the notorious Barbary Coast pirates, the Corsairs, whose range extended to the North Atlantic.  Instructions to David included measures for the safety of his ship.</a:t>
            </a:r>
          </a:p>
          <a:p>
            <a:endParaRPr lang="en-GB" sz="1800" dirty="0">
              <a:effectLst/>
              <a:latin typeface="Times New Roman" panose="02020603050405020304" pitchFamily="18" charset="0"/>
              <a:ea typeface="Times New Roman" panose="02020603050405020304" pitchFamily="18" charset="0"/>
            </a:endParaRPr>
          </a:p>
          <a:p>
            <a:r>
              <a:rPr lang="en-US" sz="1800" i="1" dirty="0">
                <a:effectLst/>
                <a:latin typeface="Times New Roman" panose="02020603050405020304" pitchFamily="18" charset="0"/>
                <a:ea typeface="Times New Roman" panose="02020603050405020304" pitchFamily="18" charset="0"/>
              </a:rPr>
              <a:t>You must carry along with you a Mediterranean Pass, there being many Algerine Rovers abroad. Take immediate care to have and keep your arms fixed; to station your men at their several quarters; to put your ship in a good posture of </a:t>
            </a:r>
            <a:r>
              <a:rPr lang="en-US" sz="1800" i="1" dirty="0" err="1">
                <a:effectLst/>
                <a:latin typeface="Times New Roman" panose="02020603050405020304" pitchFamily="18" charset="0"/>
                <a:ea typeface="Times New Roman" panose="02020603050405020304" pitchFamily="18" charset="0"/>
              </a:rPr>
              <a:t>defence</a:t>
            </a:r>
            <a:r>
              <a:rPr lang="en-US" sz="1800" i="1" dirty="0">
                <a:effectLst/>
                <a:latin typeface="Times New Roman" panose="02020603050405020304" pitchFamily="18" charset="0"/>
                <a:ea typeface="Times New Roman" panose="02020603050405020304" pitchFamily="18" charset="0"/>
              </a:rPr>
              <a:t>; to have a sufficient number of cartridges filled with powder and a proportionable quantity of shot; to be always in readiness during this voyage, in case of a sudden assault. Trust no </a:t>
            </a:r>
            <a:r>
              <a:rPr lang="en-US" sz="1800" i="1" dirty="0" err="1">
                <a:effectLst/>
                <a:latin typeface="Times New Roman" panose="02020603050405020304" pitchFamily="18" charset="0"/>
                <a:ea typeface="Times New Roman" panose="02020603050405020304" pitchFamily="18" charset="0"/>
              </a:rPr>
              <a:t>colours</a:t>
            </a:r>
            <a:r>
              <a:rPr lang="en-US" sz="1800" i="1" dirty="0">
                <a:effectLst/>
                <a:latin typeface="Times New Roman" panose="02020603050405020304" pitchFamily="18" charset="0"/>
                <a:ea typeface="Times New Roman" panose="02020603050405020304" pitchFamily="18" charset="0"/>
              </a:rPr>
              <a:t>. Be very watchful at all times against surprises, and cautious of speaking with any ship; and if you can avoid it, speak with none during every part of the voyage. </a:t>
            </a:r>
          </a:p>
          <a:p>
            <a:endParaRPr lang="en-US" i="1" dirty="0">
              <a:latin typeface="Times New Roman" panose="02020603050405020304" pitchFamily="18" charset="0"/>
              <a:ea typeface="Times New Roman" panose="02020603050405020304" pitchFamily="18" charset="0"/>
            </a:endParaRPr>
          </a:p>
          <a:p>
            <a:endParaRPr lang="en-GB" sz="1800" dirty="0">
              <a:effectLst/>
              <a:latin typeface="Times New Roman" panose="02020603050405020304" pitchFamily="18" charset="0"/>
              <a:ea typeface="Times New Roman" panose="02020603050405020304" pitchFamily="18" charset="0"/>
            </a:endParaRPr>
          </a:p>
          <a:p>
            <a:r>
              <a:rPr lang="en-US" sz="1800" b="0" i="1" dirty="0">
                <a:effectLst/>
                <a:latin typeface="Times New Roman" panose="02020603050405020304" pitchFamily="18" charset="0"/>
              </a:rPr>
              <a:t>Sources: Francis Green, in Historical Society of West Wales Transactions Volume II, 191.</a:t>
            </a:r>
            <a:endParaRPr lang="en-GB" sz="1800" b="1" dirty="0">
              <a:effectLst/>
              <a:latin typeface="Times New Roman" panose="02020603050405020304" pitchFamily="18" charset="0"/>
            </a:endParaRPr>
          </a:p>
        </p:txBody>
      </p:sp>
    </p:spTree>
    <p:extLst>
      <p:ext uri="{BB962C8B-B14F-4D97-AF65-F5344CB8AC3E}">
        <p14:creationId xmlns:p14="http://schemas.microsoft.com/office/powerpoint/2010/main" val="2784866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CF9DEA-7DC5-CAEF-1349-7996778D2FEA}"/>
              </a:ext>
            </a:extLst>
          </p:cNvPr>
          <p:cNvSpPr txBox="1"/>
          <p:nvPr/>
        </p:nvSpPr>
        <p:spPr>
          <a:xfrm>
            <a:off x="888274" y="548640"/>
            <a:ext cx="10894423" cy="6186309"/>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In previous centuries pirates had captured thousands of ships, and raided coastal settlements across Western Europe, and even as far as Ireland, primarily to capture slaves for the markets in North Africa and the Middle East.  The menace was so severe that stretches of coast in Spain and Italy were in consequence largely abandoned.  Piracy had begun to diminish by the 18th century, as the more powerful European navies compelled the Barbary States to desist from attacking their shipping. But this was a long process. In 1767 the “Mediterranean Pass” was a document which identified a ship as being protected under treaty with </a:t>
            </a:r>
            <a:r>
              <a:rPr lang="en-US" sz="1800" u="sng" dirty="0">
                <a:solidFill>
                  <a:srgbClr val="000000"/>
                </a:solidFill>
                <a:effectLst/>
                <a:latin typeface="Times New Roman" panose="02020603050405020304" pitchFamily="18" charset="0"/>
                <a:ea typeface="Times New Roman" panose="02020603050405020304" pitchFamily="18" charset="0"/>
                <a:hlinkClick r:id="rId2" tooltip="Barbary Coast"/>
              </a:rPr>
              <a:t>Barbary Coast</a:t>
            </a:r>
            <a:r>
              <a:rPr lang="en-US" sz="1800" dirty="0">
                <a:effectLst/>
                <a:latin typeface="Times New Roman" panose="02020603050405020304" pitchFamily="18" charset="0"/>
                <a:ea typeface="Times New Roman" panose="02020603050405020304" pitchFamily="18" charset="0"/>
              </a:rPr>
              <a:t> states</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 who required countries to pay a tribute in exchange for safe passage of ships and crews. The East India Company would clearly pay up in response to contemporary state sponsored terrorism.  Piracy was only finally eliminated with the end of the Napoleonic wars in 1815, when the European powers agreed to suppress the Barbary corsairs entirely.</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company was also concerned with other risks to the cargo of tea.  </a:t>
            </a:r>
            <a:r>
              <a:rPr lang="en-US" sz="1800" i="1" dirty="0">
                <a:effectLst/>
                <a:latin typeface="Times New Roman" panose="02020603050405020304" pitchFamily="18" charset="0"/>
                <a:ea typeface="Times New Roman" panose="02020603050405020304" pitchFamily="18" charset="0"/>
              </a:rPr>
              <a:t>Take care no camphire be brought in the ship … on any account whatsoever, lest the scent of it spoil the tea; and let no more arrack than necessary be brought in the ship; and be sure it be stowed in such places, as will best prevent its doing the tea harm by its steam or scent. … musk may scent and thereby prejudice the tea, we hereby positively forbid the bringing of it.</a:t>
            </a:r>
            <a:r>
              <a:rPr lang="en-US" sz="1800" dirty="0">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Captain Saunders also received mysterious sealed orders from the Company’s “Secret Committee”:  </a:t>
            </a:r>
            <a:r>
              <a:rPr lang="en-US" sz="1800" i="1" dirty="0">
                <a:effectLst/>
                <a:latin typeface="Times New Roman" panose="02020603050405020304" pitchFamily="18" charset="0"/>
                <a:ea typeface="Times New Roman" panose="02020603050405020304" pitchFamily="18" charset="0"/>
              </a:rPr>
              <a:t>When in sight of St. Helena in your homeward-bound voyage, you are to bring-to about four leagues to the windward of the Island and send a boat ashore with a proper officer to acquaint the Governor who you are, with orders to return on board again forthwith, to inform you if all is well, and then, on making sail into the Road, you must show this signal, viz:- -Furl the foretop </a:t>
            </a:r>
            <a:r>
              <a:rPr lang="en-US" sz="1800" i="1" dirty="0" err="1">
                <a:effectLst/>
                <a:latin typeface="Times New Roman" panose="02020603050405020304" pitchFamily="18" charset="0"/>
                <a:ea typeface="Times New Roman" panose="02020603050405020304" pitchFamily="18" charset="0"/>
              </a:rPr>
              <a:t>galliant</a:t>
            </a:r>
            <a:r>
              <a:rPr lang="en-US" sz="1800" i="1" dirty="0">
                <a:effectLst/>
                <a:latin typeface="Times New Roman" panose="02020603050405020304" pitchFamily="18" charset="0"/>
                <a:ea typeface="Times New Roman" panose="02020603050405020304" pitchFamily="18" charset="0"/>
              </a:rPr>
              <a:t> sail and hoist a Dutch Jack at the foretop gallant mast head.</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David Saunders survived these adventures. Coming into a family inheritance, he retired from the sea and his wealth increased when he married Susan, the daughter of one John Hughes of </a:t>
            </a:r>
            <a:r>
              <a:rPr lang="en-US" sz="1800" dirty="0" err="1">
                <a:effectLst/>
                <a:latin typeface="Times New Roman" panose="02020603050405020304" pitchFamily="18" charset="0"/>
                <a:ea typeface="Times New Roman" panose="02020603050405020304" pitchFamily="18" charset="0"/>
              </a:rPr>
              <a:t>Tymawr</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Cilcennin</a:t>
            </a:r>
            <a:r>
              <a:rPr lang="en-US" sz="1800" dirty="0">
                <a:effectLst/>
                <a:latin typeface="Times New Roman" panose="02020603050405020304" pitchFamily="18" charset="0"/>
                <a:ea typeface="Times New Roman" panose="02020603050405020304" pitchFamily="18" charset="0"/>
              </a:rPr>
              <a:t>, Cardiganshire.  He died on 10 January, 1815, aged 88.</a:t>
            </a:r>
            <a:endParaRPr lang="en-GB"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4037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FEC1-193A-00E8-6B73-DA7202A90BD8}"/>
              </a:ext>
            </a:extLst>
          </p:cNvPr>
          <p:cNvSpPr>
            <a:spLocks noGrp="1"/>
          </p:cNvSpPr>
          <p:nvPr>
            <p:ph type="title"/>
          </p:nvPr>
        </p:nvSpPr>
        <p:spPr>
          <a:xfrm>
            <a:off x="839788" y="457200"/>
            <a:ext cx="3932237" cy="692331"/>
          </a:xfrm>
        </p:spPr>
        <p:txBody>
          <a:bodyPr/>
          <a:lstStyle/>
          <a:p>
            <a:r>
              <a:rPr lang="en-US" dirty="0"/>
              <a:t>Dutch Jack</a:t>
            </a:r>
          </a:p>
        </p:txBody>
      </p:sp>
      <p:sp>
        <p:nvSpPr>
          <p:cNvPr id="4" name="Text Placeholder 3">
            <a:extLst>
              <a:ext uri="{FF2B5EF4-FFF2-40B4-BE49-F238E27FC236}">
                <a16:creationId xmlns:a16="http://schemas.microsoft.com/office/drawing/2014/main" id="{D726DEB1-FFBC-E2DD-B968-B6E353C1D142}"/>
              </a:ext>
            </a:extLst>
          </p:cNvPr>
          <p:cNvSpPr>
            <a:spLocks noGrp="1"/>
          </p:cNvSpPr>
          <p:nvPr>
            <p:ph type="body" sz="half" idx="2"/>
          </p:nvPr>
        </p:nvSpPr>
        <p:spPr>
          <a:xfrm>
            <a:off x="839788" y="2057400"/>
            <a:ext cx="3288075" cy="3811588"/>
          </a:xfrm>
        </p:spPr>
        <p:txBody>
          <a:bodyPr/>
          <a:lstStyle/>
          <a:p>
            <a:endParaRPr lang="en-US" dirty="0"/>
          </a:p>
        </p:txBody>
      </p:sp>
      <p:pic>
        <p:nvPicPr>
          <p:cNvPr id="2050" name="Picture 2" descr="Buy The Netherlands Naval Jack Online | Printed &amp; Sewn Flags | 13 sizes">
            <a:extLst>
              <a:ext uri="{FF2B5EF4-FFF2-40B4-BE49-F238E27FC236}">
                <a16:creationId xmlns:a16="http://schemas.microsoft.com/office/drawing/2014/main" id="{0EEBC349-D7B8-CC09-FEBA-EDD09A5B14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00728" y="1367641"/>
            <a:ext cx="6754659" cy="4501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53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575AC-B56D-7F98-02C7-DB94380FCFEE}"/>
              </a:ext>
            </a:extLst>
          </p:cNvPr>
          <p:cNvSpPr>
            <a:spLocks noGrp="1"/>
          </p:cNvSpPr>
          <p:nvPr>
            <p:ph type="title"/>
          </p:nvPr>
        </p:nvSpPr>
        <p:spPr>
          <a:xfrm>
            <a:off x="838200" y="815974"/>
            <a:ext cx="10515600" cy="1325563"/>
          </a:xfrm>
        </p:spPr>
        <p:txBody>
          <a:bodyPr/>
          <a:lstStyle/>
          <a:p>
            <a:r>
              <a:rPr lang="en-US" dirty="0"/>
              <a:t>Emigration to Canada in the 1820s</a:t>
            </a:r>
          </a:p>
        </p:txBody>
      </p:sp>
      <p:sp>
        <p:nvSpPr>
          <p:cNvPr id="3" name="Content Placeholder 2">
            <a:extLst>
              <a:ext uri="{FF2B5EF4-FFF2-40B4-BE49-F238E27FC236}">
                <a16:creationId xmlns:a16="http://schemas.microsoft.com/office/drawing/2014/main" id="{EBCA6882-94BF-4707-7865-8DE922025182}"/>
              </a:ext>
            </a:extLst>
          </p:cNvPr>
          <p:cNvSpPr>
            <a:spLocks noGrp="1"/>
          </p:cNvSpPr>
          <p:nvPr>
            <p:ph idx="1"/>
          </p:nvPr>
        </p:nvSpPr>
        <p:spPr>
          <a:xfrm>
            <a:off x="838200" y="2141537"/>
            <a:ext cx="10515600" cy="4351338"/>
          </a:xfrm>
        </p:spPr>
        <p:txBody>
          <a:bodyPr>
            <a:normAutofit/>
          </a:bodyPr>
          <a:lstStyle/>
          <a:p>
            <a:r>
              <a:rPr lang="en-US" b="1" i="1" dirty="0"/>
              <a:t>Strangers from a Secret Land</a:t>
            </a:r>
            <a:r>
              <a:rPr lang="en-US" b="1" dirty="0"/>
              <a:t>. </a:t>
            </a:r>
            <a:r>
              <a:rPr lang="en-US" dirty="0"/>
              <a:t>Peter Thomas</a:t>
            </a:r>
          </a:p>
          <a:p>
            <a:r>
              <a:rPr lang="en-US" dirty="0"/>
              <a:t>David Phillips, the minister at </a:t>
            </a:r>
            <a:r>
              <a:rPr lang="en-US" dirty="0" err="1"/>
              <a:t>Blaenwaun</a:t>
            </a:r>
            <a:endParaRPr lang="en-US" dirty="0"/>
          </a:p>
          <a:p>
            <a:r>
              <a:rPr lang="en-US" dirty="0"/>
              <a:t>The Voyage of the Albion in 1819</a:t>
            </a:r>
          </a:p>
          <a:p>
            <a:endParaRPr lang="en-US" dirty="0"/>
          </a:p>
          <a:p>
            <a:r>
              <a:rPr lang="en-US" dirty="0"/>
              <a:t>Diary kept by David Phillips – voyage of the Active 1822</a:t>
            </a:r>
          </a:p>
          <a:p>
            <a:r>
              <a:rPr lang="en-US" dirty="0"/>
              <a:t>Correspondence with Britton Evans (links to Mathias family of </a:t>
            </a:r>
            <a:r>
              <a:rPr lang="en-US" dirty="0" err="1"/>
              <a:t>Hendre</a:t>
            </a:r>
            <a:r>
              <a:rPr lang="en-US" dirty="0"/>
              <a:t>)</a:t>
            </a:r>
          </a:p>
        </p:txBody>
      </p:sp>
      <p:sp>
        <p:nvSpPr>
          <p:cNvPr id="4" name="TextBox 3">
            <a:extLst>
              <a:ext uri="{FF2B5EF4-FFF2-40B4-BE49-F238E27FC236}">
                <a16:creationId xmlns:a16="http://schemas.microsoft.com/office/drawing/2014/main" id="{C0E61B78-DCC1-3E7F-3A92-299FA4B1E6EF}"/>
              </a:ext>
            </a:extLst>
          </p:cNvPr>
          <p:cNvSpPr txBox="1"/>
          <p:nvPr/>
        </p:nvSpPr>
        <p:spPr>
          <a:xfrm>
            <a:off x="1219200" y="375920"/>
            <a:ext cx="6786880" cy="369332"/>
          </a:xfrm>
          <a:prstGeom prst="rect">
            <a:avLst/>
          </a:prstGeom>
          <a:noFill/>
        </p:spPr>
        <p:txBody>
          <a:bodyPr wrap="square" rtlCol="0">
            <a:spAutoFit/>
          </a:bodyPr>
          <a:lstStyle/>
          <a:p>
            <a:r>
              <a:rPr lang="en-US" dirty="0">
                <a:solidFill>
                  <a:srgbClr val="FF0000"/>
                </a:solidFill>
              </a:rPr>
              <a:t>Possible future subjects</a:t>
            </a:r>
          </a:p>
        </p:txBody>
      </p:sp>
    </p:spTree>
    <p:extLst>
      <p:ext uri="{BB962C8B-B14F-4D97-AF65-F5344CB8AC3E}">
        <p14:creationId xmlns:p14="http://schemas.microsoft.com/office/powerpoint/2010/main" val="3248840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6CAF7A-82BC-61E8-9528-D1CC6F1AB2A4}"/>
              </a:ext>
            </a:extLst>
          </p:cNvPr>
          <p:cNvSpPr>
            <a:spLocks noGrp="1"/>
          </p:cNvSpPr>
          <p:nvPr>
            <p:ph type="title"/>
          </p:nvPr>
        </p:nvSpPr>
        <p:spPr>
          <a:xfrm>
            <a:off x="411096" y="717123"/>
            <a:ext cx="4485861" cy="1420601"/>
          </a:xfrm>
        </p:spPr>
        <p:txBody>
          <a:bodyPr vert="horz" lIns="91440" tIns="45720" rIns="91440" bIns="45720" rtlCol="0" anchor="b">
            <a:normAutofit fontScale="90000"/>
          </a:bodyPr>
          <a:lstStyle/>
          <a:p>
            <a:r>
              <a:rPr lang="en-US" sz="2600" dirty="0"/>
              <a:t>ST DOGMAELS AND CARDIGAN. A MARITIME HERITAGE. PART 2.</a:t>
            </a:r>
            <a:br>
              <a:rPr lang="en-US" sz="2600" dirty="0"/>
            </a:br>
            <a:br>
              <a:rPr lang="en-US" sz="2600" dirty="0"/>
            </a:br>
            <a:r>
              <a:rPr lang="en-US" sz="2600" i="1" dirty="0"/>
              <a:t>More connections</a:t>
            </a:r>
          </a:p>
        </p:txBody>
      </p:sp>
      <p:sp>
        <p:nvSpPr>
          <p:cNvPr id="7" name="Text Placeholder 6">
            <a:extLst>
              <a:ext uri="{FF2B5EF4-FFF2-40B4-BE49-F238E27FC236}">
                <a16:creationId xmlns:a16="http://schemas.microsoft.com/office/drawing/2014/main" id="{567BFF29-88D7-C14B-9C60-EC5931521B3B}"/>
              </a:ext>
            </a:extLst>
          </p:cNvPr>
          <p:cNvSpPr>
            <a:spLocks noGrp="1"/>
          </p:cNvSpPr>
          <p:nvPr>
            <p:ph type="body" sz="half" idx="2"/>
          </p:nvPr>
        </p:nvSpPr>
        <p:spPr>
          <a:xfrm>
            <a:off x="411096" y="2394306"/>
            <a:ext cx="4683418" cy="3584448"/>
          </a:xfrm>
        </p:spPr>
        <p:txBody>
          <a:bodyPr vert="horz" lIns="91440" tIns="45720" rIns="91440" bIns="45720" rtlCol="0" anchor="t">
            <a:normAutofit fontScale="92500" lnSpcReduction="10000"/>
          </a:bodyPr>
          <a:lstStyle/>
          <a:p>
            <a:pPr indent="-228600">
              <a:buFont typeface="Arial" panose="020B0604020202020204" pitchFamily="34" charset="0"/>
              <a:buChar char="•"/>
            </a:pPr>
            <a:r>
              <a:rPr lang="en-US" sz="1800" dirty="0"/>
              <a:t>Family connections; the Lloyd family.</a:t>
            </a:r>
          </a:p>
          <a:p>
            <a:pPr indent="-228600">
              <a:buFont typeface="Arial" panose="020B0604020202020204" pitchFamily="34" charset="0"/>
              <a:buChar char="•"/>
            </a:pPr>
            <a:r>
              <a:rPr lang="en-US" sz="1800" dirty="0"/>
              <a:t>More of Cape Horn. Captain David James.</a:t>
            </a:r>
          </a:p>
          <a:p>
            <a:pPr indent="-228600">
              <a:buFont typeface="Arial" panose="020B0604020202020204" pitchFamily="34" charset="0"/>
              <a:buChar char="•"/>
            </a:pPr>
            <a:r>
              <a:rPr lang="en-US" sz="1800" dirty="0"/>
              <a:t>A local incident. Jamaica Inn or Whisky Galore? (1816/17)</a:t>
            </a:r>
          </a:p>
          <a:p>
            <a:pPr indent="-228600">
              <a:buFont typeface="Arial" panose="020B0604020202020204" pitchFamily="34" charset="0"/>
              <a:buChar char="•"/>
            </a:pPr>
            <a:r>
              <a:rPr lang="en-US" sz="1800" dirty="0"/>
              <a:t>Record breaking voyages of Captain Williams, Cannon House. (1915)</a:t>
            </a:r>
          </a:p>
          <a:p>
            <a:pPr indent="-228600">
              <a:buFont typeface="Arial" panose="020B0604020202020204" pitchFamily="34" charset="0"/>
              <a:buChar char="•"/>
            </a:pPr>
            <a:r>
              <a:rPr lang="en-US" sz="1800" dirty="0"/>
              <a:t>David Saunders and the Barbary Pirates (1760s)</a:t>
            </a:r>
          </a:p>
          <a:p>
            <a:pPr indent="-228600">
              <a:buFont typeface="Arial" panose="020B0604020202020204" pitchFamily="34" charset="0"/>
              <a:buChar char="•"/>
            </a:pPr>
            <a:r>
              <a:rPr lang="en-US" sz="1800" dirty="0"/>
              <a:t>Migration to Canada. Ballad of the Albion (1819). David Phillips. Diary of Voyage on the Active (1822)</a:t>
            </a:r>
          </a:p>
          <a:p>
            <a:pPr indent="-228600">
              <a:buFont typeface="Arial" panose="020B0604020202020204" pitchFamily="34" charset="0"/>
              <a:buChar char="•"/>
            </a:pPr>
            <a:r>
              <a:rPr lang="en-US" sz="1800" dirty="0"/>
              <a:t>Letters home from America, and Col. Britton Evans. (the Mathias family of </a:t>
            </a:r>
            <a:r>
              <a:rPr lang="en-US" sz="1800" dirty="0" err="1"/>
              <a:t>Hendre</a:t>
            </a:r>
            <a:r>
              <a:rPr lang="en-US" sz="1800" dirty="0"/>
              <a:t>)</a:t>
            </a:r>
          </a:p>
        </p:txBody>
      </p:sp>
      <p:pic>
        <p:nvPicPr>
          <p:cNvPr id="2050" name="Picture 2" descr="Charles W. Morgan Off Cape Horn - Soundings Online">
            <a:extLst>
              <a:ext uri="{FF2B5EF4-FFF2-40B4-BE49-F238E27FC236}">
                <a16:creationId xmlns:a16="http://schemas.microsoft.com/office/drawing/2014/main" id="{738E95F6-3F81-F88E-749C-47D0345C2321}"/>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377" r="1" b="1"/>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568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67C391-18F2-2D70-2FCF-9EC510E3413D}"/>
              </a:ext>
            </a:extLst>
          </p:cNvPr>
          <p:cNvSpPr txBox="1"/>
          <p:nvPr/>
        </p:nvSpPr>
        <p:spPr>
          <a:xfrm>
            <a:off x="3378926" y="627017"/>
            <a:ext cx="3265714" cy="646331"/>
          </a:xfrm>
          <a:prstGeom prst="rect">
            <a:avLst/>
          </a:prstGeom>
          <a:noFill/>
        </p:spPr>
        <p:txBody>
          <a:bodyPr wrap="square" rtlCol="0">
            <a:spAutoFit/>
          </a:bodyPr>
          <a:lstStyle/>
          <a:p>
            <a:r>
              <a:rPr lang="en-US" dirty="0"/>
              <a:t>John Lloyd, d 1815. Master of the Peggy of Cardigan</a:t>
            </a:r>
          </a:p>
        </p:txBody>
      </p:sp>
      <p:sp>
        <p:nvSpPr>
          <p:cNvPr id="6" name="TextBox 5">
            <a:extLst>
              <a:ext uri="{FF2B5EF4-FFF2-40B4-BE49-F238E27FC236}">
                <a16:creationId xmlns:a16="http://schemas.microsoft.com/office/drawing/2014/main" id="{D117743A-BCB8-DB00-FC67-6E40C6FD80C6}"/>
              </a:ext>
            </a:extLst>
          </p:cNvPr>
          <p:cNvSpPr txBox="1"/>
          <p:nvPr/>
        </p:nvSpPr>
        <p:spPr>
          <a:xfrm>
            <a:off x="357052" y="722811"/>
            <a:ext cx="3021873" cy="369332"/>
          </a:xfrm>
          <a:prstGeom prst="rect">
            <a:avLst/>
          </a:prstGeom>
          <a:noFill/>
        </p:spPr>
        <p:txBody>
          <a:bodyPr wrap="square" rtlCol="0">
            <a:spAutoFit/>
          </a:bodyPr>
          <a:lstStyle/>
          <a:p>
            <a:r>
              <a:rPr lang="en-US" b="1" dirty="0">
                <a:solidFill>
                  <a:srgbClr val="FF0000"/>
                </a:solidFill>
              </a:rPr>
              <a:t>Peggy Martin, 1785-1856. </a:t>
            </a:r>
            <a:r>
              <a:rPr lang="en-US" dirty="0"/>
              <a:t>===</a:t>
            </a:r>
          </a:p>
        </p:txBody>
      </p:sp>
      <p:sp>
        <p:nvSpPr>
          <p:cNvPr id="8" name="TextBox 7">
            <a:extLst>
              <a:ext uri="{FF2B5EF4-FFF2-40B4-BE49-F238E27FC236}">
                <a16:creationId xmlns:a16="http://schemas.microsoft.com/office/drawing/2014/main" id="{7AEFE0E4-E3A0-EBA1-3E39-23E16DB877FF}"/>
              </a:ext>
            </a:extLst>
          </p:cNvPr>
          <p:cNvSpPr txBox="1"/>
          <p:nvPr/>
        </p:nvSpPr>
        <p:spPr>
          <a:xfrm>
            <a:off x="8290016" y="707180"/>
            <a:ext cx="2412274" cy="369332"/>
          </a:xfrm>
          <a:prstGeom prst="rect">
            <a:avLst/>
          </a:prstGeom>
          <a:noFill/>
        </p:spPr>
        <p:txBody>
          <a:bodyPr wrap="square" rtlCol="0">
            <a:spAutoFit/>
          </a:bodyPr>
          <a:lstStyle/>
          <a:p>
            <a:r>
              <a:rPr lang="en-US" dirty="0"/>
              <a:t>George Lloyd, Sr, MM</a:t>
            </a:r>
          </a:p>
        </p:txBody>
      </p:sp>
      <p:sp>
        <p:nvSpPr>
          <p:cNvPr id="11" name="TextBox 10">
            <a:extLst>
              <a:ext uri="{FF2B5EF4-FFF2-40B4-BE49-F238E27FC236}">
                <a16:creationId xmlns:a16="http://schemas.microsoft.com/office/drawing/2014/main" id="{36E4B0CA-EF20-EDB2-0E9D-9BE77B7F0760}"/>
              </a:ext>
            </a:extLst>
          </p:cNvPr>
          <p:cNvSpPr txBox="1"/>
          <p:nvPr/>
        </p:nvSpPr>
        <p:spPr>
          <a:xfrm>
            <a:off x="661466" y="1898084"/>
            <a:ext cx="3135087" cy="369332"/>
          </a:xfrm>
          <a:prstGeom prst="rect">
            <a:avLst/>
          </a:prstGeom>
          <a:noFill/>
        </p:spPr>
        <p:txBody>
          <a:bodyPr wrap="square" rtlCol="0">
            <a:spAutoFit/>
          </a:bodyPr>
          <a:lstStyle/>
          <a:p>
            <a:r>
              <a:rPr lang="en-US" dirty="0"/>
              <a:t>Bett Lloyd  =  Rees Lewis, MM</a:t>
            </a:r>
          </a:p>
        </p:txBody>
      </p:sp>
      <p:sp>
        <p:nvSpPr>
          <p:cNvPr id="12" name="TextBox 11">
            <a:extLst>
              <a:ext uri="{FF2B5EF4-FFF2-40B4-BE49-F238E27FC236}">
                <a16:creationId xmlns:a16="http://schemas.microsoft.com/office/drawing/2014/main" id="{DD2DF5DA-DE9E-0640-01A6-A7A28E43802D}"/>
              </a:ext>
            </a:extLst>
          </p:cNvPr>
          <p:cNvSpPr txBox="1"/>
          <p:nvPr/>
        </p:nvSpPr>
        <p:spPr>
          <a:xfrm>
            <a:off x="452843" y="2715851"/>
            <a:ext cx="3718560" cy="646331"/>
          </a:xfrm>
          <a:prstGeom prst="rect">
            <a:avLst/>
          </a:prstGeom>
          <a:noFill/>
        </p:spPr>
        <p:txBody>
          <a:bodyPr wrap="square" rtlCol="0">
            <a:spAutoFit/>
          </a:bodyPr>
          <a:lstStyle/>
          <a:p>
            <a:r>
              <a:rPr lang="en-US" dirty="0"/>
              <a:t>Elizabeth Lewis = James Williams,  1848-1882, MM</a:t>
            </a:r>
          </a:p>
        </p:txBody>
      </p:sp>
      <p:sp>
        <p:nvSpPr>
          <p:cNvPr id="13" name="TextBox 12">
            <a:extLst>
              <a:ext uri="{FF2B5EF4-FFF2-40B4-BE49-F238E27FC236}">
                <a16:creationId xmlns:a16="http://schemas.microsoft.com/office/drawing/2014/main" id="{738B2DDA-0C9A-F589-58E6-7FC3AABDF911}"/>
              </a:ext>
            </a:extLst>
          </p:cNvPr>
          <p:cNvSpPr txBox="1"/>
          <p:nvPr/>
        </p:nvSpPr>
        <p:spPr>
          <a:xfrm>
            <a:off x="482418" y="3764286"/>
            <a:ext cx="3074125" cy="646331"/>
          </a:xfrm>
          <a:prstGeom prst="rect">
            <a:avLst/>
          </a:prstGeom>
          <a:noFill/>
        </p:spPr>
        <p:txBody>
          <a:bodyPr wrap="square" rtlCol="0">
            <a:spAutoFit/>
          </a:bodyPr>
          <a:lstStyle/>
          <a:p>
            <a:r>
              <a:rPr lang="en-US" dirty="0"/>
              <a:t>Sarah Williams,  1875 -1961 = James Owen, MM, 1873 -1954</a:t>
            </a:r>
          </a:p>
        </p:txBody>
      </p:sp>
      <p:pic>
        <p:nvPicPr>
          <p:cNvPr id="14" name="Picture 13" descr="A close-up of a person&#10;&#10;Description automatically generated">
            <a:extLst>
              <a:ext uri="{FF2B5EF4-FFF2-40B4-BE49-F238E27FC236}">
                <a16:creationId xmlns:a16="http://schemas.microsoft.com/office/drawing/2014/main" id="{C26D6881-4263-8DFA-191F-58812939EB7A}"/>
              </a:ext>
            </a:extLst>
          </p:cNvPr>
          <p:cNvPicPr>
            <a:picLocks noChangeAspect="1"/>
          </p:cNvPicPr>
          <p:nvPr/>
        </p:nvPicPr>
        <p:blipFill rotWithShape="1">
          <a:blip r:embed="rId3"/>
          <a:srcRect l="13650" r="24037" b="-2"/>
          <a:stretch/>
        </p:blipFill>
        <p:spPr>
          <a:xfrm>
            <a:off x="3590554" y="1241688"/>
            <a:ext cx="878690" cy="1465088"/>
          </a:xfrm>
          <a:prstGeom prst="rect">
            <a:avLst/>
          </a:prstGeom>
        </p:spPr>
      </p:pic>
      <p:pic>
        <p:nvPicPr>
          <p:cNvPr id="15" name="Content Placeholder 4" descr="A person with a beard&#10;&#10;Description automatically generated">
            <a:extLst>
              <a:ext uri="{FF2B5EF4-FFF2-40B4-BE49-F238E27FC236}">
                <a16:creationId xmlns:a16="http://schemas.microsoft.com/office/drawing/2014/main" id="{CA19B8CC-6ADD-B89C-EB1F-97D110650CCA}"/>
              </a:ext>
            </a:extLst>
          </p:cNvPr>
          <p:cNvPicPr>
            <a:picLocks noChangeAspect="1"/>
          </p:cNvPicPr>
          <p:nvPr/>
        </p:nvPicPr>
        <p:blipFill>
          <a:blip r:embed="rId4"/>
          <a:stretch>
            <a:fillRect/>
          </a:stretch>
        </p:blipFill>
        <p:spPr>
          <a:xfrm>
            <a:off x="3556544" y="2746438"/>
            <a:ext cx="1282238" cy="1709650"/>
          </a:xfrm>
          <a:prstGeom prst="rect">
            <a:avLst/>
          </a:prstGeom>
        </p:spPr>
      </p:pic>
      <p:pic>
        <p:nvPicPr>
          <p:cNvPr id="16" name="Picture 15" descr="A person in a black shirt&#10;&#10;Description automatically generated">
            <a:extLst>
              <a:ext uri="{FF2B5EF4-FFF2-40B4-BE49-F238E27FC236}">
                <a16:creationId xmlns:a16="http://schemas.microsoft.com/office/drawing/2014/main" id="{525C4D7A-7C38-CFA6-169B-4822BEF56194}"/>
              </a:ext>
            </a:extLst>
          </p:cNvPr>
          <p:cNvPicPr>
            <a:picLocks noChangeAspect="1"/>
          </p:cNvPicPr>
          <p:nvPr/>
        </p:nvPicPr>
        <p:blipFill rotWithShape="1">
          <a:blip r:embed="rId5"/>
          <a:srcRect r="2" b="7624"/>
          <a:stretch/>
        </p:blipFill>
        <p:spPr>
          <a:xfrm>
            <a:off x="482418" y="4467286"/>
            <a:ext cx="1537063" cy="2111376"/>
          </a:xfrm>
          <a:prstGeom prst="rect">
            <a:avLst/>
          </a:prstGeom>
          <a:effectLst/>
        </p:spPr>
      </p:pic>
      <p:pic>
        <p:nvPicPr>
          <p:cNvPr id="17" name="Content Placeholder 6" descr="A person with a mustache wearing a hat&#10;&#10;Description automatically generated">
            <a:extLst>
              <a:ext uri="{FF2B5EF4-FFF2-40B4-BE49-F238E27FC236}">
                <a16:creationId xmlns:a16="http://schemas.microsoft.com/office/drawing/2014/main" id="{8ED6363B-975A-691B-B6A9-E6FC2D4613C7}"/>
              </a:ext>
            </a:extLst>
          </p:cNvPr>
          <p:cNvPicPr>
            <a:picLocks noChangeAspect="1"/>
          </p:cNvPicPr>
          <p:nvPr/>
        </p:nvPicPr>
        <p:blipFill rotWithShape="1">
          <a:blip r:embed="rId6"/>
          <a:srcRect l="10166" r="1058" b="-3"/>
          <a:stretch/>
        </p:blipFill>
        <p:spPr>
          <a:xfrm>
            <a:off x="2117879" y="4495750"/>
            <a:ext cx="1599207" cy="2082629"/>
          </a:xfrm>
          <a:prstGeom prst="rect">
            <a:avLst/>
          </a:prstGeom>
        </p:spPr>
      </p:pic>
      <p:sp>
        <p:nvSpPr>
          <p:cNvPr id="25" name="TextBox 24">
            <a:extLst>
              <a:ext uri="{FF2B5EF4-FFF2-40B4-BE49-F238E27FC236}">
                <a16:creationId xmlns:a16="http://schemas.microsoft.com/office/drawing/2014/main" id="{2ABCFB9C-DE2B-C43E-9579-C868ED15CAD2}"/>
              </a:ext>
            </a:extLst>
          </p:cNvPr>
          <p:cNvSpPr txBox="1"/>
          <p:nvPr/>
        </p:nvSpPr>
        <p:spPr>
          <a:xfrm>
            <a:off x="5732688" y="4275909"/>
            <a:ext cx="3269524" cy="369332"/>
          </a:xfrm>
          <a:prstGeom prst="rect">
            <a:avLst/>
          </a:prstGeom>
          <a:noFill/>
        </p:spPr>
        <p:txBody>
          <a:bodyPr wrap="square" rtlCol="0">
            <a:spAutoFit/>
          </a:bodyPr>
          <a:lstStyle/>
          <a:p>
            <a:r>
              <a:rPr lang="en-US" b="1" dirty="0">
                <a:solidFill>
                  <a:srgbClr val="FF0000"/>
                </a:solidFill>
              </a:rPr>
              <a:t>Captain Williams, Cannon House</a:t>
            </a:r>
          </a:p>
        </p:txBody>
      </p:sp>
      <p:pic>
        <p:nvPicPr>
          <p:cNvPr id="26" name="Picture 2" descr="Training sailing ship Medway by Jack after Spurling">
            <a:extLst>
              <a:ext uri="{FF2B5EF4-FFF2-40B4-BE49-F238E27FC236}">
                <a16:creationId xmlns:a16="http://schemas.microsoft.com/office/drawing/2014/main" id="{5EE60C1C-B19B-B3DC-16B4-E5161AC951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308" r="2197"/>
          <a:stretch/>
        </p:blipFill>
        <p:spPr bwMode="auto">
          <a:xfrm>
            <a:off x="9325791" y="4390067"/>
            <a:ext cx="2634555" cy="208040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8">
            <p14:nvContentPartPr>
              <p14:cNvPr id="34" name="Ink 33">
                <a:extLst>
                  <a:ext uri="{FF2B5EF4-FFF2-40B4-BE49-F238E27FC236}">
                    <a16:creationId xmlns:a16="http://schemas.microsoft.com/office/drawing/2014/main" id="{EEB979BE-F103-CCFC-1605-7830026C256E}"/>
                  </a:ext>
                </a:extLst>
              </p14:cNvPr>
              <p14:cNvContentPartPr/>
              <p14:nvPr/>
            </p14:nvContentPartPr>
            <p14:xfrm>
              <a:off x="13420954" y="2539800"/>
              <a:ext cx="360" cy="360"/>
            </p14:xfrm>
          </p:contentPart>
        </mc:Choice>
        <mc:Fallback xmlns="">
          <p:pic>
            <p:nvPicPr>
              <p:cNvPr id="34" name="Ink 33">
                <a:extLst>
                  <a:ext uri="{FF2B5EF4-FFF2-40B4-BE49-F238E27FC236}">
                    <a16:creationId xmlns:a16="http://schemas.microsoft.com/office/drawing/2014/main" id="{EEB979BE-F103-CCFC-1605-7830026C256E}"/>
                  </a:ext>
                </a:extLst>
              </p:cNvPr>
              <p:cNvPicPr/>
              <p:nvPr/>
            </p:nvPicPr>
            <p:blipFill>
              <a:blip r:embed="rId9"/>
              <a:stretch>
                <a:fillRect/>
              </a:stretch>
            </p:blipFill>
            <p:spPr>
              <a:xfrm>
                <a:off x="13412314" y="2530800"/>
                <a:ext cx="18000" cy="18000"/>
              </a:xfrm>
              <a:prstGeom prst="rect">
                <a:avLst/>
              </a:prstGeom>
            </p:spPr>
          </p:pic>
        </mc:Fallback>
      </mc:AlternateContent>
      <p:sp>
        <p:nvSpPr>
          <p:cNvPr id="36" name="Bent Up Arrow 35">
            <a:extLst>
              <a:ext uri="{FF2B5EF4-FFF2-40B4-BE49-F238E27FC236}">
                <a16:creationId xmlns:a16="http://schemas.microsoft.com/office/drawing/2014/main" id="{59D50970-3C8D-2C3A-EC1F-7371B37C64AE}"/>
              </a:ext>
            </a:extLst>
          </p:cNvPr>
          <p:cNvSpPr/>
          <p:nvPr/>
        </p:nvSpPr>
        <p:spPr>
          <a:xfrm>
            <a:off x="1904126" y="1055523"/>
            <a:ext cx="1288871" cy="557237"/>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a:extLst>
              <a:ext uri="{FF2B5EF4-FFF2-40B4-BE49-F238E27FC236}">
                <a16:creationId xmlns:a16="http://schemas.microsoft.com/office/drawing/2014/main" id="{963C3D1E-75FA-C96F-E8D6-33CDDD93C9B0}"/>
              </a:ext>
            </a:extLst>
          </p:cNvPr>
          <p:cNvSpPr/>
          <p:nvPr/>
        </p:nvSpPr>
        <p:spPr>
          <a:xfrm>
            <a:off x="1750422" y="1473203"/>
            <a:ext cx="235131" cy="36911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a:extLst>
              <a:ext uri="{FF2B5EF4-FFF2-40B4-BE49-F238E27FC236}">
                <a16:creationId xmlns:a16="http://schemas.microsoft.com/office/drawing/2014/main" id="{6044B89F-F10B-B5F7-86CE-9A243D9FBB0F}"/>
              </a:ext>
            </a:extLst>
          </p:cNvPr>
          <p:cNvSpPr/>
          <p:nvPr/>
        </p:nvSpPr>
        <p:spPr>
          <a:xfrm>
            <a:off x="1730176" y="3331075"/>
            <a:ext cx="289305" cy="3480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a:extLst>
              <a:ext uri="{FF2B5EF4-FFF2-40B4-BE49-F238E27FC236}">
                <a16:creationId xmlns:a16="http://schemas.microsoft.com/office/drawing/2014/main" id="{DA5756BC-F228-1F45-78B8-ADF7472398FB}"/>
              </a:ext>
            </a:extLst>
          </p:cNvPr>
          <p:cNvSpPr/>
          <p:nvPr/>
        </p:nvSpPr>
        <p:spPr>
          <a:xfrm>
            <a:off x="1698825" y="2313747"/>
            <a:ext cx="320656" cy="4326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eft-right-up Arrow 39">
            <a:extLst>
              <a:ext uri="{FF2B5EF4-FFF2-40B4-BE49-F238E27FC236}">
                <a16:creationId xmlns:a16="http://schemas.microsoft.com/office/drawing/2014/main" id="{46B1DBD4-9644-EEB5-CA6C-48C4F36BC440}"/>
              </a:ext>
            </a:extLst>
          </p:cNvPr>
          <p:cNvSpPr/>
          <p:nvPr/>
        </p:nvSpPr>
        <p:spPr>
          <a:xfrm>
            <a:off x="6644640" y="384014"/>
            <a:ext cx="1216152" cy="646331"/>
          </a:xfrm>
          <a:prstGeom prst="leftRigh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right-up Arrow 2">
            <a:extLst>
              <a:ext uri="{FF2B5EF4-FFF2-40B4-BE49-F238E27FC236}">
                <a16:creationId xmlns:a16="http://schemas.microsoft.com/office/drawing/2014/main" id="{D7F34EC3-6E2F-F314-0C11-36C429097BA3}"/>
              </a:ext>
            </a:extLst>
          </p:cNvPr>
          <p:cNvSpPr/>
          <p:nvPr/>
        </p:nvSpPr>
        <p:spPr>
          <a:xfrm>
            <a:off x="7367450" y="1059652"/>
            <a:ext cx="3518264" cy="427391"/>
          </a:xfrm>
          <a:prstGeom prst="leftRigh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0D9AD17-9CF5-3726-297C-C7DB7B102AC5}"/>
              </a:ext>
            </a:extLst>
          </p:cNvPr>
          <p:cNvSpPr txBox="1"/>
          <p:nvPr/>
        </p:nvSpPr>
        <p:spPr>
          <a:xfrm>
            <a:off x="9518469" y="1708224"/>
            <a:ext cx="2560319" cy="646331"/>
          </a:xfrm>
          <a:prstGeom prst="rect">
            <a:avLst/>
          </a:prstGeom>
          <a:noFill/>
        </p:spPr>
        <p:txBody>
          <a:bodyPr wrap="square" rtlCol="0">
            <a:spAutoFit/>
          </a:bodyPr>
          <a:lstStyle/>
          <a:p>
            <a:r>
              <a:rPr lang="en-US" dirty="0"/>
              <a:t>Shadrach Lloyd, MM, of Abigail House</a:t>
            </a:r>
          </a:p>
        </p:txBody>
      </p:sp>
      <p:sp>
        <p:nvSpPr>
          <p:cNvPr id="7" name="Down Arrow 6">
            <a:extLst>
              <a:ext uri="{FF2B5EF4-FFF2-40B4-BE49-F238E27FC236}">
                <a16:creationId xmlns:a16="http://schemas.microsoft.com/office/drawing/2014/main" id="{CE48DF6A-82AC-62F2-BCDB-82A3F2721F07}"/>
              </a:ext>
            </a:extLst>
          </p:cNvPr>
          <p:cNvSpPr/>
          <p:nvPr/>
        </p:nvSpPr>
        <p:spPr>
          <a:xfrm>
            <a:off x="10702290" y="1428984"/>
            <a:ext cx="183424" cy="2964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A3A0C983-BE61-11F0-FDC5-B2CAD0C10DD1}"/>
              </a:ext>
            </a:extLst>
          </p:cNvPr>
          <p:cNvSpPr/>
          <p:nvPr/>
        </p:nvSpPr>
        <p:spPr>
          <a:xfrm>
            <a:off x="7252716" y="1334141"/>
            <a:ext cx="271490" cy="2614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0AC5F19-70A8-F9BF-B6F1-B64431E903D3}"/>
              </a:ext>
            </a:extLst>
          </p:cNvPr>
          <p:cNvSpPr txBox="1"/>
          <p:nvPr/>
        </p:nvSpPr>
        <p:spPr>
          <a:xfrm>
            <a:off x="6174377" y="1708224"/>
            <a:ext cx="2621280" cy="369332"/>
          </a:xfrm>
          <a:prstGeom prst="rect">
            <a:avLst/>
          </a:prstGeom>
          <a:noFill/>
        </p:spPr>
        <p:txBody>
          <a:bodyPr wrap="square" rtlCol="0">
            <a:spAutoFit/>
          </a:bodyPr>
          <a:lstStyle/>
          <a:p>
            <a:r>
              <a:rPr lang="en-US" dirty="0"/>
              <a:t>Anne Lloyd = John Davies</a:t>
            </a:r>
          </a:p>
        </p:txBody>
      </p:sp>
      <p:sp>
        <p:nvSpPr>
          <p:cNvPr id="18" name="TextBox 17">
            <a:extLst>
              <a:ext uri="{FF2B5EF4-FFF2-40B4-BE49-F238E27FC236}">
                <a16:creationId xmlns:a16="http://schemas.microsoft.com/office/drawing/2014/main" id="{254EB46E-F116-EE0F-6ADE-86002FF4E46D}"/>
              </a:ext>
            </a:extLst>
          </p:cNvPr>
          <p:cNvSpPr txBox="1"/>
          <p:nvPr/>
        </p:nvSpPr>
        <p:spPr>
          <a:xfrm>
            <a:off x="5111930" y="2853567"/>
            <a:ext cx="4062005" cy="646331"/>
          </a:xfrm>
          <a:prstGeom prst="rect">
            <a:avLst/>
          </a:prstGeom>
          <a:noFill/>
        </p:spPr>
        <p:txBody>
          <a:bodyPr wrap="square" rtlCol="0">
            <a:spAutoFit/>
          </a:bodyPr>
          <a:lstStyle/>
          <a:p>
            <a:r>
              <a:rPr lang="en-US" dirty="0"/>
              <a:t>Margaretta Davies = John Williams, MM (Cape Horner, drowned Valparaiso, 1879) </a:t>
            </a:r>
          </a:p>
        </p:txBody>
      </p:sp>
      <p:sp>
        <p:nvSpPr>
          <p:cNvPr id="19" name="Down Arrow 18">
            <a:extLst>
              <a:ext uri="{FF2B5EF4-FFF2-40B4-BE49-F238E27FC236}">
                <a16:creationId xmlns:a16="http://schemas.microsoft.com/office/drawing/2014/main" id="{9A0607FE-55EE-E4A9-8611-70F8BA4CF8E3}"/>
              </a:ext>
            </a:extLst>
          </p:cNvPr>
          <p:cNvSpPr/>
          <p:nvPr/>
        </p:nvSpPr>
        <p:spPr>
          <a:xfrm>
            <a:off x="7310082" y="2299984"/>
            <a:ext cx="200296" cy="5021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817C4B8C-DED9-0614-999A-92AA66391937}"/>
              </a:ext>
            </a:extLst>
          </p:cNvPr>
          <p:cNvSpPr/>
          <p:nvPr/>
        </p:nvSpPr>
        <p:spPr>
          <a:xfrm>
            <a:off x="7353220" y="3572893"/>
            <a:ext cx="214123" cy="50509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wn Arrow 1">
            <a:extLst>
              <a:ext uri="{FF2B5EF4-FFF2-40B4-BE49-F238E27FC236}">
                <a16:creationId xmlns:a16="http://schemas.microsoft.com/office/drawing/2014/main" id="{638D2000-1D07-270B-52C3-3D23F9531D30}"/>
              </a:ext>
            </a:extLst>
          </p:cNvPr>
          <p:cNvSpPr/>
          <p:nvPr/>
        </p:nvSpPr>
        <p:spPr>
          <a:xfrm>
            <a:off x="10292880" y="2351426"/>
            <a:ext cx="200296" cy="5021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09DC373-2D4A-1A6B-49B4-73DE6080BD20}"/>
              </a:ext>
            </a:extLst>
          </p:cNvPr>
          <p:cNvSpPr txBox="1"/>
          <p:nvPr/>
        </p:nvSpPr>
        <p:spPr>
          <a:xfrm>
            <a:off x="9376576" y="2836095"/>
            <a:ext cx="2634555" cy="1200329"/>
          </a:xfrm>
          <a:prstGeom prst="rect">
            <a:avLst/>
          </a:prstGeom>
          <a:noFill/>
        </p:spPr>
        <p:txBody>
          <a:bodyPr wrap="square" rtlCol="0">
            <a:spAutoFit/>
          </a:bodyPr>
          <a:lstStyle/>
          <a:p>
            <a:r>
              <a:rPr lang="en-US" dirty="0"/>
              <a:t>Anne Lloyd = </a:t>
            </a:r>
            <a:r>
              <a:rPr lang="en-US" dirty="0">
                <a:solidFill>
                  <a:srgbClr val="FF0000"/>
                </a:solidFill>
              </a:rPr>
              <a:t>David James, MM, b 1855, wrecked Cape Horn on the Colorado, 1887</a:t>
            </a:r>
          </a:p>
        </p:txBody>
      </p:sp>
      <p:sp>
        <p:nvSpPr>
          <p:cNvPr id="22" name="TextBox 21">
            <a:extLst>
              <a:ext uri="{FF2B5EF4-FFF2-40B4-BE49-F238E27FC236}">
                <a16:creationId xmlns:a16="http://schemas.microsoft.com/office/drawing/2014/main" id="{DA83DCC1-55F9-7393-64AE-40C6D0921776}"/>
              </a:ext>
            </a:extLst>
          </p:cNvPr>
          <p:cNvSpPr txBox="1"/>
          <p:nvPr/>
        </p:nvSpPr>
        <p:spPr>
          <a:xfrm>
            <a:off x="5300197" y="4731994"/>
            <a:ext cx="3873738" cy="1754326"/>
          </a:xfrm>
          <a:prstGeom prst="rect">
            <a:avLst/>
          </a:prstGeom>
          <a:noFill/>
        </p:spPr>
        <p:txBody>
          <a:bodyPr wrap="square" rtlCol="0">
            <a:spAutoFit/>
          </a:bodyPr>
          <a:lstStyle/>
          <a:p>
            <a:r>
              <a:rPr lang="en-US" dirty="0">
                <a:solidFill>
                  <a:srgbClr val="FF0000"/>
                </a:solidFill>
              </a:rPr>
              <a:t>Record breaking voyage on the Medway in 1915.</a:t>
            </a:r>
          </a:p>
          <a:p>
            <a:r>
              <a:rPr lang="en-US" dirty="0"/>
              <a:t>Brother George Williams. Royal Australian Navy. </a:t>
            </a:r>
            <a:r>
              <a:rPr lang="en-GB" b="0" i="0" u="none" strike="noStrike" dirty="0">
                <a:solidFill>
                  <a:srgbClr val="222222"/>
                </a:solidFill>
                <a:effectLst/>
                <a:latin typeface="Arial" panose="020B0604020202020204" pitchFamily="34" charset="0"/>
              </a:rPr>
              <a:t>DSO and CMG (WW1). </a:t>
            </a:r>
            <a:r>
              <a:rPr lang="en-US" dirty="0"/>
              <a:t>Director of Navigation, State of New South Wales. </a:t>
            </a:r>
          </a:p>
        </p:txBody>
      </p:sp>
    </p:spTree>
    <p:extLst>
      <p:ext uri="{BB962C8B-B14F-4D97-AF65-F5344CB8AC3E}">
        <p14:creationId xmlns:p14="http://schemas.microsoft.com/office/powerpoint/2010/main" val="100862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00FD94-AFFA-687A-7B7F-9DC81A1BB58A}"/>
              </a:ext>
            </a:extLst>
          </p:cNvPr>
          <p:cNvSpPr txBox="1"/>
          <p:nvPr/>
        </p:nvSpPr>
        <p:spPr>
          <a:xfrm>
            <a:off x="640080" y="325369"/>
            <a:ext cx="4368602" cy="146859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600" dirty="0">
                <a:latin typeface="+mj-lt"/>
                <a:ea typeface="+mj-ea"/>
                <a:cs typeface="+mj-cs"/>
              </a:rPr>
              <a:t>Captain David James. Son-in-Law of Shadrach Lloyd.</a:t>
            </a:r>
          </a:p>
          <a:p>
            <a:pPr>
              <a:lnSpc>
                <a:spcPct val="90000"/>
              </a:lnSpc>
              <a:spcBef>
                <a:spcPct val="0"/>
              </a:spcBef>
              <a:spcAft>
                <a:spcPts val="600"/>
              </a:spcAft>
            </a:pPr>
            <a:r>
              <a:rPr lang="en-US" sz="2000" i="1" dirty="0">
                <a:latin typeface="+mj-lt"/>
                <a:ea typeface="+mj-ea"/>
                <a:cs typeface="+mj-cs"/>
              </a:rPr>
              <a:t>Another “Cape Horn” loss, in 1887. On this occasion all crew saved.</a:t>
            </a:r>
          </a:p>
        </p:txBody>
      </p:sp>
      <p:sp>
        <p:nvSpPr>
          <p:cNvPr id="3" name="TextBox 2">
            <a:extLst>
              <a:ext uri="{FF2B5EF4-FFF2-40B4-BE49-F238E27FC236}">
                <a16:creationId xmlns:a16="http://schemas.microsoft.com/office/drawing/2014/main" id="{0C8104B3-4B0F-81FB-C98A-3BA49D6E1D23}"/>
              </a:ext>
            </a:extLst>
          </p:cNvPr>
          <p:cNvSpPr txBox="1"/>
          <p:nvPr/>
        </p:nvSpPr>
        <p:spPr>
          <a:xfrm>
            <a:off x="533139" y="1959442"/>
            <a:ext cx="4900874" cy="4486687"/>
          </a:xfrm>
          <a:prstGeom prst="rect">
            <a:avLst/>
          </a:prstGeom>
        </p:spPr>
        <p:txBody>
          <a:bodyPr vert="horz" lIns="91440" tIns="45720" rIns="91440" bIns="45720" rtlCol="0">
            <a:normAutofit fontScale="55000" lnSpcReduction="20000"/>
          </a:bodyPr>
          <a:lstStyle/>
          <a:p>
            <a:pPr>
              <a:lnSpc>
                <a:spcPct val="90000"/>
              </a:lnSpc>
              <a:spcAft>
                <a:spcPts val="1500"/>
              </a:spcAft>
            </a:pPr>
            <a:r>
              <a:rPr lang="en-US" sz="3300" dirty="0"/>
              <a:t>Extracts from </a:t>
            </a:r>
            <a:r>
              <a:rPr lang="en-US" sz="3300" u="sng" dirty="0">
                <a:hlinkClick r:id="rId2"/>
              </a:rPr>
              <a:t>https://museomaritimo.com/en/shipwreck</a:t>
            </a:r>
            <a:endParaRPr lang="en-US" sz="3300" dirty="0"/>
          </a:p>
          <a:p>
            <a:pPr indent="-228600">
              <a:lnSpc>
                <a:spcPct val="90000"/>
              </a:lnSpc>
              <a:spcAft>
                <a:spcPts val="1500"/>
              </a:spcAft>
              <a:buFont typeface="Arial" panose="020B0604020202020204" pitchFamily="34" charset="0"/>
              <a:buChar char="•"/>
            </a:pPr>
            <a:r>
              <a:rPr lang="en-US" sz="2400" dirty="0"/>
              <a:t>“</a:t>
            </a:r>
            <a:r>
              <a:rPr lang="en-US" sz="3600" dirty="0">
                <a:effectLst/>
              </a:rPr>
              <a:t>According to own investigations, the English frigate "Glenmore" hit Cape San Vicente and the remains of it can be seen during low tides, totally destroyed by the onslaught of the sea. This happened in 1888 and his crew headed to Thetis Bay, which is a few miles from the place.</a:t>
            </a:r>
          </a:p>
          <a:p>
            <a:pPr indent="-228600">
              <a:lnSpc>
                <a:spcPct val="90000"/>
              </a:lnSpc>
              <a:buFont typeface="Arial" panose="020B0604020202020204" pitchFamily="34" charset="0"/>
              <a:buChar char="•"/>
            </a:pPr>
            <a:r>
              <a:rPr lang="en-US" sz="3600" dirty="0">
                <a:effectLst/>
              </a:rPr>
              <a:t>The </a:t>
            </a:r>
            <a:r>
              <a:rPr lang="en-US" sz="3600" b="1" dirty="0">
                <a:effectLst/>
              </a:rPr>
              <a:t>"</a:t>
            </a:r>
            <a:r>
              <a:rPr lang="en-US" sz="3600" dirty="0">
                <a:effectLst/>
              </a:rPr>
              <a:t>CORDOVA</a:t>
            </a:r>
            <a:r>
              <a:rPr lang="en-US" sz="3600" b="1" dirty="0">
                <a:effectLst/>
              </a:rPr>
              <a:t>"</a:t>
            </a:r>
            <a:r>
              <a:rPr lang="en-US" sz="3600" dirty="0">
                <a:effectLst/>
              </a:rPr>
              <a:t> sank in the Strait of Le Maire and its crew also went to the sub-prefecture of Bahia Thetis, this happened on July 26, 1888. The "</a:t>
            </a:r>
            <a:r>
              <a:rPr lang="en-US" sz="3600" b="1" dirty="0">
                <a:effectLst/>
              </a:rPr>
              <a:t>COLORADO</a:t>
            </a:r>
            <a:r>
              <a:rPr lang="en-US" sz="3600" dirty="0">
                <a:effectLst/>
              </a:rPr>
              <a:t>" was shipwrecked against Cape San Vicente on July 5, 1887, the entire crew was safely in Thetis Bay.”</a:t>
            </a:r>
          </a:p>
          <a:p>
            <a:pPr>
              <a:lnSpc>
                <a:spcPct val="90000"/>
              </a:lnSpc>
            </a:pPr>
            <a:endParaRPr lang="en-US" sz="1000" dirty="0">
              <a:effectLst/>
            </a:endParaRPr>
          </a:p>
          <a:p>
            <a:pPr indent="-228600">
              <a:lnSpc>
                <a:spcPct val="90000"/>
              </a:lnSpc>
              <a:buFont typeface="Arial" panose="020B0604020202020204" pitchFamily="34" charset="0"/>
              <a:buChar char="•"/>
            </a:pPr>
            <a:endParaRPr lang="en-US" sz="1000" dirty="0">
              <a:effectLst/>
            </a:endParaRPr>
          </a:p>
          <a:p>
            <a:pPr indent="-228600">
              <a:lnSpc>
                <a:spcPct val="90000"/>
              </a:lnSpc>
              <a:buFont typeface="Arial" panose="020B0604020202020204" pitchFamily="34" charset="0"/>
              <a:buChar char="•"/>
            </a:pPr>
            <a:endParaRPr lang="en-US" sz="1000" dirty="0"/>
          </a:p>
          <a:p>
            <a:pPr indent="-228600">
              <a:lnSpc>
                <a:spcPct val="90000"/>
              </a:lnSpc>
              <a:buFont typeface="Arial" panose="020B0604020202020204" pitchFamily="34" charset="0"/>
              <a:buChar char="•"/>
            </a:pPr>
            <a:r>
              <a:rPr lang="en-US" sz="2900" dirty="0">
                <a:effectLst/>
              </a:rPr>
              <a:t>CC number </a:t>
            </a:r>
            <a:r>
              <a:rPr lang="en-US" sz="2900" b="0" i="0" u="none" strike="noStrike" dirty="0">
                <a:effectLst/>
              </a:rPr>
              <a:t>018932</a:t>
            </a:r>
          </a:p>
          <a:p>
            <a:pPr indent="-228600">
              <a:lnSpc>
                <a:spcPct val="90000"/>
              </a:lnSpc>
              <a:buFont typeface="Arial" panose="020B0604020202020204" pitchFamily="34" charset="0"/>
              <a:buChar char="•"/>
            </a:pPr>
            <a:r>
              <a:rPr lang="en-US" sz="2900" dirty="0"/>
              <a:t>Kew </a:t>
            </a:r>
            <a:r>
              <a:rPr lang="en-US" sz="2900" dirty="0" err="1"/>
              <a:t>refce</a:t>
            </a:r>
            <a:r>
              <a:rPr lang="en-US" sz="2900" dirty="0"/>
              <a:t>;</a:t>
            </a:r>
            <a:r>
              <a:rPr lang="en-US" sz="2900" b="0" i="0" u="none" strike="noStrike" dirty="0">
                <a:effectLst/>
              </a:rPr>
              <a:t> 122/70&amp;83</a:t>
            </a:r>
            <a:endParaRPr lang="en-US" sz="2900" dirty="0">
              <a:effectLst/>
            </a:endParaRPr>
          </a:p>
        </p:txBody>
      </p:sp>
      <p:pic>
        <p:nvPicPr>
          <p:cNvPr id="3074" name="Picture 2" descr="Cape Horn - Cabo de Hornos — The Road Lance Traveled">
            <a:extLst>
              <a:ext uri="{FF2B5EF4-FFF2-40B4-BE49-F238E27FC236}">
                <a16:creationId xmlns:a16="http://schemas.microsoft.com/office/drawing/2014/main" id="{8ED617A2-2C01-27DD-3C25-FF696D2FCC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46" r="2952"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BD949E1-7F41-7F23-6950-87E27349E69B}"/>
              </a:ext>
            </a:extLst>
          </p:cNvPr>
          <p:cNvSpPr txBox="1"/>
          <p:nvPr/>
        </p:nvSpPr>
        <p:spPr>
          <a:xfrm>
            <a:off x="3135086" y="6261463"/>
            <a:ext cx="2429691" cy="369332"/>
          </a:xfrm>
          <a:prstGeom prst="rect">
            <a:avLst/>
          </a:prstGeom>
          <a:noFill/>
        </p:spPr>
        <p:txBody>
          <a:bodyPr wrap="square" rtlCol="0">
            <a:spAutoFit/>
          </a:bodyPr>
          <a:lstStyle/>
          <a:p>
            <a:r>
              <a:rPr lang="en-US" i="1" dirty="0">
                <a:solidFill>
                  <a:srgbClr val="FF0000"/>
                </a:solidFill>
              </a:rPr>
              <a:t>Not an 1887 photo !!</a:t>
            </a:r>
          </a:p>
        </p:txBody>
      </p:sp>
    </p:spTree>
    <p:extLst>
      <p:ext uri="{BB962C8B-B14F-4D97-AF65-F5344CB8AC3E}">
        <p14:creationId xmlns:p14="http://schemas.microsoft.com/office/powerpoint/2010/main" val="4067467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island&#10;&#10;Description automatically generated">
            <a:extLst>
              <a:ext uri="{FF2B5EF4-FFF2-40B4-BE49-F238E27FC236}">
                <a16:creationId xmlns:a16="http://schemas.microsoft.com/office/drawing/2014/main" id="{BD0B2B1C-1C5C-4234-8B9D-2B07F56BA7A6}"/>
              </a:ext>
            </a:extLst>
          </p:cNvPr>
          <p:cNvPicPr>
            <a:picLocks noChangeAspect="1"/>
          </p:cNvPicPr>
          <p:nvPr/>
        </p:nvPicPr>
        <p:blipFill rotWithShape="1">
          <a:blip r:embed="rId2"/>
          <a:srcRect t="14167" b="10847"/>
          <a:stretch/>
        </p:blipFill>
        <p:spPr>
          <a:xfrm>
            <a:off x="4863255" y="2143591"/>
            <a:ext cx="7058780" cy="3969828"/>
          </a:xfrm>
          <a:prstGeom prst="rect">
            <a:avLst/>
          </a:prstGeom>
        </p:spPr>
      </p:pic>
      <p:sp>
        <p:nvSpPr>
          <p:cNvPr id="4" name="TextBox 3">
            <a:extLst>
              <a:ext uri="{FF2B5EF4-FFF2-40B4-BE49-F238E27FC236}">
                <a16:creationId xmlns:a16="http://schemas.microsoft.com/office/drawing/2014/main" id="{F535F7EC-C0A8-7421-0B11-BC8DBBAE7A80}"/>
              </a:ext>
            </a:extLst>
          </p:cNvPr>
          <p:cNvSpPr txBox="1"/>
          <p:nvPr/>
        </p:nvSpPr>
        <p:spPr>
          <a:xfrm>
            <a:off x="957943" y="169565"/>
            <a:ext cx="10554788" cy="461665"/>
          </a:xfrm>
          <a:prstGeom prst="rect">
            <a:avLst/>
          </a:prstGeom>
          <a:noFill/>
        </p:spPr>
        <p:txBody>
          <a:bodyPr wrap="square" rtlCol="0">
            <a:spAutoFit/>
          </a:bodyPr>
          <a:lstStyle/>
          <a:p>
            <a:r>
              <a:rPr lang="en-GB" sz="2400" b="0" i="0" u="none" strike="noStrike" dirty="0">
                <a:solidFill>
                  <a:srgbClr val="0A0A0A"/>
                </a:solidFill>
                <a:effectLst/>
              </a:rPr>
              <a:t>The treacherous Le Maire Strait and the vicinity of the Isla de </a:t>
            </a:r>
            <a:r>
              <a:rPr lang="en-GB" sz="2400" b="0" i="0" u="none" strike="noStrike" dirty="0" err="1">
                <a:solidFill>
                  <a:srgbClr val="0A0A0A"/>
                </a:solidFill>
                <a:effectLst/>
              </a:rPr>
              <a:t>los</a:t>
            </a:r>
            <a:r>
              <a:rPr lang="en-GB" sz="2400" b="0" i="0" u="none" strike="noStrike" dirty="0">
                <a:solidFill>
                  <a:srgbClr val="0A0A0A"/>
                </a:solidFill>
                <a:effectLst/>
              </a:rPr>
              <a:t> </a:t>
            </a:r>
            <a:r>
              <a:rPr lang="en-GB" sz="2400" b="0" i="0" u="none" strike="noStrike" dirty="0" err="1">
                <a:solidFill>
                  <a:srgbClr val="0A0A0A"/>
                </a:solidFill>
                <a:effectLst/>
              </a:rPr>
              <a:t>Esta</a:t>
            </a:r>
            <a:r>
              <a:rPr lang="en-GB" sz="2400" b="0" i="0" u="none" strike="noStrike" dirty="0" err="1">
                <a:solidFill>
                  <a:srgbClr val="0A0A0A"/>
                </a:solidFill>
                <a:effectLst/>
                <a:latin typeface="Raleway" panose="020F0502020204030204" pitchFamily="34" charset="0"/>
              </a:rPr>
              <a:t>dos</a:t>
            </a:r>
            <a:endParaRPr lang="en-US" sz="2400" dirty="0"/>
          </a:p>
        </p:txBody>
      </p:sp>
      <p:cxnSp>
        <p:nvCxnSpPr>
          <p:cNvPr id="6" name="Straight Arrow Connector 5">
            <a:extLst>
              <a:ext uri="{FF2B5EF4-FFF2-40B4-BE49-F238E27FC236}">
                <a16:creationId xmlns:a16="http://schemas.microsoft.com/office/drawing/2014/main" id="{083D2755-165A-D638-0F05-95AA6523C9A0}"/>
              </a:ext>
            </a:extLst>
          </p:cNvPr>
          <p:cNvCxnSpPr>
            <a:cxnSpLocks/>
          </p:cNvCxnSpPr>
          <p:nvPr/>
        </p:nvCxnSpPr>
        <p:spPr>
          <a:xfrm>
            <a:off x="8403771" y="1694316"/>
            <a:ext cx="1271452" cy="2093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52D9C83-7017-0FA0-FA35-40A7EC8FED6C}"/>
              </a:ext>
            </a:extLst>
          </p:cNvPr>
          <p:cNvCxnSpPr>
            <a:cxnSpLocks/>
          </p:cNvCxnSpPr>
          <p:nvPr/>
        </p:nvCxnSpPr>
        <p:spPr>
          <a:xfrm flipH="1">
            <a:off x="9997440" y="1694316"/>
            <a:ext cx="975360" cy="2416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ECEC7A3-3AD2-9986-8EA9-50BC52C873E9}"/>
              </a:ext>
            </a:extLst>
          </p:cNvPr>
          <p:cNvSpPr txBox="1"/>
          <p:nvPr/>
        </p:nvSpPr>
        <p:spPr>
          <a:xfrm>
            <a:off x="6723017" y="1364955"/>
            <a:ext cx="2882537" cy="369332"/>
          </a:xfrm>
          <a:prstGeom prst="rect">
            <a:avLst/>
          </a:prstGeom>
          <a:noFill/>
        </p:spPr>
        <p:txBody>
          <a:bodyPr wrap="square" rtlCol="0">
            <a:spAutoFit/>
          </a:bodyPr>
          <a:lstStyle/>
          <a:p>
            <a:r>
              <a:rPr lang="en-US" dirty="0"/>
              <a:t>Thetis Bay. Cape San Vicente</a:t>
            </a:r>
          </a:p>
        </p:txBody>
      </p:sp>
      <p:sp>
        <p:nvSpPr>
          <p:cNvPr id="16" name="TextBox 15">
            <a:extLst>
              <a:ext uri="{FF2B5EF4-FFF2-40B4-BE49-F238E27FC236}">
                <a16:creationId xmlns:a16="http://schemas.microsoft.com/office/drawing/2014/main" id="{CD7DFB15-D463-90C8-9527-7A63F8D89661}"/>
              </a:ext>
            </a:extLst>
          </p:cNvPr>
          <p:cNvSpPr txBox="1"/>
          <p:nvPr/>
        </p:nvSpPr>
        <p:spPr>
          <a:xfrm>
            <a:off x="10239755" y="1324984"/>
            <a:ext cx="1950721" cy="369332"/>
          </a:xfrm>
          <a:prstGeom prst="rect">
            <a:avLst/>
          </a:prstGeom>
          <a:noFill/>
        </p:spPr>
        <p:txBody>
          <a:bodyPr wrap="square" rtlCol="0">
            <a:spAutoFit/>
          </a:bodyPr>
          <a:lstStyle/>
          <a:p>
            <a:r>
              <a:rPr lang="en-US" dirty="0"/>
              <a:t>Le Maire Strait</a:t>
            </a:r>
          </a:p>
        </p:txBody>
      </p:sp>
      <p:cxnSp>
        <p:nvCxnSpPr>
          <p:cNvPr id="18" name="Straight Arrow Connector 17">
            <a:extLst>
              <a:ext uri="{FF2B5EF4-FFF2-40B4-BE49-F238E27FC236}">
                <a16:creationId xmlns:a16="http://schemas.microsoft.com/office/drawing/2014/main" id="{7D08C762-DA9C-EE60-9889-1E061B767DDB}"/>
              </a:ext>
            </a:extLst>
          </p:cNvPr>
          <p:cNvCxnSpPr>
            <a:cxnSpLocks/>
          </p:cNvCxnSpPr>
          <p:nvPr/>
        </p:nvCxnSpPr>
        <p:spPr>
          <a:xfrm>
            <a:off x="5336698" y="1694316"/>
            <a:ext cx="1595325" cy="4218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BF46EEE-611D-B650-B69A-2AFD9F7A5041}"/>
              </a:ext>
            </a:extLst>
          </p:cNvPr>
          <p:cNvSpPr txBox="1"/>
          <p:nvPr/>
        </p:nvSpPr>
        <p:spPr>
          <a:xfrm>
            <a:off x="4839135" y="1349322"/>
            <a:ext cx="1332411" cy="369332"/>
          </a:xfrm>
          <a:prstGeom prst="rect">
            <a:avLst/>
          </a:prstGeom>
          <a:noFill/>
        </p:spPr>
        <p:txBody>
          <a:bodyPr wrap="square" rtlCol="0">
            <a:spAutoFit/>
          </a:bodyPr>
          <a:lstStyle/>
          <a:p>
            <a:r>
              <a:rPr lang="en-US" dirty="0"/>
              <a:t>Cape Horn</a:t>
            </a:r>
          </a:p>
        </p:txBody>
      </p:sp>
      <p:sp>
        <p:nvSpPr>
          <p:cNvPr id="20" name="TextBox 19">
            <a:extLst>
              <a:ext uri="{FF2B5EF4-FFF2-40B4-BE49-F238E27FC236}">
                <a16:creationId xmlns:a16="http://schemas.microsoft.com/office/drawing/2014/main" id="{47E70F7D-139F-3486-96B1-3C8C6ECCFF5A}"/>
              </a:ext>
            </a:extLst>
          </p:cNvPr>
          <p:cNvSpPr txBox="1"/>
          <p:nvPr/>
        </p:nvSpPr>
        <p:spPr>
          <a:xfrm>
            <a:off x="609600" y="631230"/>
            <a:ext cx="3985214" cy="5940088"/>
          </a:xfrm>
          <a:prstGeom prst="rect">
            <a:avLst/>
          </a:prstGeom>
          <a:noFill/>
        </p:spPr>
        <p:txBody>
          <a:bodyPr wrap="square" rtlCol="0">
            <a:spAutoFit/>
          </a:bodyPr>
          <a:lstStyle/>
          <a:p>
            <a:pPr algn="l"/>
            <a:r>
              <a:rPr lang="en-GB" i="1" dirty="0">
                <a:solidFill>
                  <a:srgbClr val="0A0A0A"/>
                </a:solidFill>
                <a:latin typeface="Raleway" panose="020F0502020204030204" pitchFamily="34" charset="0"/>
              </a:rPr>
              <a:t>”</a:t>
            </a:r>
            <a:r>
              <a:rPr lang="en-GB" sz="2000" b="0" i="1" u="none" strike="noStrike" dirty="0">
                <a:solidFill>
                  <a:srgbClr val="0A0A0A"/>
                </a:solidFill>
                <a:effectLst/>
                <a:latin typeface="Raleway" panose="020F0502020204030204" pitchFamily="34" charset="0"/>
              </a:rPr>
              <a:t>One of the worst …, the treacherous Le Maire Strait and the vicinity of the Isla de </a:t>
            </a:r>
            <a:r>
              <a:rPr lang="en-GB" sz="2000" b="0" i="1" u="none" strike="noStrike" dirty="0" err="1">
                <a:solidFill>
                  <a:srgbClr val="0A0A0A"/>
                </a:solidFill>
                <a:effectLst/>
                <a:latin typeface="Raleway" panose="020F0502020204030204" pitchFamily="34" charset="0"/>
              </a:rPr>
              <a:t>los</a:t>
            </a:r>
            <a:r>
              <a:rPr lang="en-GB" sz="2000" b="0" i="1" u="none" strike="noStrike" dirty="0">
                <a:solidFill>
                  <a:srgbClr val="0A0A0A"/>
                </a:solidFill>
                <a:effectLst/>
                <a:latin typeface="Raleway" panose="020F0502020204030204" pitchFamily="34" charset="0"/>
              </a:rPr>
              <a:t> </a:t>
            </a:r>
            <a:r>
              <a:rPr lang="en-GB" sz="2000" b="0" i="1" u="none" strike="noStrike" dirty="0" err="1">
                <a:solidFill>
                  <a:srgbClr val="0A0A0A"/>
                </a:solidFill>
                <a:effectLst/>
                <a:latin typeface="Raleway" panose="020F0502020204030204" pitchFamily="34" charset="0"/>
              </a:rPr>
              <a:t>Estados</a:t>
            </a:r>
            <a:r>
              <a:rPr lang="en-GB" sz="2000" b="0" i="1" u="none" strike="noStrike" dirty="0">
                <a:solidFill>
                  <a:srgbClr val="0A0A0A"/>
                </a:solidFill>
                <a:effectLst/>
                <a:latin typeface="Raleway" panose="020F0502020204030204" pitchFamily="34" charset="0"/>
              </a:rPr>
              <a:t> and the south eastern sector of the Isla Grande de Tierra del Fuego, known as Peninsula </a:t>
            </a:r>
            <a:r>
              <a:rPr lang="en-GB" sz="2000" b="0" i="1" u="none" strike="noStrike" dirty="0" err="1">
                <a:solidFill>
                  <a:srgbClr val="0A0A0A"/>
                </a:solidFill>
                <a:effectLst/>
                <a:latin typeface="Raleway" panose="020F0502020204030204" pitchFamily="34" charset="0"/>
              </a:rPr>
              <a:t>Miter</a:t>
            </a:r>
            <a:r>
              <a:rPr lang="en-GB" sz="2000" b="0" i="1" u="none" strike="noStrike" dirty="0">
                <a:solidFill>
                  <a:srgbClr val="0A0A0A"/>
                </a:solidFill>
                <a:effectLst/>
                <a:latin typeface="Raleway" panose="020F0502020204030204" pitchFamily="34" charset="0"/>
              </a:rPr>
              <a:t>; especially its sector that faces the Atlantic.</a:t>
            </a:r>
          </a:p>
          <a:p>
            <a:pPr algn="l"/>
            <a:endParaRPr lang="en-GB" sz="2000" b="0" i="1" u="none" strike="noStrike" dirty="0">
              <a:solidFill>
                <a:srgbClr val="0A0A0A"/>
              </a:solidFill>
              <a:effectLst/>
              <a:latin typeface="Raleway" panose="020F0502020204030204" pitchFamily="34" charset="0"/>
            </a:endParaRPr>
          </a:p>
          <a:p>
            <a:pPr algn="l"/>
            <a:r>
              <a:rPr lang="en-GB" sz="2000" b="0" i="1" u="none" strike="noStrike" dirty="0">
                <a:solidFill>
                  <a:srgbClr val="0A0A0A"/>
                </a:solidFill>
                <a:effectLst/>
                <a:latin typeface="Raleway" panose="020F0502020204030204" pitchFamily="34" charset="0"/>
              </a:rPr>
              <a:t>…. the causes [of shipwrecks] are quite different from the Beagle Channel, Cape Horn or the Strait of Magellan. … in common is the treacherousness …, </a:t>
            </a:r>
          </a:p>
          <a:p>
            <a:pPr algn="l"/>
            <a:endParaRPr lang="en-GB" sz="2000" i="1" dirty="0">
              <a:solidFill>
                <a:srgbClr val="0A0A0A"/>
              </a:solidFill>
              <a:latin typeface="Raleway" panose="020F0502020204030204" pitchFamily="34" charset="0"/>
            </a:endParaRPr>
          </a:p>
          <a:p>
            <a:pPr algn="l"/>
            <a:r>
              <a:rPr lang="en-GB" sz="2000" b="0" i="1" u="none" strike="noStrike" dirty="0">
                <a:solidFill>
                  <a:srgbClr val="0A0A0A"/>
                </a:solidFill>
                <a:effectLst/>
                <a:latin typeface="Raleway" panose="020F0502020204030204" pitchFamily="34" charset="0"/>
              </a:rPr>
              <a:t>… boats surprised by a storm or by the sudden calms associated with strong currents, were carried against the islands…... “</a:t>
            </a:r>
          </a:p>
        </p:txBody>
      </p:sp>
      <p:sp>
        <p:nvSpPr>
          <p:cNvPr id="2" name="TextBox 1">
            <a:extLst>
              <a:ext uri="{FF2B5EF4-FFF2-40B4-BE49-F238E27FC236}">
                <a16:creationId xmlns:a16="http://schemas.microsoft.com/office/drawing/2014/main" id="{63F47EBA-38CB-E994-D87F-09A9F5ECF4B3}"/>
              </a:ext>
            </a:extLst>
          </p:cNvPr>
          <p:cNvSpPr txBox="1"/>
          <p:nvPr/>
        </p:nvSpPr>
        <p:spPr>
          <a:xfrm>
            <a:off x="7545216" y="5207308"/>
            <a:ext cx="4511040" cy="830997"/>
          </a:xfrm>
          <a:prstGeom prst="rect">
            <a:avLst/>
          </a:prstGeom>
          <a:noFill/>
        </p:spPr>
        <p:txBody>
          <a:bodyPr wrap="square" rtlCol="0">
            <a:spAutoFit/>
          </a:bodyPr>
          <a:lstStyle/>
          <a:p>
            <a:r>
              <a:rPr lang="en-US" sz="2400" b="1" dirty="0"/>
              <a:t>”Below 40</a:t>
            </a:r>
            <a:r>
              <a:rPr lang="en-US" sz="2400" b="1" baseline="30000" dirty="0"/>
              <a:t>o  </a:t>
            </a:r>
            <a:r>
              <a:rPr lang="en-US" sz="2400" b="1" dirty="0"/>
              <a:t>South  there is no law.  </a:t>
            </a:r>
          </a:p>
          <a:p>
            <a:r>
              <a:rPr lang="en-US" sz="2400" b="1" dirty="0"/>
              <a:t>Below 50</a:t>
            </a:r>
            <a:r>
              <a:rPr lang="en-US" sz="2400" b="1" baseline="30000" dirty="0"/>
              <a:t>o  </a:t>
            </a:r>
            <a:r>
              <a:rPr lang="en-US" sz="2400" b="1" dirty="0"/>
              <a:t>South there is no God.”</a:t>
            </a:r>
            <a:endParaRPr lang="en-US" sz="2400" dirty="0"/>
          </a:p>
        </p:txBody>
      </p:sp>
    </p:spTree>
    <p:extLst>
      <p:ext uri="{BB962C8B-B14F-4D97-AF65-F5344CB8AC3E}">
        <p14:creationId xmlns:p14="http://schemas.microsoft.com/office/powerpoint/2010/main" val="2522518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sla de los Estados y Archipiélago de Año Nuevo - AMP Argentina">
            <a:extLst>
              <a:ext uri="{FF2B5EF4-FFF2-40B4-BE49-F238E27FC236}">
                <a16:creationId xmlns:a16="http://schemas.microsoft.com/office/drawing/2014/main" id="{9C5BC86B-DD24-5AC8-2ED1-2020732FC8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50" r="3064"/>
          <a:stretch/>
        </p:blipFill>
        <p:spPr bwMode="auto">
          <a:xfrm>
            <a:off x="6296297" y="10"/>
            <a:ext cx="5895701" cy="6640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054398D-E7E1-62F4-ECB2-F384739C2078}"/>
              </a:ext>
            </a:extLst>
          </p:cNvPr>
          <p:cNvSpPr txBox="1"/>
          <p:nvPr/>
        </p:nvSpPr>
        <p:spPr>
          <a:xfrm>
            <a:off x="761801" y="200297"/>
            <a:ext cx="5072942" cy="6058769"/>
          </a:xfrm>
          <a:prstGeom prst="rect">
            <a:avLst/>
          </a:prstGeom>
        </p:spPr>
        <p:txBody>
          <a:bodyPr vert="horz" lIns="91440" tIns="45720" rIns="91440" bIns="45720" rtlCol="0" anchor="ctr">
            <a:noAutofit/>
          </a:bodyPr>
          <a:lstStyle/>
          <a:p>
            <a:pPr>
              <a:lnSpc>
                <a:spcPct val="90000"/>
              </a:lnSpc>
              <a:spcAft>
                <a:spcPts val="600"/>
              </a:spcAft>
            </a:pPr>
            <a:r>
              <a:rPr lang="en-US" sz="2000" b="1" i="0" u="none" strike="noStrike" dirty="0">
                <a:effectLst/>
              </a:rPr>
              <a:t>ISLA DE LOS ESTADOS AND THE STRAIT OF "LE MAIRE”</a:t>
            </a:r>
          </a:p>
          <a:p>
            <a:pPr>
              <a:lnSpc>
                <a:spcPct val="90000"/>
              </a:lnSpc>
              <a:spcAft>
                <a:spcPts val="600"/>
              </a:spcAft>
            </a:pPr>
            <a:endParaRPr lang="en-US" sz="2000" dirty="0"/>
          </a:p>
          <a:p>
            <a:pPr>
              <a:lnSpc>
                <a:spcPct val="90000"/>
              </a:lnSpc>
              <a:spcAft>
                <a:spcPts val="600"/>
              </a:spcAft>
            </a:pPr>
            <a:r>
              <a:rPr lang="en-US" sz="2000" b="0" i="0" u="none" strike="noStrike" dirty="0">
                <a:effectLst/>
              </a:rPr>
              <a:t>“In its vicinity, and especially on the north side, the coast has long shoals and is surrounded by stones, islets and some important islands. All of very low height and practically impossible to see during a closed night or with the typical calm fogs. To make things more complicated, there is a lot of current than in places like Cabo San Diego (</a:t>
            </a:r>
            <a:r>
              <a:rPr lang="en-US" sz="2000" b="0" i="0" u="none" strike="noStrike" dirty="0" err="1">
                <a:effectLst/>
              </a:rPr>
              <a:t>Mitre</a:t>
            </a:r>
            <a:r>
              <a:rPr lang="en-US" sz="2000" b="0" i="0" u="none" strike="noStrike" dirty="0">
                <a:effectLst/>
              </a:rPr>
              <a:t> Peninsula) where it reaches 4 knots. In moments of calm, frequent in the area, the ships were thrown against the stones or the long shoals that this coast gives off. The tides are of great amplitude exceeding 6 meters. </a:t>
            </a:r>
          </a:p>
          <a:p>
            <a:pPr>
              <a:lnSpc>
                <a:spcPct val="90000"/>
              </a:lnSpc>
              <a:spcAft>
                <a:spcPts val="600"/>
              </a:spcAft>
            </a:pPr>
            <a:endParaRPr lang="en-US" sz="2000" dirty="0"/>
          </a:p>
          <a:p>
            <a:pPr>
              <a:lnSpc>
                <a:spcPct val="90000"/>
              </a:lnSpc>
              <a:spcAft>
                <a:spcPts val="600"/>
              </a:spcAft>
            </a:pPr>
            <a:r>
              <a:rPr lang="en-US" sz="2000" b="0" i="0" u="none" strike="noStrike" dirty="0">
                <a:effectLst/>
              </a:rPr>
              <a:t>This caused that many ships have touched without intending to do so in those times when the cartography had many deficiencies.”</a:t>
            </a:r>
          </a:p>
        </p:txBody>
      </p:sp>
      <p:cxnSp>
        <p:nvCxnSpPr>
          <p:cNvPr id="5" name="Straight Arrow Connector 4">
            <a:extLst>
              <a:ext uri="{FF2B5EF4-FFF2-40B4-BE49-F238E27FC236}">
                <a16:creationId xmlns:a16="http://schemas.microsoft.com/office/drawing/2014/main" id="{32908B81-1AA9-FCF7-8E3F-61863DE375AB}"/>
              </a:ext>
            </a:extLst>
          </p:cNvPr>
          <p:cNvCxnSpPr>
            <a:cxnSpLocks/>
          </p:cNvCxnSpPr>
          <p:nvPr/>
        </p:nvCxnSpPr>
        <p:spPr>
          <a:xfrm flipH="1">
            <a:off x="7193280" y="1332411"/>
            <a:ext cx="1184366" cy="775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1C4CE89-3A74-37CD-D096-D22E242B9BE8}"/>
              </a:ext>
            </a:extLst>
          </p:cNvPr>
          <p:cNvSpPr txBox="1"/>
          <p:nvPr/>
        </p:nvSpPr>
        <p:spPr>
          <a:xfrm>
            <a:off x="8473440" y="1254034"/>
            <a:ext cx="2447109" cy="369332"/>
          </a:xfrm>
          <a:prstGeom prst="rect">
            <a:avLst/>
          </a:prstGeom>
          <a:noFill/>
        </p:spPr>
        <p:txBody>
          <a:bodyPr wrap="square" rtlCol="0">
            <a:spAutoFit/>
          </a:bodyPr>
          <a:lstStyle/>
          <a:p>
            <a:r>
              <a:rPr lang="en-US" dirty="0"/>
              <a:t>Capo San Vicente</a:t>
            </a:r>
          </a:p>
        </p:txBody>
      </p:sp>
    </p:spTree>
    <p:extLst>
      <p:ext uri="{BB962C8B-B14F-4D97-AF65-F5344CB8AC3E}">
        <p14:creationId xmlns:p14="http://schemas.microsoft.com/office/powerpoint/2010/main" val="221117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gentina, patagonia, beagle channel, lighthouse at isla de los estados - isla de los estados stock pictures, royalty-free photos &amp; images">
            <a:extLst>
              <a:ext uri="{FF2B5EF4-FFF2-40B4-BE49-F238E27FC236}">
                <a16:creationId xmlns:a16="http://schemas.microsoft.com/office/drawing/2014/main" id="{B051EF28-5F7C-8064-FFA4-C8FBC459D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189" y="844550"/>
            <a:ext cx="7772400" cy="51689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10E153A-40B4-B735-EF67-9D8AAB823105}"/>
              </a:ext>
            </a:extLst>
          </p:cNvPr>
          <p:cNvSpPr>
            <a:spLocks noGrp="1"/>
          </p:cNvSpPr>
          <p:nvPr>
            <p:ph type="title"/>
          </p:nvPr>
        </p:nvSpPr>
        <p:spPr>
          <a:xfrm>
            <a:off x="838200" y="0"/>
            <a:ext cx="4787536" cy="1010828"/>
          </a:xfrm>
        </p:spPr>
        <p:txBody>
          <a:bodyPr>
            <a:normAutofit fontScale="90000"/>
          </a:bodyPr>
          <a:lstStyle/>
          <a:p>
            <a:r>
              <a:rPr lang="en-US" dirty="0"/>
              <a:t>ISLA DE LOS ESTADOS</a:t>
            </a:r>
          </a:p>
        </p:txBody>
      </p:sp>
      <p:sp>
        <p:nvSpPr>
          <p:cNvPr id="8" name="Content Placeholder 7">
            <a:extLst>
              <a:ext uri="{FF2B5EF4-FFF2-40B4-BE49-F238E27FC236}">
                <a16:creationId xmlns:a16="http://schemas.microsoft.com/office/drawing/2014/main" id="{405B5842-8331-CD1E-7E15-373B363CF8D7}"/>
              </a:ext>
            </a:extLst>
          </p:cNvPr>
          <p:cNvSpPr>
            <a:spLocks noGrp="1"/>
          </p:cNvSpPr>
          <p:nvPr>
            <p:ph idx="1"/>
          </p:nvPr>
        </p:nvSpPr>
        <p:spPr>
          <a:xfrm>
            <a:off x="838200" y="844550"/>
            <a:ext cx="2889069" cy="2255701"/>
          </a:xfrm>
        </p:spPr>
        <p:txBody>
          <a:bodyPr>
            <a:normAutofit lnSpcReduction="10000"/>
          </a:bodyPr>
          <a:lstStyle/>
          <a:p>
            <a:pPr marL="0" indent="0">
              <a:buNone/>
            </a:pPr>
            <a:r>
              <a:rPr lang="en-GB" sz="2000" b="0" i="0" u="none" strike="noStrike" dirty="0">
                <a:solidFill>
                  <a:srgbClr val="0A0A0A"/>
                </a:solidFill>
                <a:effectLst/>
                <a:latin typeface="Raleway" panose="020F0502020204030204" pitchFamily="34" charset="0"/>
              </a:rPr>
              <a:t>“…. the peculiarity of being almost always covered by a large cloud. It is that the clouds are trapped by its hills making it disappear from the horizon.”</a:t>
            </a:r>
            <a:endParaRPr lang="en-US" sz="2000" dirty="0"/>
          </a:p>
        </p:txBody>
      </p:sp>
    </p:spTree>
    <p:extLst>
      <p:ext uri="{BB962C8B-B14F-4D97-AF65-F5344CB8AC3E}">
        <p14:creationId xmlns:p14="http://schemas.microsoft.com/office/powerpoint/2010/main" val="3467145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2E36D69-E409-46D0-A17A-DFBF3BCC016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685"/>
          <a:stretch/>
        </p:blipFill>
        <p:spPr bwMode="auto">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24A0D6C-8C5A-F437-D1E2-C35040841ECC}"/>
              </a:ext>
            </a:extLst>
          </p:cNvPr>
          <p:cNvSpPr>
            <a:spLocks noGrp="1"/>
          </p:cNvSpPr>
          <p:nvPr>
            <p:ph type="title"/>
          </p:nvPr>
        </p:nvSpPr>
        <p:spPr>
          <a:xfrm>
            <a:off x="228626" y="5632316"/>
            <a:ext cx="6931319" cy="752217"/>
          </a:xfrm>
        </p:spPr>
        <p:txBody>
          <a:bodyPr vert="horz" lIns="91440" tIns="45720" rIns="91440" bIns="45720" rtlCol="0" anchor="b">
            <a:normAutofit/>
          </a:bodyPr>
          <a:lstStyle/>
          <a:p>
            <a:r>
              <a:rPr lang="en-US" sz="4000" b="1" kern="1200" dirty="0">
                <a:solidFill>
                  <a:schemeClr val="tx1">
                    <a:lumMod val="85000"/>
                    <a:lumOff val="15000"/>
                  </a:schemeClr>
                </a:solidFill>
                <a:latin typeface="+mj-lt"/>
                <a:ea typeface="+mj-ea"/>
                <a:cs typeface="+mj-cs"/>
              </a:rPr>
              <a:t>Jamaica Inn or Whisky Galore ?</a:t>
            </a:r>
          </a:p>
        </p:txBody>
      </p:sp>
      <p:pic>
        <p:nvPicPr>
          <p:cNvPr id="1028" name="Picture 4" descr="Whisky Galore [DVD]: Amazon.co.uk: Eddie Izzard, James Cosmo, Gregor  Fisher, Tim Pigott-Smith, Gillies MacKinnon, Eddie Izzard, James Cosmo: DVD  &amp; Blu-ray">
            <a:extLst>
              <a:ext uri="{FF2B5EF4-FFF2-40B4-BE49-F238E27FC236}">
                <a16:creationId xmlns:a16="http://schemas.microsoft.com/office/drawing/2014/main" id="{98939DA7-3F4F-1E3E-DE2A-7A132A669C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90" r="-2" b="23849"/>
          <a:stretch/>
        </p:blipFill>
        <p:spPr bwMode="auto">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965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TotalTime>
  <Words>4995</Words>
  <Application>Microsoft Macintosh PowerPoint</Application>
  <PresentationFormat>Widescreen</PresentationFormat>
  <Paragraphs>175</Paragraphs>
  <Slides>27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Raleway</vt:lpstr>
      <vt:lpstr>Times New Roman</vt:lpstr>
      <vt:lpstr>Office Theme</vt:lpstr>
      <vt:lpstr>PowerPoint Presentation</vt:lpstr>
      <vt:lpstr>Sources and recommended books</vt:lpstr>
      <vt:lpstr>ST DOGMAELS AND CARDIGAN. A MARITIME HERITAGE. PART 2.  More connections</vt:lpstr>
      <vt:lpstr>PowerPoint Presentation</vt:lpstr>
      <vt:lpstr>PowerPoint Presentation</vt:lpstr>
      <vt:lpstr>PowerPoint Presentation</vt:lpstr>
      <vt:lpstr>PowerPoint Presentation</vt:lpstr>
      <vt:lpstr>ISLA DE LOS ESTADOS</vt:lpstr>
      <vt:lpstr>Jamaica Inn or Whisky Galore ?</vt:lpstr>
      <vt:lpstr> THREE SHIPWRECKS AND CHAPEL EXPULSIONS   Poor navigation, Christmas cheer and moral outrage.   </vt:lpstr>
      <vt:lpstr>Chapel minutes at Blaenwaun record these events.  </vt:lpstr>
      <vt:lpstr>Jamaica Inn ?</vt:lpstr>
      <vt:lpstr>THE MEDWAY</vt:lpstr>
      <vt:lpstr>Captain Williams. Early career.</vt:lpstr>
      <vt:lpstr>CREW OF THE GARSDALE</vt:lpstr>
      <vt:lpstr>Captain Williams, Cannon House </vt:lpstr>
      <vt:lpstr>THE MEDWAY</vt:lpstr>
      <vt:lpstr>Epic voyage of the Medway</vt:lpstr>
      <vt:lpstr>St Vincent -  Santos - Tocopilla</vt:lpstr>
      <vt:lpstr>PowerPoint Presentation</vt:lpstr>
      <vt:lpstr>Epic voyage of the Medway</vt:lpstr>
      <vt:lpstr>… and back to Tocopilla, the long way round …</vt:lpstr>
      <vt:lpstr>Barbary Pirates Hostage Crisis: Negotiating Tribute and Trade </vt:lpstr>
      <vt:lpstr>PowerPoint Presentation</vt:lpstr>
      <vt:lpstr>PowerPoint Presentation</vt:lpstr>
      <vt:lpstr>Dutch Jack</vt:lpstr>
      <vt:lpstr>Emigration to Canada in the 1820s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Rhys</dc:creator>
  <cp:lastModifiedBy>John Rhys</cp:lastModifiedBy>
  <cp:revision>16</cp:revision>
  <dcterms:created xsi:type="dcterms:W3CDTF">2023-12-04T15:48:43Z</dcterms:created>
  <dcterms:modified xsi:type="dcterms:W3CDTF">2023-12-11T15:48:49Z</dcterms:modified>
</cp:coreProperties>
</file>