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2" r:id="rId2"/>
    <p:sldId id="282" r:id="rId3"/>
    <p:sldId id="266" r:id="rId4"/>
    <p:sldId id="263" r:id="rId5"/>
    <p:sldId id="268" r:id="rId6"/>
    <p:sldId id="261" r:id="rId7"/>
    <p:sldId id="259" r:id="rId8"/>
    <p:sldId id="258" r:id="rId9"/>
    <p:sldId id="262" r:id="rId10"/>
    <p:sldId id="260" r:id="rId11"/>
    <p:sldId id="269" r:id="rId12"/>
    <p:sldId id="256" r:id="rId13"/>
    <p:sldId id="273" r:id="rId14"/>
    <p:sldId id="270" r:id="rId15"/>
    <p:sldId id="267" r:id="rId16"/>
    <p:sldId id="271" r:id="rId17"/>
    <p:sldId id="275" r:id="rId18"/>
    <p:sldId id="276" r:id="rId19"/>
    <p:sldId id="274" r:id="rId20"/>
    <p:sldId id="277" r:id="rId21"/>
    <p:sldId id="278" r:id="rId22"/>
    <p:sldId id="279" r:id="rId23"/>
    <p:sldId id="257" r:id="rId24"/>
    <p:sldId id="265"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1419"/>
  </p:normalViewPr>
  <p:slideViewPr>
    <p:cSldViewPr snapToGrid="0">
      <p:cViewPr varScale="1">
        <p:scale>
          <a:sx n="146" d="100"/>
          <a:sy n="146" d="100"/>
        </p:scale>
        <p:origin x="1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79A1E-2DB0-5542-B275-4E103588D759}" type="datetimeFigureOut">
              <a:rPr lang="en-US" smtClean="0"/>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96E12-B100-DD48-B33A-46B8E1EB4057}" type="slidenum">
              <a:rPr lang="en-US" smtClean="0"/>
              <a:t>‹#›</a:t>
            </a:fld>
            <a:endParaRPr lang="en-US"/>
          </a:p>
        </p:txBody>
      </p:sp>
    </p:spTree>
    <p:extLst>
      <p:ext uri="{BB962C8B-B14F-4D97-AF65-F5344CB8AC3E}">
        <p14:creationId xmlns:p14="http://schemas.microsoft.com/office/powerpoint/2010/main" val="148645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product of a few things</a:t>
            </a:r>
          </a:p>
          <a:p>
            <a:endParaRPr lang="en-US" dirty="0"/>
          </a:p>
          <a:p>
            <a:pPr marL="171450" indent="-171450">
              <a:buFont typeface="Arial" panose="020B0604020202020204" pitchFamily="34" charset="0"/>
              <a:buChar char="•"/>
            </a:pPr>
            <a:r>
              <a:rPr lang="en-US" dirty="0"/>
              <a:t>First, a collection of letters I came across thanks to the late Tony Bowen of this village, letters and other material across 4 generations of the Mathias and Evans families</a:t>
            </a:r>
          </a:p>
          <a:p>
            <a:pPr marL="171450" indent="-171450">
              <a:buFont typeface="Arial" panose="020B0604020202020204" pitchFamily="34" charset="0"/>
              <a:buChar char="•"/>
            </a:pPr>
            <a:r>
              <a:rPr lang="en-US" dirty="0"/>
              <a:t>Later discovered how they came to be  ….   Their provenance …… Other descendants of the Mathias and Phillips families</a:t>
            </a:r>
          </a:p>
          <a:p>
            <a:pPr marL="171450" indent="-171450">
              <a:buFont typeface="Arial" panose="020B0604020202020204" pitchFamily="34" charset="0"/>
              <a:buChar char="•"/>
            </a:pPr>
            <a:r>
              <a:rPr lang="en-US" dirty="0"/>
              <a:t>A few bits of extra information about Britton Evans and descendants</a:t>
            </a:r>
          </a:p>
          <a:p>
            <a:pPr marL="171450" indent="-171450">
              <a:buFont typeface="Arial" panose="020B0604020202020204" pitchFamily="34" charset="0"/>
              <a:buChar char="•"/>
            </a:pPr>
            <a:r>
              <a:rPr lang="en-US" dirty="0"/>
              <a:t>Want to set in context. These were turbulent times and Colonel Britton Evans was at the </a:t>
            </a:r>
            <a:r>
              <a:rPr lang="en-US" dirty="0" err="1"/>
              <a:t>centre</a:t>
            </a:r>
            <a:r>
              <a:rPr lang="en-US" dirty="0"/>
              <a:t> of many of them.</a:t>
            </a:r>
          </a:p>
          <a:p>
            <a:pPr marL="171450" indent="-171450">
              <a:buFont typeface="Arial" panose="020B0604020202020204" pitchFamily="34" charset="0"/>
              <a:buChar char="•"/>
            </a:pPr>
            <a:r>
              <a:rPr lang="en-US" dirty="0"/>
              <a:t>Connection with the voyage of the Albion in 1819.</a:t>
            </a:r>
          </a:p>
          <a:p>
            <a:pPr marL="171450" indent="-171450">
              <a:buFont typeface="Arial" panose="020B0604020202020204" pitchFamily="34" charset="0"/>
              <a:buChar char="•"/>
            </a:pPr>
            <a:r>
              <a:rPr lang="en-US" dirty="0"/>
              <a:t>Finally the human element. What leads people to migrate and their attachments to home.</a:t>
            </a:r>
          </a:p>
        </p:txBody>
      </p:sp>
      <p:sp>
        <p:nvSpPr>
          <p:cNvPr id="4" name="Slide Number Placeholder 3"/>
          <p:cNvSpPr>
            <a:spLocks noGrp="1"/>
          </p:cNvSpPr>
          <p:nvPr>
            <p:ph type="sldNum" sz="quarter" idx="5"/>
          </p:nvPr>
        </p:nvSpPr>
        <p:spPr/>
        <p:txBody>
          <a:bodyPr/>
          <a:lstStyle/>
          <a:p>
            <a:fld id="{C9996E12-B100-DD48-B33A-46B8E1EB4057}" type="slidenum">
              <a:rPr lang="en-US" smtClean="0"/>
              <a:t>1</a:t>
            </a:fld>
            <a:endParaRPr lang="en-US"/>
          </a:p>
        </p:txBody>
      </p:sp>
    </p:spTree>
    <p:extLst>
      <p:ext uri="{BB962C8B-B14F-4D97-AF65-F5344CB8AC3E}">
        <p14:creationId xmlns:p14="http://schemas.microsoft.com/office/powerpoint/2010/main" val="127554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timeline. American independence, the French revolution, the War of 1812, the Mexican War (the Alamo) and the looming US Civil War over slavery</a:t>
            </a:r>
          </a:p>
          <a:p>
            <a:r>
              <a:rPr lang="en-US" dirty="0"/>
              <a:t>We could fit in the story of the attack on Fishguard and the Jemima Nicholas story</a:t>
            </a:r>
          </a:p>
        </p:txBody>
      </p:sp>
      <p:sp>
        <p:nvSpPr>
          <p:cNvPr id="4" name="Slide Number Placeholder 3"/>
          <p:cNvSpPr>
            <a:spLocks noGrp="1"/>
          </p:cNvSpPr>
          <p:nvPr>
            <p:ph type="sldNum" sz="quarter" idx="5"/>
          </p:nvPr>
        </p:nvSpPr>
        <p:spPr/>
        <p:txBody>
          <a:bodyPr/>
          <a:lstStyle/>
          <a:p>
            <a:fld id="{C9996E12-B100-DD48-B33A-46B8E1EB4057}" type="slidenum">
              <a:rPr lang="en-US" smtClean="0"/>
              <a:t>3</a:t>
            </a:fld>
            <a:endParaRPr lang="en-US"/>
          </a:p>
        </p:txBody>
      </p:sp>
    </p:spTree>
    <p:extLst>
      <p:ext uri="{BB962C8B-B14F-4D97-AF65-F5344CB8AC3E}">
        <p14:creationId xmlns:p14="http://schemas.microsoft.com/office/powerpoint/2010/main" val="295173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cast of characters</a:t>
            </a:r>
          </a:p>
          <a:p>
            <a:pPr marL="171450" indent="-171450">
              <a:buFont typeface="Arial" panose="020B0604020202020204" pitchFamily="34" charset="0"/>
              <a:buChar char="•"/>
            </a:pPr>
            <a:r>
              <a:rPr lang="en-US" dirty="0"/>
              <a:t>The Mathias brothers are the connection with St </a:t>
            </a:r>
            <a:r>
              <a:rPr lang="en-US" dirty="0" err="1"/>
              <a:t>Dogmaels</a:t>
            </a:r>
            <a:endParaRPr lang="en-US" dirty="0"/>
          </a:p>
          <a:p>
            <a:pPr marL="171450" indent="-171450">
              <a:buFont typeface="Arial" panose="020B0604020202020204" pitchFamily="34" charset="0"/>
              <a:buChar char="•"/>
            </a:pPr>
            <a:r>
              <a:rPr lang="en-US" dirty="0"/>
              <a:t>The letters home are from the 4 generations of the family in America to their relations here from 1791 to 1850</a:t>
            </a:r>
          </a:p>
        </p:txBody>
      </p:sp>
      <p:sp>
        <p:nvSpPr>
          <p:cNvPr id="4" name="Slide Number Placeholder 3"/>
          <p:cNvSpPr>
            <a:spLocks noGrp="1"/>
          </p:cNvSpPr>
          <p:nvPr>
            <p:ph type="sldNum" sz="quarter" idx="5"/>
          </p:nvPr>
        </p:nvSpPr>
        <p:spPr/>
        <p:txBody>
          <a:bodyPr/>
          <a:lstStyle/>
          <a:p>
            <a:fld id="{C9996E12-B100-DD48-B33A-46B8E1EB4057}" type="slidenum">
              <a:rPr lang="en-US" smtClean="0"/>
              <a:t>4</a:t>
            </a:fld>
            <a:endParaRPr lang="en-US"/>
          </a:p>
        </p:txBody>
      </p:sp>
    </p:spTree>
    <p:extLst>
      <p:ext uri="{BB962C8B-B14F-4D97-AF65-F5344CB8AC3E}">
        <p14:creationId xmlns:p14="http://schemas.microsoft.com/office/powerpoint/2010/main" val="282704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about Colonel Evans, his grandfather!!</a:t>
            </a:r>
          </a:p>
          <a:p>
            <a:r>
              <a:rPr lang="en-US" dirty="0"/>
              <a:t>Genealogy. Status of Christmas Evans link. Just not true!!</a:t>
            </a:r>
          </a:p>
        </p:txBody>
      </p:sp>
      <p:sp>
        <p:nvSpPr>
          <p:cNvPr id="4" name="Slide Number Placeholder 3"/>
          <p:cNvSpPr>
            <a:spLocks noGrp="1"/>
          </p:cNvSpPr>
          <p:nvPr>
            <p:ph type="sldNum" sz="quarter" idx="5"/>
          </p:nvPr>
        </p:nvSpPr>
        <p:spPr/>
        <p:txBody>
          <a:bodyPr/>
          <a:lstStyle/>
          <a:p>
            <a:fld id="{C9996E12-B100-DD48-B33A-46B8E1EB4057}" type="slidenum">
              <a:rPr lang="en-US" smtClean="0"/>
              <a:t>8</a:t>
            </a:fld>
            <a:endParaRPr lang="en-US"/>
          </a:p>
        </p:txBody>
      </p:sp>
    </p:spTree>
    <p:extLst>
      <p:ext uri="{BB962C8B-B14F-4D97-AF65-F5344CB8AC3E}">
        <p14:creationId xmlns:p14="http://schemas.microsoft.com/office/powerpoint/2010/main" val="300455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2C74-EF11-FA9F-5863-C50BC932D7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AE4587B-D599-7354-7AE3-F71004134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49DE2A-42A6-39F6-CDD4-A583A8F32955}"/>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27FAE095-37B5-88CB-E15F-9F9E2AF99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EDDB5-7677-F7BB-2D9F-B1B603448C16}"/>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211308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7235-F5B9-A510-514D-2C5FA69E2CE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FC31D36-748B-C6DE-D94A-D25440F729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CB16FB-A4B8-802C-F017-C17FD1097739}"/>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98CAA4D4-BB9B-EA40-2587-16A66BBB6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35AEE-7DC9-B6A5-34B0-8DCDF4058424}"/>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1109086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CB853-CAC7-979E-AF32-FB9EBD39F6E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B469FF-720D-0773-550A-82B852B8FE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51A4C2-74BC-B566-B0E0-51365DD49A0C}"/>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3CD6A8F8-F150-562C-2E1F-D1635A667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AE733-2B87-4068-207D-F1C7545967CC}"/>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287803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7D59-692D-796B-70EC-3DA6688E81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78E1CE-ED89-E169-1A4D-A12C005DE9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B5D7FC-B071-1045-981B-23AD1D8850A9}"/>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433AE971-478E-87DA-52E7-2F17EEB6F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F7375-667D-5FB4-013D-F4F55A60C00C}"/>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58556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7DF7-0941-C3C5-7C26-44377480F7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AA0DE85-1415-6995-DB43-5E4CDF022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7642952-B2DD-483D-C6D2-2472049EAA81}"/>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0FF047EE-024F-3EC8-E798-8D170E714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E2754-547B-09FE-EEE6-A465E1CEE061}"/>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410690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FA08-E845-88E6-60A5-F198B7EBA7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90FBD2-AACA-E94C-D6C9-05782C17DA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47FA75C-268B-90E8-9CB3-DD2FDDACD1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A5C3D30-E60F-C037-9482-0FE47C41D026}"/>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6" name="Footer Placeholder 5">
            <a:extLst>
              <a:ext uri="{FF2B5EF4-FFF2-40B4-BE49-F238E27FC236}">
                <a16:creationId xmlns:a16="http://schemas.microsoft.com/office/drawing/2014/main" id="{60ADEEF8-96ED-7CF7-7190-DCA7EA7E2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68C5-9CF6-DA2E-D3D5-20E8D25A7EBE}"/>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227063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10FF-E71C-2AB2-7715-7226665A6F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5C0AD97-3AF6-D3A0-D0B0-5ADA891D5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BEE46D-0AEA-46F3-CD66-8B19D33F7F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09FC957-E7F9-1FC5-3C2B-CA8202FD1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CFC3785-F471-75E7-797A-379036B7FE0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E498E56-8823-BACB-A03E-DEF86C89E6CE}"/>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8" name="Footer Placeholder 7">
            <a:extLst>
              <a:ext uri="{FF2B5EF4-FFF2-40B4-BE49-F238E27FC236}">
                <a16:creationId xmlns:a16="http://schemas.microsoft.com/office/drawing/2014/main" id="{DD8E36FD-4EBD-7797-3F25-BF56A010D3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7E893-265E-1050-7D9D-7BAAC6C5CEE9}"/>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349483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DA0C-3DE0-1C3B-3212-A9A47345875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6DF733-21C2-2C6E-BE1E-ED51A280C282}"/>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4" name="Footer Placeholder 3">
            <a:extLst>
              <a:ext uri="{FF2B5EF4-FFF2-40B4-BE49-F238E27FC236}">
                <a16:creationId xmlns:a16="http://schemas.microsoft.com/office/drawing/2014/main" id="{823C08B4-A4EB-2E82-F5A2-856D79A4F7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E876FB-4682-CC93-97F3-DD73F177BAF5}"/>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78496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C8B1E-C984-7E8E-EA78-B3EF73926BED}"/>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3" name="Footer Placeholder 2">
            <a:extLst>
              <a:ext uri="{FF2B5EF4-FFF2-40B4-BE49-F238E27FC236}">
                <a16:creationId xmlns:a16="http://schemas.microsoft.com/office/drawing/2014/main" id="{B19732FE-4C47-F8F2-1D29-C010803584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1B3D0-F66A-C418-EFEA-AB86D2B3C768}"/>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164794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CB5B-6973-BD46-ECCE-06D1038A33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2FEED5F-176C-0535-F87A-0778FB0484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8B9321-28E8-46EB-F63F-3F0E338F3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23515B-FC2C-CD47-AEAA-4B6F46065399}"/>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6" name="Footer Placeholder 5">
            <a:extLst>
              <a:ext uri="{FF2B5EF4-FFF2-40B4-BE49-F238E27FC236}">
                <a16:creationId xmlns:a16="http://schemas.microsoft.com/office/drawing/2014/main" id="{69AFF48B-0E73-0161-8FF7-20CCBEB5A7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97975-3D31-5994-9D01-4E23DCCD3E07}"/>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246927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71D6-F832-F286-40C5-58B5D32378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A256FE0-16CB-9C0F-649F-3F4486E54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397B19-5932-B793-3DB1-D38E3A01D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36403F-009F-BDF1-858B-14DC33F373D5}"/>
              </a:ext>
            </a:extLst>
          </p:cNvPr>
          <p:cNvSpPr>
            <a:spLocks noGrp="1"/>
          </p:cNvSpPr>
          <p:nvPr>
            <p:ph type="dt" sz="half" idx="10"/>
          </p:nvPr>
        </p:nvSpPr>
        <p:spPr/>
        <p:txBody>
          <a:bodyPr/>
          <a:lstStyle/>
          <a:p>
            <a:fld id="{B5DB8017-8E78-5C47-BD93-4CAEAAF49944}" type="datetimeFigureOut">
              <a:rPr lang="en-US" smtClean="0"/>
              <a:t>4/18/24</a:t>
            </a:fld>
            <a:endParaRPr lang="en-US"/>
          </a:p>
        </p:txBody>
      </p:sp>
      <p:sp>
        <p:nvSpPr>
          <p:cNvPr id="6" name="Footer Placeholder 5">
            <a:extLst>
              <a:ext uri="{FF2B5EF4-FFF2-40B4-BE49-F238E27FC236}">
                <a16:creationId xmlns:a16="http://schemas.microsoft.com/office/drawing/2014/main" id="{B885787A-ECC5-7A67-46CB-D75D5180A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22A66-8641-53D2-DEEF-DD924E0D50C2}"/>
              </a:ext>
            </a:extLst>
          </p:cNvPr>
          <p:cNvSpPr>
            <a:spLocks noGrp="1"/>
          </p:cNvSpPr>
          <p:nvPr>
            <p:ph type="sldNum" sz="quarter" idx="12"/>
          </p:nvPr>
        </p:nvSpPr>
        <p:spPr/>
        <p:txBody>
          <a:bodyPr/>
          <a:lstStyle/>
          <a:p>
            <a:fld id="{73A0E60D-51A4-ED42-821B-7F4460EFF961}" type="slidenum">
              <a:rPr lang="en-US" smtClean="0"/>
              <a:t>‹#›</a:t>
            </a:fld>
            <a:endParaRPr lang="en-US"/>
          </a:p>
        </p:txBody>
      </p:sp>
    </p:spTree>
    <p:extLst>
      <p:ext uri="{BB962C8B-B14F-4D97-AF65-F5344CB8AC3E}">
        <p14:creationId xmlns:p14="http://schemas.microsoft.com/office/powerpoint/2010/main" val="31173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0931D-EB65-CFE2-6B4E-D8FC23A6E9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3794BE-D747-5F89-E4E2-9689A7CFF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6E1539-707D-FEED-04AB-146CCEBB7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B8017-8E78-5C47-BD93-4CAEAAF49944}" type="datetimeFigureOut">
              <a:rPr lang="en-US" smtClean="0"/>
              <a:t>4/18/24</a:t>
            </a:fld>
            <a:endParaRPr lang="en-US"/>
          </a:p>
        </p:txBody>
      </p:sp>
      <p:sp>
        <p:nvSpPr>
          <p:cNvPr id="5" name="Footer Placeholder 4">
            <a:extLst>
              <a:ext uri="{FF2B5EF4-FFF2-40B4-BE49-F238E27FC236}">
                <a16:creationId xmlns:a16="http://schemas.microsoft.com/office/drawing/2014/main" id="{41E5F0E1-D715-1E1B-DC20-4FFEF33E1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E7E1E4-EAFE-F49E-7FBE-F99D633E8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0E60D-51A4-ED42-821B-7F4460EFF961}" type="slidenum">
              <a:rPr lang="en-US" smtClean="0"/>
              <a:t>‹#›</a:t>
            </a:fld>
            <a:endParaRPr lang="en-US"/>
          </a:p>
        </p:txBody>
      </p:sp>
    </p:spTree>
    <p:extLst>
      <p:ext uri="{BB962C8B-B14F-4D97-AF65-F5344CB8AC3E}">
        <p14:creationId xmlns:p14="http://schemas.microsoft.com/office/powerpoint/2010/main" val="2030059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archives.library.wales/index.php/phillips-family-of-st-dogmaels-pap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s://archives.library.wales/index.php/phillips-family-of-st-dogmaels-paper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gration to the Americas in the 17th and 18th Century">
            <a:extLst>
              <a:ext uri="{FF2B5EF4-FFF2-40B4-BE49-F238E27FC236}">
                <a16:creationId xmlns:a16="http://schemas.microsoft.com/office/drawing/2014/main" id="{47AC06E9-54F9-C628-6DFD-0A6CFE6DA1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4" r="15564"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6" name="Freeform: Shape 104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 name="Freeform: Shape 104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F19F1E1-B62C-C5C1-2EB2-BEF129A85F01}"/>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MIGRATION TO AMERICA,</a:t>
            </a:r>
          </a:p>
          <a:p>
            <a:pPr>
              <a:lnSpc>
                <a:spcPct val="90000"/>
              </a:lnSpc>
              <a:spcBef>
                <a:spcPct val="0"/>
              </a:spcBef>
              <a:spcAft>
                <a:spcPts val="600"/>
              </a:spcAft>
            </a:pPr>
            <a:r>
              <a:rPr lang="en-US" sz="4800" dirty="0">
                <a:latin typeface="+mj-lt"/>
                <a:ea typeface="+mj-ea"/>
                <a:cs typeface="+mj-cs"/>
              </a:rPr>
              <a:t>AND LETTERS HOME</a:t>
            </a:r>
          </a:p>
        </p:txBody>
      </p:sp>
      <p:sp>
        <p:nvSpPr>
          <p:cNvPr id="1050" name="Rectangle 10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2" name="Rectangle 10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51415AD-F36B-182B-A99E-6E406F78099D}"/>
              </a:ext>
            </a:extLst>
          </p:cNvPr>
          <p:cNvSpPr txBox="1"/>
          <p:nvPr/>
        </p:nvSpPr>
        <p:spPr>
          <a:xfrm>
            <a:off x="278674" y="4833257"/>
            <a:ext cx="3831453" cy="1200329"/>
          </a:xfrm>
          <a:prstGeom prst="rect">
            <a:avLst/>
          </a:prstGeom>
          <a:noFill/>
        </p:spPr>
        <p:txBody>
          <a:bodyPr wrap="square" rtlCol="0">
            <a:spAutoFit/>
          </a:bodyPr>
          <a:lstStyle/>
          <a:p>
            <a:r>
              <a:rPr lang="en-US" sz="2400" dirty="0"/>
              <a:t>The Mathias family of </a:t>
            </a:r>
            <a:r>
              <a:rPr lang="en-US" sz="2400" dirty="0" err="1"/>
              <a:t>Hendre</a:t>
            </a:r>
            <a:r>
              <a:rPr lang="en-US" sz="2400" dirty="0"/>
              <a:t> and their descendants</a:t>
            </a:r>
          </a:p>
        </p:txBody>
      </p:sp>
    </p:spTree>
    <p:extLst>
      <p:ext uri="{BB962C8B-B14F-4D97-AF65-F5344CB8AC3E}">
        <p14:creationId xmlns:p14="http://schemas.microsoft.com/office/powerpoint/2010/main" val="207807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CDBA-0836-DCDF-2105-FFFC5952CAEF}"/>
              </a:ext>
            </a:extLst>
          </p:cNvPr>
          <p:cNvSpPr>
            <a:spLocks noGrp="1"/>
          </p:cNvSpPr>
          <p:nvPr>
            <p:ph type="title"/>
          </p:nvPr>
        </p:nvSpPr>
        <p:spPr/>
        <p:txBody>
          <a:bodyPr/>
          <a:lstStyle/>
          <a:p>
            <a:r>
              <a:rPr lang="en-US" dirty="0"/>
              <a:t>David Mathias. Letter of 1791 (at age 88)</a:t>
            </a:r>
          </a:p>
        </p:txBody>
      </p:sp>
      <p:sp>
        <p:nvSpPr>
          <p:cNvPr id="3" name="Content Placeholder 2">
            <a:extLst>
              <a:ext uri="{FF2B5EF4-FFF2-40B4-BE49-F238E27FC236}">
                <a16:creationId xmlns:a16="http://schemas.microsoft.com/office/drawing/2014/main" id="{D2F67F04-439E-B256-3DE1-EE9D43FF0486}"/>
              </a:ext>
            </a:extLst>
          </p:cNvPr>
          <p:cNvSpPr>
            <a:spLocks noGrp="1"/>
          </p:cNvSpPr>
          <p:nvPr>
            <p:ph idx="1"/>
          </p:nvPr>
        </p:nvSpPr>
        <p:spPr/>
        <p:txBody>
          <a:bodyPr/>
          <a:lstStyle/>
          <a:p>
            <a:r>
              <a:rPr lang="en-US" dirty="0"/>
              <a:t>Permeated by strong religious conviction</a:t>
            </a:r>
          </a:p>
          <a:p>
            <a:r>
              <a:rPr lang="en-US" dirty="0"/>
              <a:t>Laments his limited English…  [my transcription clearly a translation]</a:t>
            </a:r>
          </a:p>
          <a:p>
            <a:r>
              <a:rPr lang="en-US" dirty="0"/>
              <a:t>… and laments his grandchildren’s limited Welsh</a:t>
            </a:r>
          </a:p>
          <a:p>
            <a:r>
              <a:rPr lang="en-US" dirty="0"/>
              <a:t>Tells us about his family links to St </a:t>
            </a:r>
            <a:r>
              <a:rPr lang="en-US" dirty="0" err="1"/>
              <a:t>Dogmaels</a:t>
            </a:r>
            <a:r>
              <a:rPr lang="en-US" dirty="0"/>
              <a:t>.</a:t>
            </a:r>
          </a:p>
          <a:p>
            <a:r>
              <a:rPr lang="en-US" dirty="0"/>
              <a:t>Probably does not know which brothers are still alive (only Lazarus)</a:t>
            </a:r>
          </a:p>
          <a:p>
            <a:r>
              <a:rPr lang="en-US" dirty="0"/>
              <a:t>Mentions his daughter Mary Evans, with whom he now lives.</a:t>
            </a:r>
          </a:p>
          <a:p>
            <a:r>
              <a:rPr lang="en-US" dirty="0"/>
              <a:t>No mention of the recent War (of Independence)</a:t>
            </a:r>
          </a:p>
        </p:txBody>
      </p:sp>
    </p:spTree>
    <p:extLst>
      <p:ext uri="{BB962C8B-B14F-4D97-AF65-F5344CB8AC3E}">
        <p14:creationId xmlns:p14="http://schemas.microsoft.com/office/powerpoint/2010/main" val="426765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C2A6-8C42-B42C-C49A-269D9FC3146A}"/>
              </a:ext>
            </a:extLst>
          </p:cNvPr>
          <p:cNvSpPr>
            <a:spLocks noGrp="1"/>
          </p:cNvSpPr>
          <p:nvPr>
            <p:ph type="title"/>
          </p:nvPr>
        </p:nvSpPr>
        <p:spPr/>
        <p:txBody>
          <a:bodyPr/>
          <a:lstStyle/>
          <a:p>
            <a:r>
              <a:rPr lang="en-US" dirty="0"/>
              <a:t>Mary Evans</a:t>
            </a:r>
          </a:p>
        </p:txBody>
      </p:sp>
      <p:sp>
        <p:nvSpPr>
          <p:cNvPr id="3" name="Content Placeholder 2">
            <a:extLst>
              <a:ext uri="{FF2B5EF4-FFF2-40B4-BE49-F238E27FC236}">
                <a16:creationId xmlns:a16="http://schemas.microsoft.com/office/drawing/2014/main" id="{0B9628CE-5867-AA41-EE1A-FBD96C52C6BA}"/>
              </a:ext>
            </a:extLst>
          </p:cNvPr>
          <p:cNvSpPr>
            <a:spLocks noGrp="1"/>
          </p:cNvSpPr>
          <p:nvPr>
            <p:ph idx="1"/>
          </p:nvPr>
        </p:nvSpPr>
        <p:spPr/>
        <p:txBody>
          <a:bodyPr/>
          <a:lstStyle/>
          <a:p>
            <a:r>
              <a:rPr lang="en-US" dirty="0"/>
              <a:t>Mary was born in Wales so would have been a native Welsh speaker; my guess is that this letter is also in translation</a:t>
            </a:r>
          </a:p>
          <a:p>
            <a:r>
              <a:rPr lang="en-US" dirty="0"/>
              <a:t>Letter records the death of her father aged 101</a:t>
            </a:r>
          </a:p>
          <a:p>
            <a:r>
              <a:rPr lang="en-US" dirty="0"/>
              <a:t>Tells us about her family, including youngest son Britton</a:t>
            </a:r>
          </a:p>
          <a:p>
            <a:r>
              <a:rPr lang="en-US" dirty="0"/>
              <a:t>Quite a lot about the advantages of life in America</a:t>
            </a:r>
          </a:p>
        </p:txBody>
      </p:sp>
    </p:spTree>
    <p:extLst>
      <p:ext uri="{BB962C8B-B14F-4D97-AF65-F5344CB8AC3E}">
        <p14:creationId xmlns:p14="http://schemas.microsoft.com/office/powerpoint/2010/main" val="321571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55340-F18E-5F17-E8BB-D3636B81BE9C}"/>
              </a:ext>
            </a:extLst>
          </p:cNvPr>
          <p:cNvSpPr>
            <a:spLocks noGrp="1"/>
          </p:cNvSpPr>
          <p:nvPr>
            <p:ph type="ctrTitle"/>
          </p:nvPr>
        </p:nvSpPr>
        <p:spPr>
          <a:xfrm>
            <a:off x="890338" y="640080"/>
            <a:ext cx="3734014" cy="3566160"/>
          </a:xfrm>
        </p:spPr>
        <p:txBody>
          <a:bodyPr anchor="b">
            <a:normAutofit/>
          </a:bodyPr>
          <a:lstStyle/>
          <a:p>
            <a:pPr algn="l"/>
            <a:r>
              <a:rPr lang="en-US" sz="5400" dirty="0"/>
              <a:t>COLONEL BRITTON EVANS</a:t>
            </a:r>
          </a:p>
        </p:txBody>
      </p:sp>
      <p:sp>
        <p:nvSpPr>
          <p:cNvPr id="3" name="Subtitle 2">
            <a:extLst>
              <a:ext uri="{FF2B5EF4-FFF2-40B4-BE49-F238E27FC236}">
                <a16:creationId xmlns:a16="http://schemas.microsoft.com/office/drawing/2014/main" id="{B67E769E-DDFC-A76B-7973-E797FDE42D3C}"/>
              </a:ext>
            </a:extLst>
          </p:cNvPr>
          <p:cNvSpPr>
            <a:spLocks noGrp="1"/>
          </p:cNvSpPr>
          <p:nvPr>
            <p:ph type="subTitle" idx="1"/>
          </p:nvPr>
        </p:nvSpPr>
        <p:spPr>
          <a:xfrm>
            <a:off x="890339" y="4636008"/>
            <a:ext cx="3734014" cy="1572768"/>
          </a:xfrm>
        </p:spPr>
        <p:txBody>
          <a:bodyPr>
            <a:normAutofit/>
          </a:bodyPr>
          <a:lstStyle/>
          <a:p>
            <a:pPr algn="l"/>
            <a:r>
              <a:rPr lang="en-US" dirty="0"/>
              <a:t>C 1780 TO 1847</a:t>
            </a:r>
            <a:endParaRPr lang="en-US"/>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10 Things You Didn't Know About the War of 1812 | History| Smithsonian  Magazine">
            <a:extLst>
              <a:ext uri="{FF2B5EF4-FFF2-40B4-BE49-F238E27FC236}">
                <a16:creationId xmlns:a16="http://schemas.microsoft.com/office/drawing/2014/main" id="{B3336831-8C66-4B9E-F59A-81A58440D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43" r="1132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6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B80418-029B-1333-7032-C7CD336D5C95}"/>
              </a:ext>
            </a:extLst>
          </p:cNvPr>
          <p:cNvSpPr>
            <a:spLocks noGrp="1"/>
          </p:cNvSpPr>
          <p:nvPr>
            <p:ph type="title"/>
          </p:nvPr>
        </p:nvSpPr>
        <p:spPr>
          <a:xfrm>
            <a:off x="640080" y="325369"/>
            <a:ext cx="4368602" cy="1956841"/>
          </a:xfrm>
        </p:spPr>
        <p:txBody>
          <a:bodyPr anchor="b">
            <a:normAutofit/>
          </a:bodyPr>
          <a:lstStyle/>
          <a:p>
            <a:r>
              <a:rPr lang="en-US" sz="5400" dirty="0"/>
              <a:t>Britton Evans career</a:t>
            </a:r>
          </a:p>
        </p:txBody>
      </p:sp>
      <p:sp>
        <p:nvSpPr>
          <p:cNvPr id="20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49168A-4CFE-3062-5D33-B8A36518CDFF}"/>
              </a:ext>
            </a:extLst>
          </p:cNvPr>
          <p:cNvSpPr>
            <a:spLocks noGrp="1"/>
          </p:cNvSpPr>
          <p:nvPr>
            <p:ph idx="1"/>
          </p:nvPr>
        </p:nvSpPr>
        <p:spPr>
          <a:xfrm>
            <a:off x="640080" y="2872899"/>
            <a:ext cx="4243589" cy="3320668"/>
          </a:xfrm>
        </p:spPr>
        <p:txBody>
          <a:bodyPr>
            <a:normAutofit/>
          </a:bodyPr>
          <a:lstStyle/>
          <a:p>
            <a:r>
              <a:rPr lang="en-US" sz="2200" dirty="0"/>
              <a:t>War of 1812</a:t>
            </a:r>
          </a:p>
          <a:p>
            <a:r>
              <a:rPr lang="en-US" sz="2200" dirty="0"/>
              <a:t>Texas and the Alamo</a:t>
            </a:r>
          </a:p>
          <a:p>
            <a:r>
              <a:rPr lang="en-US" sz="2200" dirty="0"/>
              <a:t>Philadelphia Riots</a:t>
            </a:r>
          </a:p>
          <a:p>
            <a:r>
              <a:rPr lang="en-US" sz="2200" dirty="0"/>
              <a:t>Indian campaigns</a:t>
            </a:r>
          </a:p>
          <a:p>
            <a:r>
              <a:rPr lang="en-US" sz="2200" dirty="0"/>
              <a:t>Support for the Greeks against the Ottoman Empire</a:t>
            </a:r>
          </a:p>
        </p:txBody>
      </p:sp>
      <p:pic>
        <p:nvPicPr>
          <p:cNvPr id="2052" name="Picture 4" descr="All About Texas Independence Day | Twinkl USA Wiki - Twinkl">
            <a:extLst>
              <a:ext uri="{FF2B5EF4-FFF2-40B4-BE49-F238E27FC236}">
                <a16:creationId xmlns:a16="http://schemas.microsoft.com/office/drawing/2014/main" id="{62A10B01-D046-C145-442C-A640A8263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8" r="2181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94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164D-B6AC-BA36-1DC7-532606068087}"/>
              </a:ext>
            </a:extLst>
          </p:cNvPr>
          <p:cNvSpPr>
            <a:spLocks noGrp="1"/>
          </p:cNvSpPr>
          <p:nvPr>
            <p:ph type="title"/>
          </p:nvPr>
        </p:nvSpPr>
        <p:spPr>
          <a:xfrm>
            <a:off x="838200" y="163603"/>
            <a:ext cx="10515600" cy="1325563"/>
          </a:xfrm>
        </p:spPr>
        <p:txBody>
          <a:bodyPr/>
          <a:lstStyle/>
          <a:p>
            <a:r>
              <a:rPr lang="en-US" dirty="0"/>
              <a:t>Colonel Britton Evans</a:t>
            </a:r>
          </a:p>
        </p:txBody>
      </p:sp>
      <p:sp>
        <p:nvSpPr>
          <p:cNvPr id="3" name="Content Placeholder 2">
            <a:extLst>
              <a:ext uri="{FF2B5EF4-FFF2-40B4-BE49-F238E27FC236}">
                <a16:creationId xmlns:a16="http://schemas.microsoft.com/office/drawing/2014/main" id="{29E41ECC-B6AA-E58C-8158-A40037779658}"/>
              </a:ext>
            </a:extLst>
          </p:cNvPr>
          <p:cNvSpPr>
            <a:spLocks noGrp="1"/>
          </p:cNvSpPr>
          <p:nvPr>
            <p:ph idx="1"/>
          </p:nvPr>
        </p:nvSpPr>
        <p:spPr>
          <a:xfrm>
            <a:off x="933994" y="1262743"/>
            <a:ext cx="5379720" cy="4687797"/>
          </a:xfrm>
        </p:spPr>
        <p:txBody>
          <a:bodyPr/>
          <a:lstStyle/>
          <a:p>
            <a:pPr marL="0" indent="0">
              <a:buNone/>
            </a:pPr>
            <a:r>
              <a:rPr lang="en-US" dirty="0"/>
              <a:t>War of 1812 against the British,</a:t>
            </a:r>
          </a:p>
          <a:p>
            <a:r>
              <a:rPr lang="en-US" dirty="0"/>
              <a:t>who had allied with the indigenous peoples</a:t>
            </a:r>
          </a:p>
          <a:p>
            <a:r>
              <a:rPr lang="en-US" dirty="0"/>
              <a:t>Raisin River</a:t>
            </a:r>
          </a:p>
          <a:p>
            <a:r>
              <a:rPr lang="en-US" dirty="0"/>
              <a:t>His children: Napoleon Bonaparte, Josephine, Henry </a:t>
            </a:r>
            <a:r>
              <a:rPr lang="en-US" dirty="0" err="1"/>
              <a:t>Messena</a:t>
            </a:r>
            <a:r>
              <a:rPr lang="en-US" dirty="0"/>
              <a:t>, Louis Washington and Britton Murat.</a:t>
            </a:r>
          </a:p>
          <a:p>
            <a:r>
              <a:rPr lang="en-US" dirty="0"/>
              <a:t>Reflects close connections, politically, with France and revolutionary ideals.</a:t>
            </a:r>
          </a:p>
        </p:txBody>
      </p:sp>
      <p:pic>
        <p:nvPicPr>
          <p:cNvPr id="2050" name="Picture 2">
            <a:extLst>
              <a:ext uri="{FF2B5EF4-FFF2-40B4-BE49-F238E27FC236}">
                <a16:creationId xmlns:a16="http://schemas.microsoft.com/office/drawing/2014/main" id="{6E58FF4A-7DA1-087B-6A45-8FCA88524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9460" y="163603"/>
            <a:ext cx="2159000" cy="2921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member the Raisin! The Battle of Frenchtown During the War of 1812 |  Historical Society of Pennsylvania">
            <a:extLst>
              <a:ext uri="{FF2B5EF4-FFF2-40B4-BE49-F238E27FC236}">
                <a16:creationId xmlns:a16="http://schemas.microsoft.com/office/drawing/2014/main" id="{0AF95438-AB00-F9A1-EC30-96F1F3604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286" y="3361509"/>
            <a:ext cx="4434720" cy="3326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5B48BD-5BBC-8BE6-F52B-C5D06D2276A4}"/>
              </a:ext>
            </a:extLst>
          </p:cNvPr>
          <p:cNvSpPr txBox="1"/>
          <p:nvPr/>
        </p:nvSpPr>
        <p:spPr>
          <a:xfrm>
            <a:off x="6836229" y="235131"/>
            <a:ext cx="2577737" cy="2031325"/>
          </a:xfrm>
          <a:prstGeom prst="rect">
            <a:avLst/>
          </a:prstGeom>
          <a:noFill/>
        </p:spPr>
        <p:txBody>
          <a:bodyPr wrap="square" rtlCol="0">
            <a:spAutoFit/>
          </a:bodyPr>
          <a:lstStyle/>
          <a:p>
            <a:r>
              <a:rPr lang="en-US" dirty="0"/>
              <a:t>Tecumseh, Shawnee chief (right).</a:t>
            </a:r>
          </a:p>
          <a:p>
            <a:r>
              <a:rPr lang="en-US" dirty="0"/>
              <a:t>Contemporary cartoon showing their alliance with British. Note the rather portly British officer.</a:t>
            </a:r>
          </a:p>
        </p:txBody>
      </p:sp>
      <p:sp>
        <p:nvSpPr>
          <p:cNvPr id="5" name="TextBox 4">
            <a:extLst>
              <a:ext uri="{FF2B5EF4-FFF2-40B4-BE49-F238E27FC236}">
                <a16:creationId xmlns:a16="http://schemas.microsoft.com/office/drawing/2014/main" id="{D5AB0DB4-9608-5F2D-541F-2AC3D832D599}"/>
              </a:ext>
            </a:extLst>
          </p:cNvPr>
          <p:cNvSpPr txBox="1"/>
          <p:nvPr/>
        </p:nvSpPr>
        <p:spPr>
          <a:xfrm>
            <a:off x="531222" y="5834743"/>
            <a:ext cx="6749143" cy="646331"/>
          </a:xfrm>
          <a:prstGeom prst="rect">
            <a:avLst/>
          </a:prstGeom>
          <a:noFill/>
        </p:spPr>
        <p:txBody>
          <a:bodyPr wrap="square" rtlCol="0">
            <a:spAutoFit/>
          </a:bodyPr>
          <a:lstStyle/>
          <a:p>
            <a:r>
              <a:rPr lang="en-US" b="1" dirty="0">
                <a:solidFill>
                  <a:srgbClr val="FF0000"/>
                </a:solidFill>
              </a:rPr>
              <a:t>NB this was a war that the American colonists lost, with severe economic consequences </a:t>
            </a:r>
          </a:p>
        </p:txBody>
      </p:sp>
    </p:spTree>
    <p:extLst>
      <p:ext uri="{BB962C8B-B14F-4D97-AF65-F5344CB8AC3E}">
        <p14:creationId xmlns:p14="http://schemas.microsoft.com/office/powerpoint/2010/main" val="306580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B0C2-89A4-AA39-205F-FF2E3DB62A43}"/>
              </a:ext>
            </a:extLst>
          </p:cNvPr>
          <p:cNvSpPr>
            <a:spLocks noGrp="1"/>
          </p:cNvSpPr>
          <p:nvPr>
            <p:ph type="title"/>
          </p:nvPr>
        </p:nvSpPr>
        <p:spPr>
          <a:xfrm>
            <a:off x="942703" y="-73770"/>
            <a:ext cx="10709366" cy="1120775"/>
          </a:xfrm>
        </p:spPr>
        <p:txBody>
          <a:bodyPr>
            <a:normAutofit/>
          </a:bodyPr>
          <a:lstStyle/>
          <a:p>
            <a:r>
              <a:rPr lang="en-US" sz="2400" dirty="0"/>
              <a:t>Family Revolutionary Sympathies. Boys named after Napoleon’s generals.</a:t>
            </a:r>
            <a:br>
              <a:rPr lang="en-US" sz="2400" dirty="0"/>
            </a:br>
            <a:r>
              <a:rPr lang="en-US" sz="2400" dirty="0"/>
              <a:t>Not to mention Napoleon Bonaparte and Josephine!</a:t>
            </a:r>
          </a:p>
        </p:txBody>
      </p:sp>
      <p:pic>
        <p:nvPicPr>
          <p:cNvPr id="1026" name="Picture 2" descr="Duroc, Géraud-Christophe - French General">
            <a:extLst>
              <a:ext uri="{FF2B5EF4-FFF2-40B4-BE49-F238E27FC236}">
                <a16:creationId xmlns:a16="http://schemas.microsoft.com/office/drawing/2014/main" id="{A8A39400-669D-7927-B748-4F1F47C967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9823" y="1180853"/>
            <a:ext cx="3100754" cy="4005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dré Masséna - Wikidata">
            <a:extLst>
              <a:ext uri="{FF2B5EF4-FFF2-40B4-BE49-F238E27FC236}">
                <a16:creationId xmlns:a16="http://schemas.microsoft.com/office/drawing/2014/main" id="{AA3A8EB5-5066-CFAE-7568-D3EF38879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567" y="1192853"/>
            <a:ext cx="3297116" cy="3993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achim Murat - Wikipedia">
            <a:extLst>
              <a:ext uri="{FF2B5EF4-FFF2-40B4-BE49-F238E27FC236}">
                <a16:creationId xmlns:a16="http://schemas.microsoft.com/office/drawing/2014/main" id="{C6E2BE06-158E-1FCF-685D-435455A5E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673" y="1192853"/>
            <a:ext cx="3297116" cy="4005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DCC83-A78A-B798-F1F1-96F5622C0CD4}"/>
              </a:ext>
            </a:extLst>
          </p:cNvPr>
          <p:cNvSpPr txBox="1"/>
          <p:nvPr/>
        </p:nvSpPr>
        <p:spPr>
          <a:xfrm>
            <a:off x="759823" y="5477691"/>
            <a:ext cx="10709366" cy="369332"/>
          </a:xfrm>
          <a:prstGeom prst="rect">
            <a:avLst/>
          </a:prstGeom>
          <a:noFill/>
        </p:spPr>
        <p:txBody>
          <a:bodyPr wrap="square" rtlCol="0">
            <a:spAutoFit/>
          </a:bodyPr>
          <a:lstStyle/>
          <a:p>
            <a:r>
              <a:rPr lang="en-US" dirty="0"/>
              <a:t>	Duroc				Massena				Murat</a:t>
            </a:r>
          </a:p>
        </p:txBody>
      </p:sp>
      <p:sp>
        <p:nvSpPr>
          <p:cNvPr id="5" name="TextBox 4">
            <a:extLst>
              <a:ext uri="{FF2B5EF4-FFF2-40B4-BE49-F238E27FC236}">
                <a16:creationId xmlns:a16="http://schemas.microsoft.com/office/drawing/2014/main" id="{8845D6C2-F915-D9DF-3718-59AE08DE3529}"/>
              </a:ext>
            </a:extLst>
          </p:cNvPr>
          <p:cNvSpPr txBox="1"/>
          <p:nvPr/>
        </p:nvSpPr>
        <p:spPr>
          <a:xfrm>
            <a:off x="759823" y="5965371"/>
            <a:ext cx="10709366" cy="369332"/>
          </a:xfrm>
          <a:prstGeom prst="rect">
            <a:avLst/>
          </a:prstGeom>
          <a:noFill/>
        </p:spPr>
        <p:txBody>
          <a:bodyPr wrap="square" rtlCol="0">
            <a:spAutoFit/>
          </a:bodyPr>
          <a:lstStyle/>
          <a:p>
            <a:r>
              <a:rPr lang="en-US" dirty="0"/>
              <a:t>(Britton Duroc Evans)		    (Henry Massena Evans)		      (Louis Murat Evans)</a:t>
            </a:r>
          </a:p>
        </p:txBody>
      </p:sp>
    </p:spTree>
    <p:extLst>
      <p:ext uri="{BB962C8B-B14F-4D97-AF65-F5344CB8AC3E}">
        <p14:creationId xmlns:p14="http://schemas.microsoft.com/office/powerpoint/2010/main" val="3655483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Miners vs. Merchants: How Global Trade Made Men Wealthy during the California  Gold Rush">
            <a:extLst>
              <a:ext uri="{FF2B5EF4-FFF2-40B4-BE49-F238E27FC236}">
                <a16:creationId xmlns:a16="http://schemas.microsoft.com/office/drawing/2014/main" id="{D92970C6-FC58-2315-8CC9-F885952EF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0" r="-2" b="1465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Whaling in the United Kingdom - Wikipedia">
            <a:extLst>
              <a:ext uri="{FF2B5EF4-FFF2-40B4-BE49-F238E27FC236}">
                <a16:creationId xmlns:a16="http://schemas.microsoft.com/office/drawing/2014/main" id="{ADA95E9D-92EB-10AB-15AE-B467B959F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886" b="7429"/>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9" name="Freeform: Shape 103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1" name="Freeform: Shape 104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841A0D6-A207-090F-586F-9084BDEE60C6}"/>
              </a:ext>
            </a:extLst>
          </p:cNvPr>
          <p:cNvSpPr>
            <a:spLocks noGrp="1"/>
          </p:cNvSpPr>
          <p:nvPr>
            <p:ph type="title"/>
          </p:nvPr>
        </p:nvSpPr>
        <p:spPr>
          <a:xfrm>
            <a:off x="448056" y="859536"/>
            <a:ext cx="4832802" cy="1243584"/>
          </a:xfrm>
        </p:spPr>
        <p:txBody>
          <a:bodyPr>
            <a:normAutofit/>
          </a:bodyPr>
          <a:lstStyle/>
          <a:p>
            <a:r>
              <a:rPr lang="en-US" sz="3400"/>
              <a:t>Henry Messena Evans. A restless soul.</a:t>
            </a:r>
          </a:p>
        </p:txBody>
      </p:sp>
      <p:sp>
        <p:nvSpPr>
          <p:cNvPr id="1043" name="Rectangle 10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45" name="Rectangle 10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7" name="Rectangle 10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78A6B53-51A0-C880-D0F4-6A05C3FDAE56}"/>
              </a:ext>
            </a:extLst>
          </p:cNvPr>
          <p:cNvSpPr>
            <a:spLocks noGrp="1"/>
          </p:cNvSpPr>
          <p:nvPr>
            <p:ph idx="1"/>
          </p:nvPr>
        </p:nvSpPr>
        <p:spPr>
          <a:xfrm>
            <a:off x="448056" y="2512611"/>
            <a:ext cx="4832803" cy="3664351"/>
          </a:xfrm>
        </p:spPr>
        <p:txBody>
          <a:bodyPr>
            <a:normAutofit/>
          </a:bodyPr>
          <a:lstStyle/>
          <a:p>
            <a:pPr marL="0" indent="0">
              <a:buNone/>
            </a:pPr>
            <a:r>
              <a:rPr lang="en-US" sz="2000"/>
              <a:t>According to his brother, he has been:</a:t>
            </a:r>
          </a:p>
          <a:p>
            <a:pPr marL="0" indent="0">
              <a:buNone/>
            </a:pPr>
            <a:endParaRPr lang="en-US" sz="2000"/>
          </a:p>
          <a:p>
            <a:r>
              <a:rPr lang="en-US" sz="2000"/>
              <a:t>a farmer in Texas</a:t>
            </a:r>
          </a:p>
          <a:p>
            <a:r>
              <a:rPr lang="en-US" sz="2000"/>
              <a:t>a captain on one of his father’s ships</a:t>
            </a:r>
          </a:p>
          <a:p>
            <a:r>
              <a:rPr lang="en-US" sz="2000"/>
              <a:t>a lieutenant in the US Army</a:t>
            </a:r>
          </a:p>
          <a:p>
            <a:r>
              <a:rPr lang="en-US" sz="2000"/>
              <a:t>an officer in the Peruvian Navy</a:t>
            </a:r>
          </a:p>
          <a:p>
            <a:r>
              <a:rPr lang="en-US" sz="2000"/>
              <a:t>Several whaling expeditions</a:t>
            </a:r>
          </a:p>
          <a:p>
            <a:r>
              <a:rPr lang="en-US" sz="2000"/>
              <a:t>The California Gold Rush – the 49 er’s </a:t>
            </a:r>
          </a:p>
        </p:txBody>
      </p:sp>
    </p:spTree>
    <p:extLst>
      <p:ext uri="{BB962C8B-B14F-4D97-AF65-F5344CB8AC3E}">
        <p14:creationId xmlns:p14="http://schemas.microsoft.com/office/powerpoint/2010/main" val="3085384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7728-88DD-959D-906D-372AC090BE80}"/>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TEXAS AND THE SLAVERY ISSUE</a:t>
            </a:r>
            <a:endParaRPr lang="en-US" sz="3200" dirty="0"/>
          </a:p>
        </p:txBody>
      </p:sp>
      <p:sp>
        <p:nvSpPr>
          <p:cNvPr id="3" name="Content Placeholder 2">
            <a:extLst>
              <a:ext uri="{FF2B5EF4-FFF2-40B4-BE49-F238E27FC236}">
                <a16:creationId xmlns:a16="http://schemas.microsoft.com/office/drawing/2014/main" id="{51E69427-5488-60AD-F512-F0F613136D45}"/>
              </a:ext>
            </a:extLst>
          </p:cNvPr>
          <p:cNvSpPr>
            <a:spLocks noGrp="1"/>
          </p:cNvSpPr>
          <p:nvPr>
            <p:ph idx="1"/>
          </p:nvPr>
        </p:nvSpPr>
        <p:spPr/>
        <p:txBody>
          <a:bodyPr/>
          <a:lstStyle/>
          <a:p>
            <a:pPr marL="0" indent="0">
              <a:buNone/>
            </a:pPr>
            <a:r>
              <a:rPr lang="en-US" dirty="0"/>
              <a:t>“The independence of Texas would result in a fine country being</a:t>
            </a:r>
          </a:p>
          <a:p>
            <a:pPr marL="0" indent="0">
              <a:buNone/>
            </a:pPr>
            <a:r>
              <a:rPr lang="en-US" dirty="0"/>
              <a:t> opened up to emigrants and an added desideratum would be the</a:t>
            </a:r>
          </a:p>
          <a:p>
            <a:pPr marL="0" indent="0">
              <a:buNone/>
            </a:pPr>
            <a:r>
              <a:rPr lang="en-US" dirty="0"/>
              <a:t>paving of the way for the abolition of slavery in the border slave states</a:t>
            </a:r>
          </a:p>
          <a:p>
            <a:pPr marL="0" indent="0">
              <a:buNone/>
            </a:pPr>
            <a:r>
              <a:rPr lang="en-US" dirty="0"/>
              <a:t> of Delaware, Maryland, Virginia, Kentucky, and Missouri.”</a:t>
            </a:r>
          </a:p>
        </p:txBody>
      </p:sp>
    </p:spTree>
    <p:extLst>
      <p:ext uri="{BB962C8B-B14F-4D97-AF65-F5344CB8AC3E}">
        <p14:creationId xmlns:p14="http://schemas.microsoft.com/office/powerpoint/2010/main" val="2395468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4BC2-14EF-3561-1E6D-D8C4AA233051}"/>
              </a:ext>
            </a:extLst>
          </p:cNvPr>
          <p:cNvSpPr>
            <a:spLocks noGrp="1"/>
          </p:cNvSpPr>
          <p:nvPr>
            <p:ph type="title"/>
          </p:nvPr>
        </p:nvSpPr>
        <p:spPr>
          <a:xfrm>
            <a:off x="838200" y="217081"/>
            <a:ext cx="10515600" cy="760050"/>
          </a:xfrm>
        </p:spPr>
        <p:txBody>
          <a:bodyPr>
            <a:normAutofit/>
          </a:bodyPr>
          <a:lstStyle/>
          <a:p>
            <a:pPr algn="ctr"/>
            <a:r>
              <a:rPr lang="en-US" sz="3200" dirty="0"/>
              <a:t>SUSPICIOUS MOTIVES</a:t>
            </a:r>
          </a:p>
        </p:txBody>
      </p:sp>
      <p:sp>
        <p:nvSpPr>
          <p:cNvPr id="3" name="Content Placeholder 2">
            <a:extLst>
              <a:ext uri="{FF2B5EF4-FFF2-40B4-BE49-F238E27FC236}">
                <a16:creationId xmlns:a16="http://schemas.microsoft.com/office/drawing/2014/main" id="{BD351335-AF6D-CB85-70D9-1E89480D4565}"/>
              </a:ext>
            </a:extLst>
          </p:cNvPr>
          <p:cNvSpPr>
            <a:spLocks noGrp="1"/>
          </p:cNvSpPr>
          <p:nvPr>
            <p:ph idx="1"/>
          </p:nvPr>
        </p:nvSpPr>
        <p:spPr>
          <a:xfrm>
            <a:off x="925286" y="1050562"/>
            <a:ext cx="10515600" cy="5332822"/>
          </a:xfrm>
        </p:spPr>
        <p:txBody>
          <a:bodyPr>
            <a:normAutofit fontScale="25000" lnSpcReduction="20000"/>
          </a:bodyPr>
          <a:lstStyle/>
          <a:p>
            <a:pPr marL="0" indent="0">
              <a:buNone/>
            </a:pPr>
            <a:r>
              <a:rPr lang="en-US" sz="9600" dirty="0"/>
              <a:t>“ the struggle going on in Texas was nothing but a grand scheme of iniquity</a:t>
            </a:r>
          </a:p>
          <a:p>
            <a:pPr marL="0" indent="0">
              <a:buNone/>
            </a:pPr>
            <a:r>
              <a:rPr lang="en-US" sz="9600" dirty="0"/>
              <a:t> concocted for the purpose of re-establishing slavery in the Texas country. In a</a:t>
            </a:r>
          </a:p>
          <a:p>
            <a:pPr marL="0" indent="0">
              <a:buNone/>
            </a:pPr>
            <a:r>
              <a:rPr lang="en-US" sz="9600" dirty="0"/>
              <a:t> succeeding article the writer essayed to "Trace the subject of the Texian revolt</a:t>
            </a:r>
          </a:p>
          <a:p>
            <a:pPr marL="0" indent="0">
              <a:buNone/>
            </a:pPr>
            <a:r>
              <a:rPr lang="en-US" sz="9600" dirty="0"/>
              <a:t> through the whole concatenation of its primary causes and objects," and to set</a:t>
            </a:r>
          </a:p>
          <a:p>
            <a:pPr marL="0" indent="0">
              <a:buNone/>
            </a:pPr>
            <a:r>
              <a:rPr lang="en-US" sz="9600" dirty="0"/>
              <a:t> forth the "motives of personal aggrandizement, avaricious adventure, and</a:t>
            </a:r>
          </a:p>
          <a:p>
            <a:pPr marL="0" indent="0">
              <a:buNone/>
            </a:pPr>
            <a:r>
              <a:rPr lang="en-US" sz="9600" dirty="0"/>
              <a:t>unlimited, enduring oppression" actuating the vast combination of</a:t>
            </a:r>
          </a:p>
          <a:p>
            <a:pPr marL="0" indent="0">
              <a:buNone/>
            </a:pPr>
            <a:r>
              <a:rPr lang="en-US" sz="9600" dirty="0"/>
              <a:t>interests that was behind the Texas revolt. </a:t>
            </a:r>
          </a:p>
          <a:p>
            <a:pPr marL="0" indent="0">
              <a:buNone/>
            </a:pPr>
            <a:endParaRPr lang="en-US" sz="9600" dirty="0"/>
          </a:p>
          <a:p>
            <a:pPr marL="0" indent="0">
              <a:buNone/>
            </a:pPr>
            <a:r>
              <a:rPr lang="en-US" sz="9600" dirty="0"/>
              <a:t>“… the revolt was not so much the deed of the actual settlers as of the land </a:t>
            </a:r>
          </a:p>
          <a:p>
            <a:pPr marL="0" indent="0">
              <a:buNone/>
            </a:pPr>
            <a:r>
              <a:rPr lang="en-US" sz="9600" dirty="0"/>
              <a:t>speculators and slaveholders in the United States.”</a:t>
            </a:r>
          </a:p>
          <a:p>
            <a:pPr marL="0" indent="0">
              <a:buNone/>
            </a:pPr>
            <a:endParaRPr lang="en-US" sz="9600" dirty="0"/>
          </a:p>
          <a:p>
            <a:pPr marL="0" indent="0">
              <a:buNone/>
            </a:pPr>
            <a:r>
              <a:rPr lang="en-US" sz="9600" dirty="0"/>
              <a:t>This did not reflect the sentiment of a majority of the citizens of Philadelphia, and</a:t>
            </a:r>
          </a:p>
          <a:p>
            <a:pPr marL="0" indent="0">
              <a:buNone/>
            </a:pPr>
            <a:r>
              <a:rPr lang="en-US" sz="9600" dirty="0"/>
              <a:t> in consequence the editor of the Gazette found him-self denounced as a "bloody</a:t>
            </a:r>
          </a:p>
          <a:p>
            <a:pPr marL="0" indent="0">
              <a:buNone/>
            </a:pPr>
            <a:r>
              <a:rPr lang="en-US" sz="9600" dirty="0"/>
              <a:t> papist”</a:t>
            </a:r>
          </a:p>
          <a:p>
            <a:pPr marL="0" indent="0">
              <a:buNone/>
            </a:pPr>
            <a:endParaRPr lang="en-US" sz="9600" dirty="0"/>
          </a:p>
          <a:p>
            <a:pPr marL="0" indent="0">
              <a:buNone/>
            </a:pPr>
            <a:endParaRPr lang="en-US" sz="9600" dirty="0"/>
          </a:p>
          <a:p>
            <a:endParaRPr lang="en-US" dirty="0"/>
          </a:p>
        </p:txBody>
      </p:sp>
    </p:spTree>
    <p:extLst>
      <p:ext uri="{BB962C8B-B14F-4D97-AF65-F5344CB8AC3E}">
        <p14:creationId xmlns:p14="http://schemas.microsoft.com/office/powerpoint/2010/main" val="265450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5BF6-B1AE-091A-E785-A1EEA467802A}"/>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MIXED FEELINGS ABOUT TEXAS</a:t>
            </a:r>
          </a:p>
        </p:txBody>
      </p:sp>
      <p:sp>
        <p:nvSpPr>
          <p:cNvPr id="3" name="Content Placeholder 2">
            <a:extLst>
              <a:ext uri="{FF2B5EF4-FFF2-40B4-BE49-F238E27FC236}">
                <a16:creationId xmlns:a16="http://schemas.microsoft.com/office/drawing/2014/main" id="{6523B724-8B8B-A124-31D9-D45989214AFA}"/>
              </a:ext>
            </a:extLst>
          </p:cNvPr>
          <p:cNvSpPr>
            <a:spLocks noGrp="1"/>
          </p:cNvSpPr>
          <p:nvPr>
            <p:ph idx="1"/>
          </p:nvPr>
        </p:nvSpPr>
        <p:spPr>
          <a:xfrm>
            <a:off x="838200" y="1245325"/>
            <a:ext cx="10515600" cy="4635546"/>
          </a:xfrm>
        </p:spPr>
        <p:txBody>
          <a:bodyPr>
            <a:normAutofit fontScale="92500" lnSpcReduction="10000"/>
          </a:bodyPr>
          <a:lstStyle/>
          <a:p>
            <a:pPr marL="0" indent="0">
              <a:buNone/>
            </a:pPr>
            <a:endParaRPr lang="en-US" dirty="0"/>
          </a:p>
          <a:p>
            <a:pPr marL="0" indent="0">
              <a:buNone/>
            </a:pPr>
            <a:r>
              <a:rPr lang="en-US" dirty="0"/>
              <a:t>“Another reason why there was not a greater general sympathy</a:t>
            </a:r>
          </a:p>
          <a:p>
            <a:pPr marL="0" indent="0">
              <a:buNone/>
            </a:pPr>
            <a:r>
              <a:rPr lang="en-US" dirty="0"/>
              <a:t>in favor of the colonists, [according to this journal], was that </a:t>
            </a:r>
            <a:r>
              <a:rPr lang="en-US" dirty="0" err="1"/>
              <a:t>enthu</a:t>
            </a:r>
            <a:r>
              <a:rPr lang="en-US" dirty="0"/>
              <a:t>-</a:t>
            </a:r>
          </a:p>
          <a:p>
            <a:pPr marL="0" indent="0">
              <a:buNone/>
            </a:pPr>
            <a:r>
              <a:rPr lang="en-US" dirty="0" err="1"/>
              <a:t>siasm</a:t>
            </a:r>
            <a:r>
              <a:rPr lang="en-US" dirty="0"/>
              <a:t> was subdued by statements respecting the dubious character</a:t>
            </a:r>
          </a:p>
          <a:p>
            <a:pPr marL="0" indent="0">
              <a:buNone/>
            </a:pPr>
            <a:r>
              <a:rPr lang="en-US" dirty="0"/>
              <a:t>of the leaders, such as Houston, for instance. The character</a:t>
            </a:r>
          </a:p>
          <a:p>
            <a:pPr marL="0" indent="0">
              <a:buNone/>
            </a:pPr>
            <a:r>
              <a:rPr lang="en-US" dirty="0"/>
              <a:t>of the emigrants was in keeping with that of such unscrupulous</a:t>
            </a:r>
          </a:p>
          <a:p>
            <a:pPr marL="0" indent="0">
              <a:buNone/>
            </a:pPr>
            <a:r>
              <a:rPr lang="en-US" dirty="0"/>
              <a:t>men as Austin, Archer, Wharton, Burnett, and the rest; </a:t>
            </a:r>
            <a:r>
              <a:rPr lang="en-US" b="1" dirty="0"/>
              <a:t>for "all</a:t>
            </a:r>
          </a:p>
          <a:p>
            <a:pPr marL="0" indent="0">
              <a:buNone/>
            </a:pPr>
            <a:r>
              <a:rPr lang="en-US" b="1" dirty="0"/>
              <a:t>the murderers, swindlers, horse-thieves who have fled the Southern</a:t>
            </a:r>
          </a:p>
          <a:p>
            <a:pPr marL="0" indent="0">
              <a:buNone/>
            </a:pPr>
            <a:r>
              <a:rPr lang="en-US" b="1" dirty="0"/>
              <a:t>states for the last ten years" have gone to Texas. Those who did</a:t>
            </a:r>
          </a:p>
          <a:p>
            <a:pPr marL="0" indent="0">
              <a:buNone/>
            </a:pPr>
            <a:r>
              <a:rPr lang="en-US" b="1" dirty="0"/>
              <a:t>not find it safe to live at home had found an asylum in Texas.”</a:t>
            </a:r>
          </a:p>
        </p:txBody>
      </p:sp>
    </p:spTree>
    <p:extLst>
      <p:ext uri="{BB962C8B-B14F-4D97-AF65-F5344CB8AC3E}">
        <p14:creationId xmlns:p14="http://schemas.microsoft.com/office/powerpoint/2010/main" val="109050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paper with writing on it&#10;&#10;Description automatically generated">
            <a:extLst>
              <a:ext uri="{FF2B5EF4-FFF2-40B4-BE49-F238E27FC236}">
                <a16:creationId xmlns:a16="http://schemas.microsoft.com/office/drawing/2014/main" id="{063F0462-0320-4A97-8053-3B1F8C22183D}"/>
              </a:ext>
            </a:extLst>
          </p:cNvPr>
          <p:cNvPicPr>
            <a:picLocks noChangeAspect="1"/>
          </p:cNvPicPr>
          <p:nvPr/>
        </p:nvPicPr>
        <p:blipFill>
          <a:blip r:embed="rId2"/>
          <a:stretch>
            <a:fillRect/>
          </a:stretch>
        </p:blipFill>
        <p:spPr>
          <a:xfrm rot="5400000">
            <a:off x="9049263" y="448962"/>
            <a:ext cx="3591697" cy="2693773"/>
          </a:xfrm>
          <a:prstGeom prst="rect">
            <a:avLst/>
          </a:prstGeom>
        </p:spPr>
      </p:pic>
      <p:pic>
        <p:nvPicPr>
          <p:cNvPr id="5" name="Picture 4" descr="A piece of paper with writing on it&#10;&#10;Description automatically generated">
            <a:extLst>
              <a:ext uri="{FF2B5EF4-FFF2-40B4-BE49-F238E27FC236}">
                <a16:creationId xmlns:a16="http://schemas.microsoft.com/office/drawing/2014/main" id="{84A5FD75-D9BE-2E45-7EE5-585DBB19CD35}"/>
              </a:ext>
            </a:extLst>
          </p:cNvPr>
          <p:cNvPicPr>
            <a:picLocks noChangeAspect="1"/>
          </p:cNvPicPr>
          <p:nvPr/>
        </p:nvPicPr>
        <p:blipFill rotWithShape="1">
          <a:blip r:embed="rId2"/>
          <a:srcRect l="1492" t="12571" r="70905" b="3667"/>
          <a:stretch/>
        </p:blipFill>
        <p:spPr>
          <a:xfrm rot="5400000">
            <a:off x="2795650" y="-285065"/>
            <a:ext cx="4044778" cy="9360372"/>
          </a:xfrm>
          <a:prstGeom prst="rect">
            <a:avLst/>
          </a:prstGeom>
        </p:spPr>
      </p:pic>
      <p:sp>
        <p:nvSpPr>
          <p:cNvPr id="6" name="TextBox 5">
            <a:extLst>
              <a:ext uri="{FF2B5EF4-FFF2-40B4-BE49-F238E27FC236}">
                <a16:creationId xmlns:a16="http://schemas.microsoft.com/office/drawing/2014/main" id="{509BF1A8-B0D9-0A31-056B-51B2DC291063}"/>
              </a:ext>
            </a:extLst>
          </p:cNvPr>
          <p:cNvSpPr txBox="1"/>
          <p:nvPr/>
        </p:nvSpPr>
        <p:spPr>
          <a:xfrm>
            <a:off x="422989" y="95795"/>
            <a:ext cx="3913880" cy="2339102"/>
          </a:xfrm>
          <a:prstGeom prst="rect">
            <a:avLst/>
          </a:prstGeom>
          <a:noFill/>
        </p:spPr>
        <p:txBody>
          <a:bodyPr wrap="square" rtlCol="0">
            <a:spAutoFit/>
          </a:bodyPr>
          <a:lstStyle/>
          <a:p>
            <a:r>
              <a:rPr lang="en-US" sz="2800" dirty="0"/>
              <a:t>Sources for this story?</a:t>
            </a:r>
          </a:p>
          <a:p>
            <a:endParaRPr lang="en-US" sz="2800" dirty="0"/>
          </a:p>
          <a:p>
            <a:pPr marL="457200" indent="-457200">
              <a:buFont typeface="Arial" panose="020B0604020202020204" pitchFamily="34" charset="0"/>
              <a:buChar char="•"/>
            </a:pPr>
            <a:r>
              <a:rPr lang="en-US" dirty="0"/>
              <a:t>Family trees (Simon Carter)</a:t>
            </a:r>
          </a:p>
          <a:p>
            <a:pPr marL="457200" indent="-457200">
              <a:buFont typeface="Arial" panose="020B0604020202020204" pitchFamily="34" charset="0"/>
              <a:buChar char="•"/>
            </a:pPr>
            <a:r>
              <a:rPr lang="en-US" dirty="0"/>
              <a:t>Loose papers (from Tony Bowen) </a:t>
            </a:r>
          </a:p>
          <a:p>
            <a:pPr marL="457200" indent="-457200">
              <a:buFont typeface="Arial" panose="020B0604020202020204" pitchFamily="34" charset="0"/>
              <a:buChar char="•"/>
            </a:pPr>
            <a:r>
              <a:rPr lang="en-US" dirty="0"/>
              <a:t>Bill Griffith Jones </a:t>
            </a:r>
          </a:p>
          <a:p>
            <a:pPr marL="457200" indent="-457200">
              <a:buFont typeface="Arial" panose="020B0604020202020204" pitchFamily="34" charset="0"/>
              <a:buChar char="•"/>
            </a:pPr>
            <a:r>
              <a:rPr lang="en-US" dirty="0"/>
              <a:t>The Phillips papers (NLW)</a:t>
            </a:r>
          </a:p>
          <a:p>
            <a:pPr marL="457200" indent="-457200">
              <a:buFont typeface="Arial" panose="020B0604020202020204" pitchFamily="34" charset="0"/>
              <a:buChar char="•"/>
            </a:pPr>
            <a:r>
              <a:rPr lang="en-US" dirty="0"/>
              <a:t>Miscellaneous</a:t>
            </a:r>
          </a:p>
        </p:txBody>
      </p:sp>
      <p:sp>
        <p:nvSpPr>
          <p:cNvPr id="7" name="TextBox 6">
            <a:extLst>
              <a:ext uri="{FF2B5EF4-FFF2-40B4-BE49-F238E27FC236}">
                <a16:creationId xmlns:a16="http://schemas.microsoft.com/office/drawing/2014/main" id="{9FBA7987-5CB5-4E40-E206-08024560515F}"/>
              </a:ext>
            </a:extLst>
          </p:cNvPr>
          <p:cNvSpPr txBox="1"/>
          <p:nvPr/>
        </p:nvSpPr>
        <p:spPr>
          <a:xfrm>
            <a:off x="9831977" y="4253631"/>
            <a:ext cx="2222170" cy="923330"/>
          </a:xfrm>
          <a:prstGeom prst="rect">
            <a:avLst/>
          </a:prstGeom>
          <a:noFill/>
        </p:spPr>
        <p:txBody>
          <a:bodyPr wrap="square" rtlCol="0">
            <a:spAutoFit/>
          </a:bodyPr>
          <a:lstStyle/>
          <a:p>
            <a:r>
              <a:rPr lang="en-US" sz="1800" dirty="0"/>
              <a:t>Extract from the will of James Mathias 1789</a:t>
            </a:r>
          </a:p>
        </p:txBody>
      </p:sp>
      <p:sp>
        <p:nvSpPr>
          <p:cNvPr id="8" name="TextBox 7">
            <a:extLst>
              <a:ext uri="{FF2B5EF4-FFF2-40B4-BE49-F238E27FC236}">
                <a16:creationId xmlns:a16="http://schemas.microsoft.com/office/drawing/2014/main" id="{C66CED0A-0D4A-350A-E892-4DF4D9294B8F}"/>
              </a:ext>
            </a:extLst>
          </p:cNvPr>
          <p:cNvSpPr txBox="1"/>
          <p:nvPr/>
        </p:nvSpPr>
        <p:spPr>
          <a:xfrm>
            <a:off x="4818039" y="526682"/>
            <a:ext cx="419753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Connections to the Albion story</a:t>
            </a:r>
          </a:p>
          <a:p>
            <a:pPr marL="285750" indent="-285750">
              <a:buFont typeface="Arial" panose="020B0604020202020204" pitchFamily="34" charset="0"/>
              <a:buChar char="•"/>
            </a:pPr>
            <a:r>
              <a:rPr lang="en-US" dirty="0" err="1"/>
              <a:t>Hendre</a:t>
            </a:r>
            <a:endParaRPr lang="en-US" dirty="0"/>
          </a:p>
          <a:p>
            <a:pPr marL="285750" indent="-285750">
              <a:buFont typeface="Arial" panose="020B0604020202020204" pitchFamily="34" charset="0"/>
              <a:buChar char="•"/>
            </a:pPr>
            <a:r>
              <a:rPr lang="en-US" dirty="0" err="1"/>
              <a:t>Trenewydd</a:t>
            </a:r>
            <a:endParaRPr lang="en-US" dirty="0"/>
          </a:p>
          <a:p>
            <a:pPr marL="285750" indent="-285750">
              <a:buFont typeface="Arial" panose="020B0604020202020204" pitchFamily="34" charset="0"/>
              <a:buChar char="•"/>
            </a:pPr>
            <a:r>
              <a:rPr lang="en-US" dirty="0"/>
              <a:t>Various historical articles and newspaper archives</a:t>
            </a:r>
          </a:p>
        </p:txBody>
      </p:sp>
    </p:spTree>
    <p:extLst>
      <p:ext uri="{BB962C8B-B14F-4D97-AF65-F5344CB8AC3E}">
        <p14:creationId xmlns:p14="http://schemas.microsoft.com/office/powerpoint/2010/main" val="207633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2C7D-85CF-06AF-68A2-28E318E4CC29}"/>
              </a:ext>
            </a:extLst>
          </p:cNvPr>
          <p:cNvSpPr>
            <a:spLocks noGrp="1"/>
          </p:cNvSpPr>
          <p:nvPr>
            <p:ph type="title"/>
          </p:nvPr>
        </p:nvSpPr>
        <p:spPr/>
        <p:txBody>
          <a:bodyPr>
            <a:normAutofit/>
          </a:bodyPr>
          <a:lstStyle/>
          <a:p>
            <a:r>
              <a:rPr lang="en-US" sz="3200" dirty="0"/>
              <a:t>SIMILAR AMBIVALENCE IN THE SLAVE STATES</a:t>
            </a:r>
          </a:p>
        </p:txBody>
      </p:sp>
      <p:sp>
        <p:nvSpPr>
          <p:cNvPr id="3" name="Content Placeholder 2">
            <a:extLst>
              <a:ext uri="{FF2B5EF4-FFF2-40B4-BE49-F238E27FC236}">
                <a16:creationId xmlns:a16="http://schemas.microsoft.com/office/drawing/2014/main" id="{8DD2C91E-7C00-8085-DD25-035F660DBCF4}"/>
              </a:ext>
            </a:extLst>
          </p:cNvPr>
          <p:cNvSpPr>
            <a:spLocks noGrp="1"/>
          </p:cNvSpPr>
          <p:nvPr>
            <p:ph idx="1"/>
          </p:nvPr>
        </p:nvSpPr>
        <p:spPr/>
        <p:txBody>
          <a:bodyPr>
            <a:normAutofit fontScale="92500"/>
          </a:bodyPr>
          <a:lstStyle/>
          <a:p>
            <a:pPr marL="0" indent="0">
              <a:buNone/>
            </a:pPr>
            <a:r>
              <a:rPr lang="en-US" dirty="0"/>
              <a:t>”</a:t>
            </a:r>
            <a:r>
              <a:rPr lang="en-US" i="1" dirty="0"/>
              <a:t>It is more surprising to find a voice from Mississippi protesting in a similar</a:t>
            </a:r>
          </a:p>
          <a:p>
            <a:pPr marL="0" indent="0">
              <a:buNone/>
            </a:pPr>
            <a:r>
              <a:rPr lang="en-US" i="1" dirty="0"/>
              <a:t>vein against the independence of Texas. In speculating upon the effect on the</a:t>
            </a:r>
          </a:p>
          <a:p>
            <a:pPr marL="0" indent="0">
              <a:buNone/>
            </a:pPr>
            <a:r>
              <a:rPr lang="en-US" i="1" dirty="0"/>
              <a:t> South of the independence of Texas this writer is of the opinion that the</a:t>
            </a:r>
          </a:p>
          <a:p>
            <a:pPr marL="0" indent="0">
              <a:buNone/>
            </a:pPr>
            <a:r>
              <a:rPr lang="en-US" i="1" dirty="0"/>
              <a:t> only thing that can render the independence of Texas desirable or its</a:t>
            </a:r>
          </a:p>
          <a:p>
            <a:pPr marL="0" indent="0">
              <a:buNone/>
            </a:pPr>
            <a:r>
              <a:rPr lang="en-US" i="1" dirty="0"/>
              <a:t> annexation to the United States worth while is the hope that she would</a:t>
            </a:r>
          </a:p>
          <a:p>
            <a:pPr marL="0" indent="0">
              <a:buNone/>
            </a:pPr>
            <a:r>
              <a:rPr lang="en-US" i="1" dirty="0"/>
              <a:t> become the slave market of the whole South. The acknowledgment of Texas</a:t>
            </a:r>
          </a:p>
          <a:p>
            <a:pPr marL="0" indent="0">
              <a:buNone/>
            </a:pPr>
            <a:r>
              <a:rPr lang="en-US" i="1" dirty="0"/>
              <a:t> independence will prove a dark day for the South, our territory being</a:t>
            </a:r>
          </a:p>
          <a:p>
            <a:pPr marL="0" indent="0">
              <a:buNone/>
            </a:pPr>
            <a:r>
              <a:rPr lang="en-US" i="1" dirty="0"/>
              <a:t> already of sufficient extent and our frontier enlarged enough.”</a:t>
            </a:r>
          </a:p>
        </p:txBody>
      </p:sp>
    </p:spTree>
    <p:extLst>
      <p:ext uri="{BB962C8B-B14F-4D97-AF65-F5344CB8AC3E}">
        <p14:creationId xmlns:p14="http://schemas.microsoft.com/office/powerpoint/2010/main" val="4011118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F6A1B-D9AD-7059-9AB8-75BB02FAB361}"/>
              </a:ext>
            </a:extLst>
          </p:cNvPr>
          <p:cNvSpPr>
            <a:spLocks noGrp="1"/>
          </p:cNvSpPr>
          <p:nvPr>
            <p:ph type="title"/>
          </p:nvPr>
        </p:nvSpPr>
        <p:spPr/>
        <p:txBody>
          <a:bodyPr>
            <a:normAutofit/>
          </a:bodyPr>
          <a:lstStyle/>
          <a:p>
            <a:pPr algn="ctr"/>
            <a:r>
              <a:rPr lang="en-US" sz="3200" dirty="0"/>
              <a:t>SO WHERE DID BRITTON EVANS STAND ?</a:t>
            </a:r>
          </a:p>
        </p:txBody>
      </p:sp>
      <p:sp>
        <p:nvSpPr>
          <p:cNvPr id="3" name="Content Placeholder 2">
            <a:extLst>
              <a:ext uri="{FF2B5EF4-FFF2-40B4-BE49-F238E27FC236}">
                <a16:creationId xmlns:a16="http://schemas.microsoft.com/office/drawing/2014/main" id="{443DD8FF-C8D7-8EC4-6BB4-31E22D21A035}"/>
              </a:ext>
            </a:extLst>
          </p:cNvPr>
          <p:cNvSpPr>
            <a:spLocks noGrp="1"/>
          </p:cNvSpPr>
          <p:nvPr>
            <p:ph idx="1"/>
          </p:nvPr>
        </p:nvSpPr>
        <p:spPr/>
        <p:txBody>
          <a:bodyPr>
            <a:noAutofit/>
          </a:bodyPr>
          <a:lstStyle/>
          <a:p>
            <a:pPr marL="0" indent="0">
              <a:buNone/>
            </a:pPr>
            <a:r>
              <a:rPr lang="en-US" sz="2000" dirty="0"/>
              <a:t>“… </a:t>
            </a:r>
            <a:r>
              <a:rPr lang="en-US" sz="2000" i="1" dirty="0"/>
              <a:t>expressed the determination of 'those present to embark under Colonel Evans and</a:t>
            </a:r>
          </a:p>
          <a:p>
            <a:pPr marL="0" indent="0">
              <a:buNone/>
            </a:pPr>
            <a:r>
              <a:rPr lang="en-US" sz="2000" i="1" dirty="0"/>
              <a:t>offer their services to Houston; to wear the badge of mourning on their left arm for the Texan</a:t>
            </a:r>
          </a:p>
          <a:p>
            <a:pPr marL="0" indent="0">
              <a:buNone/>
            </a:pPr>
            <a:r>
              <a:rPr lang="en-US" sz="2000" i="1" dirty="0"/>
              <a:t> martyrs of liberty; to appeal for help for the general Texas committee; and finally as friends of</a:t>
            </a:r>
          </a:p>
          <a:p>
            <a:pPr marL="0" indent="0">
              <a:buNone/>
            </a:pPr>
            <a:r>
              <a:rPr lang="en-US" sz="2000" i="1" dirty="0"/>
              <a:t>religious and civil liberty the members declared their readiness to sacrifice all for the Texan cause.</a:t>
            </a:r>
          </a:p>
          <a:p>
            <a:pPr marL="0" indent="0">
              <a:buNone/>
            </a:pPr>
            <a:r>
              <a:rPr lang="en-US" sz="2000" i="1" dirty="0"/>
              <a:t>At the meeting it was resolved to form a company to emigrate to Texas under Colonel Britton Evans</a:t>
            </a:r>
          </a:p>
          <a:p>
            <a:pPr marL="0" indent="0">
              <a:buNone/>
            </a:pPr>
            <a:r>
              <a:rPr lang="en-US" sz="2000" i="1" dirty="0"/>
              <a:t>and join the army of Houston. … On Saturday the 16th of July, a vessel left New Castle with between</a:t>
            </a:r>
          </a:p>
          <a:p>
            <a:pPr marL="0" indent="0">
              <a:buNone/>
            </a:pPr>
            <a:r>
              <a:rPr lang="en-US" sz="2000" i="1" dirty="0"/>
              <a:t> fifty and sixty volunteers bound for Texas. … A dispatch from Bermuda, dated August 2, 1836,</a:t>
            </a:r>
          </a:p>
          <a:p>
            <a:pPr marL="0" indent="0">
              <a:buNone/>
            </a:pPr>
            <a:r>
              <a:rPr lang="en-US" sz="2000" i="1" dirty="0"/>
              <a:t> stated that the American schooner, General De Kalb, one Matthews, master, had put into port for</a:t>
            </a:r>
          </a:p>
          <a:p>
            <a:pPr marL="0" indent="0">
              <a:buNone/>
            </a:pPr>
            <a:r>
              <a:rPr lang="en-US" sz="2000" i="1" dirty="0"/>
              <a:t> food and water. The vessel had been out ten days from Philadelphia and was bound for New</a:t>
            </a:r>
          </a:p>
          <a:p>
            <a:pPr marL="0" indent="0">
              <a:buNone/>
            </a:pPr>
            <a:r>
              <a:rPr lang="en-US" sz="2000" i="1" dirty="0"/>
              <a:t> Orleans. She carried between forty and fifty volunteers comprising privates and officers …. These</a:t>
            </a:r>
          </a:p>
          <a:p>
            <a:pPr marL="0" indent="0">
              <a:buNone/>
            </a:pPr>
            <a:r>
              <a:rPr lang="en-US" sz="2000" i="1" dirty="0"/>
              <a:t>  were described as being somewhat "pugnacious in disposition”.”</a:t>
            </a:r>
          </a:p>
        </p:txBody>
      </p:sp>
    </p:spTree>
    <p:extLst>
      <p:ext uri="{BB962C8B-B14F-4D97-AF65-F5344CB8AC3E}">
        <p14:creationId xmlns:p14="http://schemas.microsoft.com/office/powerpoint/2010/main" val="134611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CDFD-7BA2-AF80-AF5F-D37C15D8C277}"/>
              </a:ext>
            </a:extLst>
          </p:cNvPr>
          <p:cNvSpPr>
            <a:spLocks noGrp="1"/>
          </p:cNvSpPr>
          <p:nvPr>
            <p:ph type="title"/>
          </p:nvPr>
        </p:nvSpPr>
        <p:spPr/>
        <p:txBody>
          <a:bodyPr>
            <a:normAutofit/>
          </a:bodyPr>
          <a:lstStyle/>
          <a:p>
            <a:pPr algn="ctr"/>
            <a:r>
              <a:rPr lang="en-US" sz="3200" dirty="0"/>
              <a:t>AND THE VERDICT OF HISTORY ?</a:t>
            </a:r>
          </a:p>
        </p:txBody>
      </p:sp>
      <p:sp>
        <p:nvSpPr>
          <p:cNvPr id="3" name="Content Placeholder 2">
            <a:extLst>
              <a:ext uri="{FF2B5EF4-FFF2-40B4-BE49-F238E27FC236}">
                <a16:creationId xmlns:a16="http://schemas.microsoft.com/office/drawing/2014/main" id="{2D3C0B72-34EA-126A-A955-CD9FF6B57335}"/>
              </a:ext>
            </a:extLst>
          </p:cNvPr>
          <p:cNvSpPr>
            <a:spLocks noGrp="1"/>
          </p:cNvSpPr>
          <p:nvPr>
            <p:ph idx="1"/>
          </p:nvPr>
        </p:nvSpPr>
        <p:spPr/>
        <p:txBody>
          <a:bodyPr/>
          <a:lstStyle/>
          <a:p>
            <a:pPr marL="0" indent="0">
              <a:buNone/>
            </a:pPr>
            <a:r>
              <a:rPr lang="en-US" i="1" dirty="0"/>
              <a:t>The sober verdict of history has recorded that the Texas revolution was</a:t>
            </a:r>
          </a:p>
          <a:p>
            <a:pPr marL="0" indent="0">
              <a:buNone/>
            </a:pPr>
            <a:r>
              <a:rPr lang="en-US" i="1" dirty="0"/>
              <a:t> "a legitimate measure of self-defense" against the despotism of Santa</a:t>
            </a:r>
          </a:p>
          <a:p>
            <a:pPr marL="0" indent="0">
              <a:buNone/>
            </a:pPr>
            <a:r>
              <a:rPr lang="en-US" i="1" dirty="0"/>
              <a:t> Anna. That the revolution succeeded was due in part to the moral and</a:t>
            </a:r>
          </a:p>
          <a:p>
            <a:pPr marL="0" indent="0">
              <a:buNone/>
            </a:pPr>
            <a:r>
              <a:rPr lang="en-US" i="1" dirty="0"/>
              <a:t> material assistance rendered the struggling Texans by the citizens of Pennsylvania.</a:t>
            </a:r>
          </a:p>
        </p:txBody>
      </p:sp>
    </p:spTree>
    <p:extLst>
      <p:ext uri="{BB962C8B-B14F-4D97-AF65-F5344CB8AC3E}">
        <p14:creationId xmlns:p14="http://schemas.microsoft.com/office/powerpoint/2010/main" val="1788573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999D-59B2-8B4D-817D-3A343898B1C6}"/>
              </a:ext>
            </a:extLst>
          </p:cNvPr>
          <p:cNvSpPr>
            <a:spLocks noGrp="1"/>
          </p:cNvSpPr>
          <p:nvPr>
            <p:ph type="title"/>
          </p:nvPr>
        </p:nvSpPr>
        <p:spPr/>
        <p:txBody>
          <a:bodyPr>
            <a:normAutofit/>
          </a:bodyPr>
          <a:lstStyle/>
          <a:p>
            <a:pPr algn="ctr"/>
            <a:r>
              <a:rPr lang="en-US" sz="3200" dirty="0"/>
              <a:t>REFERENCES</a:t>
            </a:r>
          </a:p>
        </p:txBody>
      </p:sp>
      <p:sp>
        <p:nvSpPr>
          <p:cNvPr id="3" name="Content Placeholder 2">
            <a:extLst>
              <a:ext uri="{FF2B5EF4-FFF2-40B4-BE49-F238E27FC236}">
                <a16:creationId xmlns:a16="http://schemas.microsoft.com/office/drawing/2014/main" id="{7DBB4A26-A5AF-5489-67F2-D8F6872D3D94}"/>
              </a:ext>
            </a:extLst>
          </p:cNvPr>
          <p:cNvSpPr>
            <a:spLocks noGrp="1"/>
          </p:cNvSpPr>
          <p:nvPr>
            <p:ph idx="1"/>
          </p:nvPr>
        </p:nvSpPr>
        <p:spPr>
          <a:xfrm>
            <a:off x="838200" y="1825625"/>
            <a:ext cx="6189617" cy="743404"/>
          </a:xfrm>
        </p:spPr>
        <p:txBody>
          <a:bodyPr>
            <a:noAutofit/>
          </a:bodyPr>
          <a:lstStyle/>
          <a:p>
            <a:pPr marL="0" indent="0">
              <a:buNone/>
            </a:pPr>
            <a:r>
              <a:rPr lang="en-US" sz="2400" dirty="0">
                <a:hlinkClick r:id="rId2"/>
              </a:rPr>
              <a:t>https://archives.library.wales/index.php/phillips-family-of-st-dogmaels-papers</a:t>
            </a:r>
            <a:endParaRPr lang="en-US" sz="2400" dirty="0"/>
          </a:p>
          <a:p>
            <a:pPr marL="0" indent="0">
              <a:buNone/>
            </a:pPr>
            <a:endParaRPr lang="en-US" sz="2400" dirty="0"/>
          </a:p>
          <a:p>
            <a:pPr marL="0" indent="0">
              <a:buNone/>
            </a:pPr>
            <a:r>
              <a:rPr lang="en-US" sz="2400" dirty="0" err="1"/>
              <a:t>Ackknowledgement</a:t>
            </a:r>
            <a:r>
              <a:rPr lang="en-US" sz="2400"/>
              <a:t>: </a:t>
            </a:r>
            <a:r>
              <a:rPr lang="en-US" sz="2400" dirty="0"/>
              <a:t>South Western Historical Quarterly</a:t>
            </a:r>
          </a:p>
        </p:txBody>
      </p:sp>
    </p:spTree>
    <p:extLst>
      <p:ext uri="{BB962C8B-B14F-4D97-AF65-F5344CB8AC3E}">
        <p14:creationId xmlns:p14="http://schemas.microsoft.com/office/powerpoint/2010/main" val="2375279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13CA-F777-DC7D-2A9A-3131B1DD917B}"/>
              </a:ext>
            </a:extLst>
          </p:cNvPr>
          <p:cNvSpPr>
            <a:spLocks noGrp="1"/>
          </p:cNvSpPr>
          <p:nvPr>
            <p:ph type="title"/>
          </p:nvPr>
        </p:nvSpPr>
        <p:spPr/>
        <p:txBody>
          <a:bodyPr/>
          <a:lstStyle/>
          <a:p>
            <a:r>
              <a:rPr lang="en-US" dirty="0"/>
              <a:t>Britton Murat Evans</a:t>
            </a:r>
          </a:p>
        </p:txBody>
      </p:sp>
      <p:sp>
        <p:nvSpPr>
          <p:cNvPr id="3" name="Content Placeholder 2">
            <a:extLst>
              <a:ext uri="{FF2B5EF4-FFF2-40B4-BE49-F238E27FC236}">
                <a16:creationId xmlns:a16="http://schemas.microsoft.com/office/drawing/2014/main" id="{D93DCC7F-1475-6AEE-0F89-4CB9F2B0922C}"/>
              </a:ext>
            </a:extLst>
          </p:cNvPr>
          <p:cNvSpPr>
            <a:spLocks noGrp="1"/>
          </p:cNvSpPr>
          <p:nvPr>
            <p:ph idx="1"/>
          </p:nvPr>
        </p:nvSpPr>
        <p:spPr/>
        <p:txBody>
          <a:bodyPr>
            <a:normAutofit/>
          </a:bodyPr>
          <a:lstStyle/>
          <a:p>
            <a:r>
              <a:rPr lang="en-GB" b="0" i="0" u="none" strike="noStrike" dirty="0">
                <a:solidFill>
                  <a:srgbClr val="000000"/>
                </a:solidFill>
                <a:effectLst/>
                <a:latin typeface="Verdana" panose="020B0604030504040204" pitchFamily="34" charset="0"/>
              </a:rPr>
              <a:t>Son of Colonel Evans</a:t>
            </a:r>
          </a:p>
          <a:p>
            <a:pPr marL="0" indent="0">
              <a:buNone/>
            </a:pPr>
            <a:r>
              <a:rPr lang="en-GB" b="0" i="0" u="none" strike="noStrike" dirty="0">
                <a:solidFill>
                  <a:srgbClr val="000000"/>
                </a:solidFill>
                <a:effectLst/>
                <a:latin typeface="Verdana" panose="020B0604030504040204" pitchFamily="34" charset="0"/>
              </a:rPr>
              <a:t> </a:t>
            </a:r>
          </a:p>
          <a:p>
            <a:r>
              <a:rPr lang="en-GB" dirty="0">
                <a:solidFill>
                  <a:srgbClr val="000000"/>
                </a:solidFill>
                <a:latin typeface="Verdana" panose="020B0604030504040204" pitchFamily="34" charset="0"/>
              </a:rPr>
              <a:t>Writes a number of letters in the 1850s</a:t>
            </a:r>
          </a:p>
          <a:p>
            <a:pPr marL="0" indent="0">
              <a:buNone/>
            </a:pPr>
            <a:endParaRPr lang="en-GB" dirty="0">
              <a:solidFill>
                <a:srgbClr val="000000"/>
              </a:solidFill>
              <a:latin typeface="Verdana" panose="020B0604030504040204" pitchFamily="34" charset="0"/>
            </a:endParaRPr>
          </a:p>
          <a:p>
            <a:r>
              <a:rPr lang="en-GB" dirty="0">
                <a:solidFill>
                  <a:srgbClr val="000000"/>
                </a:solidFill>
                <a:latin typeface="Verdana" panose="020B0604030504040204" pitchFamily="34" charset="0"/>
              </a:rPr>
              <a:t>Laments that his brother Henry is unlikely to marry as </a:t>
            </a:r>
            <a:r>
              <a:rPr lang="en-GB">
                <a:solidFill>
                  <a:srgbClr val="000000"/>
                </a:solidFill>
                <a:latin typeface="Verdana" panose="020B0604030504040204" pitchFamily="34" charset="0"/>
              </a:rPr>
              <a:t>he is </a:t>
            </a:r>
            <a:r>
              <a:rPr lang="en-GB" dirty="0">
                <a:solidFill>
                  <a:srgbClr val="000000"/>
                </a:solidFill>
                <a:latin typeface="Verdana" panose="020B0604030504040204" pitchFamily="34" charset="0"/>
              </a:rPr>
              <a:t>not of a “settled disposition”</a:t>
            </a:r>
            <a:endParaRPr lang="en-US" dirty="0"/>
          </a:p>
        </p:txBody>
      </p:sp>
    </p:spTree>
    <p:extLst>
      <p:ext uri="{BB962C8B-B14F-4D97-AF65-F5344CB8AC3E}">
        <p14:creationId xmlns:p14="http://schemas.microsoft.com/office/powerpoint/2010/main" val="270879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13CA-F777-DC7D-2A9A-3131B1DD917B}"/>
              </a:ext>
            </a:extLst>
          </p:cNvPr>
          <p:cNvSpPr>
            <a:spLocks noGrp="1"/>
          </p:cNvSpPr>
          <p:nvPr>
            <p:ph type="title"/>
          </p:nvPr>
        </p:nvSpPr>
        <p:spPr/>
        <p:txBody>
          <a:bodyPr/>
          <a:lstStyle/>
          <a:p>
            <a:r>
              <a:rPr lang="en-US" dirty="0"/>
              <a:t>Louis Washington Evans</a:t>
            </a:r>
          </a:p>
        </p:txBody>
      </p:sp>
      <p:sp>
        <p:nvSpPr>
          <p:cNvPr id="3" name="Content Placeholder 2">
            <a:extLst>
              <a:ext uri="{FF2B5EF4-FFF2-40B4-BE49-F238E27FC236}">
                <a16:creationId xmlns:a16="http://schemas.microsoft.com/office/drawing/2014/main" id="{D93DCC7F-1475-6AEE-0F89-4CB9F2B0922C}"/>
              </a:ext>
            </a:extLst>
          </p:cNvPr>
          <p:cNvSpPr>
            <a:spLocks noGrp="1"/>
          </p:cNvSpPr>
          <p:nvPr>
            <p:ph idx="1"/>
          </p:nvPr>
        </p:nvSpPr>
        <p:spPr/>
        <p:txBody>
          <a:bodyPr>
            <a:normAutofit/>
          </a:bodyPr>
          <a:lstStyle/>
          <a:p>
            <a:r>
              <a:rPr lang="en-GB" b="0" i="0" u="none" strike="noStrike" dirty="0">
                <a:solidFill>
                  <a:srgbClr val="000000"/>
                </a:solidFill>
                <a:effectLst/>
                <a:latin typeface="Verdana" panose="020B0604030504040204" pitchFamily="34" charset="0"/>
              </a:rPr>
              <a:t>The second son, </a:t>
            </a:r>
            <a:r>
              <a:rPr lang="en-GB" b="0" i="0" u="none" strike="noStrike" dirty="0" err="1">
                <a:solidFill>
                  <a:srgbClr val="000000"/>
                </a:solidFill>
                <a:effectLst/>
                <a:latin typeface="Verdana" panose="020B0604030504040204" pitchFamily="34" charset="0"/>
              </a:rPr>
              <a:t>Dr.</a:t>
            </a:r>
            <a:r>
              <a:rPr lang="en-GB" b="0" i="0" u="none" strike="noStrike" dirty="0">
                <a:solidFill>
                  <a:srgbClr val="000000"/>
                </a:solidFill>
                <a:effectLst/>
                <a:latin typeface="Verdana" panose="020B0604030504040204" pitchFamily="34" charset="0"/>
              </a:rPr>
              <a:t> Louis Evans, father of our subject, was a graduate of two of the medical schools of Philadelphia and practiced for many years in that city. He was twice married, his first union being with Miss Patton, of Philadelphia. After her death he removed to Maryland, where he married Miss L. Boone, a direct descendant of Daniel Boone, the celebrated Kentucky pioneer. </a:t>
            </a:r>
            <a:endParaRPr lang="en-US" dirty="0"/>
          </a:p>
        </p:txBody>
      </p:sp>
    </p:spTree>
    <p:extLst>
      <p:ext uri="{BB962C8B-B14F-4D97-AF65-F5344CB8AC3E}">
        <p14:creationId xmlns:p14="http://schemas.microsoft.com/office/powerpoint/2010/main" val="2818877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2AFD9-9819-6F02-8096-B512B7004535}"/>
              </a:ext>
            </a:extLst>
          </p:cNvPr>
          <p:cNvSpPr>
            <a:spLocks noGrp="1"/>
          </p:cNvSpPr>
          <p:nvPr>
            <p:ph type="title"/>
          </p:nvPr>
        </p:nvSpPr>
        <p:spPr>
          <a:xfrm>
            <a:off x="838200" y="365126"/>
            <a:ext cx="10515600" cy="444772"/>
          </a:xfrm>
        </p:spPr>
        <p:txBody>
          <a:bodyPr>
            <a:normAutofit/>
          </a:bodyPr>
          <a:lstStyle/>
          <a:p>
            <a:r>
              <a:rPr lang="en-US" sz="2400" dirty="0"/>
              <a:t>Letter to David Phillips</a:t>
            </a:r>
          </a:p>
        </p:txBody>
      </p:sp>
      <p:sp>
        <p:nvSpPr>
          <p:cNvPr id="3" name="Content Placeholder 2">
            <a:extLst>
              <a:ext uri="{FF2B5EF4-FFF2-40B4-BE49-F238E27FC236}">
                <a16:creationId xmlns:a16="http://schemas.microsoft.com/office/drawing/2014/main" id="{285679EF-298B-9ACD-CCEA-572EC7C46096}"/>
              </a:ext>
            </a:extLst>
          </p:cNvPr>
          <p:cNvSpPr>
            <a:spLocks noGrp="1"/>
          </p:cNvSpPr>
          <p:nvPr>
            <p:ph idx="1"/>
          </p:nvPr>
        </p:nvSpPr>
        <p:spPr>
          <a:xfrm>
            <a:off x="435429" y="809898"/>
            <a:ext cx="11434353" cy="5367065"/>
          </a:xfrm>
        </p:spPr>
        <p:txBody>
          <a:bodyPr>
            <a:normAutofit fontScale="32500" lnSpcReduction="20000"/>
          </a:bodyPr>
          <a:lstStyle/>
          <a:p>
            <a:pPr marL="0" indent="0">
              <a:buNone/>
            </a:pPr>
            <a:r>
              <a:rPr lang="en-GB" sz="4300" b="1" dirty="0">
                <a:effectLst/>
                <a:latin typeface="Times New Roman" panose="02020603050405020304" pitchFamily="18" charset="0"/>
              </a:rPr>
              <a:t>4.  Letter from Britton Evans to Revd David Phillips</a:t>
            </a:r>
            <a:r>
              <a:rPr lang="en-GB" sz="4300" dirty="0">
                <a:effectLst/>
                <a:latin typeface="Times New Roman" panose="02020603050405020304" pitchFamily="18" charset="0"/>
              </a:rPr>
              <a:t>.</a:t>
            </a:r>
          </a:p>
          <a:p>
            <a:pPr marL="0" indent="0">
              <a:buNone/>
            </a:pPr>
            <a:r>
              <a:rPr lang="en-GB" sz="4300" i="1" dirty="0">
                <a:effectLst/>
                <a:latin typeface="Times New Roman" panose="02020603050405020304" pitchFamily="18" charset="0"/>
              </a:rPr>
              <a:t>Addressed to the Reverend David Phillips.   </a:t>
            </a:r>
            <a:r>
              <a:rPr lang="en-GB" sz="4300" dirty="0">
                <a:effectLst/>
                <a:latin typeface="Times New Roman" panose="02020603050405020304" pitchFamily="18" charset="0"/>
              </a:rPr>
              <a:t>July  12th,   1830. </a:t>
            </a:r>
          </a:p>
          <a:p>
            <a:pPr marL="0" indent="0">
              <a:buNone/>
            </a:pPr>
            <a:r>
              <a:rPr lang="en-GB" sz="4600" dirty="0">
                <a:effectLst/>
                <a:latin typeface="Times New Roman" panose="02020603050405020304" pitchFamily="18" charset="0"/>
              </a:rPr>
              <a:t>Dear Cousin.</a:t>
            </a:r>
          </a:p>
          <a:p>
            <a:pPr marL="0" indent="0" algn="just">
              <a:buNone/>
            </a:pPr>
            <a:r>
              <a:rPr lang="en-GB" sz="4600" dirty="0">
                <a:effectLst/>
                <a:latin typeface="Times New Roman" panose="02020603050405020304" pitchFamily="18" charset="0"/>
              </a:rPr>
              <a:t>Your letter of the 5th March 1828, was duly received in the Month of June of the same Year by the hand of Mr. John Phillips, who called at my house on his way to the City of Baltimore, but of whom I have not heard since. Mrs. Mary Evans, my Mother, to whom you directed your letter is long since deceased. She died on the 6th March 1822. And my Sister Anna, who was single and lived with my mother during her lifetime, died in a Year afterwards, I have but One Brother living, whose name is Owen. He resides about One hundred and twenty five miles westwardly from this City, and about five miles southwest from a village called Carlisle, Cumberland county, in this state.   He has a wife and numerous family of children, and is the eldest of our family now living.  I have but one sister now living whose name is Elizabeth.  She is married  *******************</a:t>
            </a:r>
          </a:p>
          <a:p>
            <a:pPr marL="0" indent="0" algn="just">
              <a:buNone/>
            </a:pPr>
            <a:br>
              <a:rPr lang="en-GB" sz="4600" dirty="0">
                <a:effectLst/>
                <a:latin typeface="Times New Roman" panose="02020603050405020304" pitchFamily="18" charset="0"/>
              </a:rPr>
            </a:br>
            <a:r>
              <a:rPr lang="en-GB" sz="4600" dirty="0">
                <a:effectLst/>
                <a:latin typeface="Times New Roman" panose="02020603050405020304" pitchFamily="18" charset="0"/>
              </a:rPr>
              <a:t>They reside about thirty five miles</a:t>
            </a:r>
          </a:p>
          <a:p>
            <a:pPr marL="0" indent="0">
              <a:buNone/>
            </a:pPr>
            <a:r>
              <a:rPr lang="en-GB" sz="4600" dirty="0">
                <a:effectLst/>
                <a:latin typeface="Times New Roman" panose="02020603050405020304" pitchFamily="18" charset="0"/>
              </a:rPr>
              <a:t>******* my Brother Owen, On the great     *     *     *     *</a:t>
            </a:r>
          </a:p>
          <a:p>
            <a:pPr marL="0" indent="0">
              <a:buNone/>
            </a:pPr>
            <a:r>
              <a:rPr lang="en-GB" sz="4600" dirty="0">
                <a:effectLst/>
                <a:latin typeface="Times New Roman" panose="02020603050405020304" pitchFamily="18" charset="0"/>
              </a:rPr>
              <a:t>************ about five miles west of a * * *********** in Chester County in this State *********** and has a large family of children. 'I am the Youngest, of my Mothers family. I have a wife and six children. The Children are named as follows: Elizabeth Pauline. Mary Josephine, Napoleon Bonaparte. Louis Washington. Henry </a:t>
            </a:r>
            <a:r>
              <a:rPr lang="en-GB" sz="4600" dirty="0" err="1">
                <a:effectLst/>
                <a:latin typeface="Times New Roman" panose="02020603050405020304" pitchFamily="18" charset="0"/>
              </a:rPr>
              <a:t>Messena</a:t>
            </a:r>
            <a:r>
              <a:rPr lang="en-GB" sz="4600" dirty="0">
                <a:effectLst/>
                <a:latin typeface="Times New Roman" panose="02020603050405020304" pitchFamily="18" charset="0"/>
              </a:rPr>
              <a:t>. Britton Murat. I was absent from this City about Nine Years, during which time I served as an officer in the United States Army, having been in Canada and along our Northern Frontier contending against the British Troops and Savages together during the late war,</a:t>
            </a:r>
          </a:p>
          <a:p>
            <a:pPr marL="0" indent="0">
              <a:buNone/>
            </a:pPr>
            <a:r>
              <a:rPr lang="en-GB" sz="4600" dirty="0">
                <a:effectLst/>
                <a:latin typeface="Times New Roman" panose="02020603050405020304" pitchFamily="18" charset="0"/>
              </a:rPr>
              <a:t>I returned home to this City in the latter part of the Year 1821, in sufficient, time to settle my Mothers affairs and witness her departure into another, and, I trust, a better world.</a:t>
            </a:r>
          </a:p>
          <a:p>
            <a:pPr marL="0" indent="0">
              <a:buNone/>
            </a:pPr>
            <a:r>
              <a:rPr lang="en-GB" sz="4600" dirty="0">
                <a:effectLst/>
                <a:latin typeface="Times New Roman" panose="02020603050405020304" pitchFamily="18" charset="0"/>
              </a:rPr>
              <a:t>After my return from the active service of the Army I was appointed a Justice of the Peace, arid Colonel of the State Troops, which offices I now hold. I reside on my own property, No. 276 South 4th Street, being a Three Storey Brick House. I have been thus minute in my details of the family in order that should you or any of my other relations ever visit this Country, yon will the more readily be enabled to find some part of our family. I should be much pleased to hear from you on the receipt of this letter, in which I should wish to be informed of the names, residence and circumstances of all my relatives in Wales, as it is a subject with which I am but partially acquainted.</a:t>
            </a:r>
          </a:p>
          <a:p>
            <a:endParaRPr lang="en-US" dirty="0"/>
          </a:p>
        </p:txBody>
      </p:sp>
    </p:spTree>
    <p:extLst>
      <p:ext uri="{BB962C8B-B14F-4D97-AF65-F5344CB8AC3E}">
        <p14:creationId xmlns:p14="http://schemas.microsoft.com/office/powerpoint/2010/main" val="243948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48302B0D-14FD-F18F-080C-F4FD6F40FF63}"/>
              </a:ext>
            </a:extLst>
          </p:cNvPr>
          <p:cNvSpPr/>
          <p:nvPr/>
        </p:nvSpPr>
        <p:spPr>
          <a:xfrm>
            <a:off x="888274" y="770707"/>
            <a:ext cx="1115568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E7420D-0E9E-3409-A5A0-A5081B2C093D}"/>
              </a:ext>
            </a:extLst>
          </p:cNvPr>
          <p:cNvSpPr/>
          <p:nvPr/>
        </p:nvSpPr>
        <p:spPr>
          <a:xfrm>
            <a:off x="888274" y="705394"/>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D6ED83-B165-2DD3-5817-C79F89300BCF}"/>
              </a:ext>
            </a:extLst>
          </p:cNvPr>
          <p:cNvSpPr/>
          <p:nvPr/>
        </p:nvSpPr>
        <p:spPr>
          <a:xfrm>
            <a:off x="11643360" y="685783"/>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DEAA94-F2B0-C609-5A3B-4C0C1F23205A}"/>
              </a:ext>
            </a:extLst>
          </p:cNvPr>
          <p:cNvSpPr/>
          <p:nvPr/>
        </p:nvSpPr>
        <p:spPr>
          <a:xfrm>
            <a:off x="6096000" y="705392"/>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20F0B-3056-417B-AA34-FFA4B09187BC}"/>
              </a:ext>
            </a:extLst>
          </p:cNvPr>
          <p:cNvSpPr/>
          <p:nvPr/>
        </p:nvSpPr>
        <p:spPr>
          <a:xfrm>
            <a:off x="1959928" y="705380"/>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744A08-EE7E-73EE-2335-CA8E77209C8F}"/>
              </a:ext>
            </a:extLst>
          </p:cNvPr>
          <p:cNvSpPr/>
          <p:nvPr/>
        </p:nvSpPr>
        <p:spPr>
          <a:xfrm>
            <a:off x="2978900" y="705380"/>
            <a:ext cx="174173"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EAA031-F0F3-AC9C-FE7C-BE4503B06553}"/>
              </a:ext>
            </a:extLst>
          </p:cNvPr>
          <p:cNvSpPr/>
          <p:nvPr/>
        </p:nvSpPr>
        <p:spPr>
          <a:xfrm>
            <a:off x="3997873" y="705380"/>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E4D217-D836-BBCF-0ED4-A80B8E58B0E8}"/>
              </a:ext>
            </a:extLst>
          </p:cNvPr>
          <p:cNvSpPr/>
          <p:nvPr/>
        </p:nvSpPr>
        <p:spPr>
          <a:xfrm>
            <a:off x="5032456" y="705380"/>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B74DF1-3A2E-D91F-5078-3E43A279ADEA}"/>
              </a:ext>
            </a:extLst>
          </p:cNvPr>
          <p:cNvSpPr txBox="1"/>
          <p:nvPr/>
        </p:nvSpPr>
        <p:spPr>
          <a:xfrm>
            <a:off x="548640" y="339634"/>
            <a:ext cx="11573690" cy="646331"/>
          </a:xfrm>
          <a:prstGeom prst="rect">
            <a:avLst/>
          </a:prstGeom>
          <a:noFill/>
        </p:spPr>
        <p:txBody>
          <a:bodyPr wrap="square" rtlCol="0">
            <a:spAutoFit/>
          </a:bodyPr>
          <a:lstStyle/>
          <a:p>
            <a:r>
              <a:rPr lang="en-US" dirty="0"/>
              <a:t> 1760	    1770	       1780	         1790.          1800          1810.          1820	1830	1840	 1850	    1860   1865	</a:t>
            </a:r>
          </a:p>
        </p:txBody>
      </p:sp>
      <p:sp>
        <p:nvSpPr>
          <p:cNvPr id="13" name="Rectangle 12">
            <a:extLst>
              <a:ext uri="{FF2B5EF4-FFF2-40B4-BE49-F238E27FC236}">
                <a16:creationId xmlns:a16="http://schemas.microsoft.com/office/drawing/2014/main" id="{095A5D74-926E-D911-A69A-6048318EBA69}"/>
              </a:ext>
            </a:extLst>
          </p:cNvPr>
          <p:cNvSpPr/>
          <p:nvPr/>
        </p:nvSpPr>
        <p:spPr>
          <a:xfrm>
            <a:off x="7114923" y="705380"/>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FBCA7B-4E88-6FCD-2BBE-C8D20204F0F4}"/>
              </a:ext>
            </a:extLst>
          </p:cNvPr>
          <p:cNvSpPr/>
          <p:nvPr/>
        </p:nvSpPr>
        <p:spPr>
          <a:xfrm>
            <a:off x="8081973" y="705380"/>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7C5874-F5DD-3F3C-DC28-9048F8D47B09}"/>
              </a:ext>
            </a:extLst>
          </p:cNvPr>
          <p:cNvSpPr/>
          <p:nvPr/>
        </p:nvSpPr>
        <p:spPr>
          <a:xfrm>
            <a:off x="9996380" y="686527"/>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ACA25B-6218-68D0-0355-0EA23BDCDF53}"/>
              </a:ext>
            </a:extLst>
          </p:cNvPr>
          <p:cNvSpPr/>
          <p:nvPr/>
        </p:nvSpPr>
        <p:spPr>
          <a:xfrm>
            <a:off x="9049023" y="690888"/>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3D56E18-F0D9-076C-33D3-2D361CFE0380}"/>
              </a:ext>
            </a:extLst>
          </p:cNvPr>
          <p:cNvSpPr/>
          <p:nvPr/>
        </p:nvSpPr>
        <p:spPr>
          <a:xfrm>
            <a:off x="11052424" y="688707"/>
            <a:ext cx="174172" cy="2002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a:extLst>
              <a:ext uri="{FF2B5EF4-FFF2-40B4-BE49-F238E27FC236}">
                <a16:creationId xmlns:a16="http://schemas.microsoft.com/office/drawing/2014/main" id="{3882F196-03F0-F1AE-881F-04AE7C1DB510}"/>
              </a:ext>
            </a:extLst>
          </p:cNvPr>
          <p:cNvSpPr/>
          <p:nvPr/>
        </p:nvSpPr>
        <p:spPr>
          <a:xfrm>
            <a:off x="2889091" y="1184369"/>
            <a:ext cx="594338" cy="11972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Frame 21">
            <a:extLst>
              <a:ext uri="{FF2B5EF4-FFF2-40B4-BE49-F238E27FC236}">
                <a16:creationId xmlns:a16="http://schemas.microsoft.com/office/drawing/2014/main" id="{804B8517-8AEE-0CD2-B3D8-DAC7E1993AD9}"/>
              </a:ext>
            </a:extLst>
          </p:cNvPr>
          <p:cNvSpPr/>
          <p:nvPr/>
        </p:nvSpPr>
        <p:spPr>
          <a:xfrm>
            <a:off x="3905793" y="1184369"/>
            <a:ext cx="1014549" cy="1262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ame 22">
            <a:extLst>
              <a:ext uri="{FF2B5EF4-FFF2-40B4-BE49-F238E27FC236}">
                <a16:creationId xmlns:a16="http://schemas.microsoft.com/office/drawing/2014/main" id="{2652A1D1-7E83-2E2A-31B6-17D70A524FB9}"/>
              </a:ext>
            </a:extLst>
          </p:cNvPr>
          <p:cNvSpPr/>
          <p:nvPr/>
        </p:nvSpPr>
        <p:spPr>
          <a:xfrm>
            <a:off x="5032456" y="1184369"/>
            <a:ext cx="1647018" cy="1262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ame 23">
            <a:extLst>
              <a:ext uri="{FF2B5EF4-FFF2-40B4-BE49-F238E27FC236}">
                <a16:creationId xmlns:a16="http://schemas.microsoft.com/office/drawing/2014/main" id="{9651C8AC-4974-E88B-AF8C-C08CD0E4CE2F}"/>
              </a:ext>
            </a:extLst>
          </p:cNvPr>
          <p:cNvSpPr/>
          <p:nvPr/>
        </p:nvSpPr>
        <p:spPr>
          <a:xfrm>
            <a:off x="11120846" y="1197144"/>
            <a:ext cx="715350" cy="12001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ame 24">
            <a:extLst>
              <a:ext uri="{FF2B5EF4-FFF2-40B4-BE49-F238E27FC236}">
                <a16:creationId xmlns:a16="http://schemas.microsoft.com/office/drawing/2014/main" id="{75E12A7E-1947-3034-952A-2DAE1570609F}"/>
              </a:ext>
            </a:extLst>
          </p:cNvPr>
          <p:cNvSpPr/>
          <p:nvPr/>
        </p:nvSpPr>
        <p:spPr>
          <a:xfrm>
            <a:off x="6352914" y="1493666"/>
            <a:ext cx="404949" cy="1262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Frame 25">
            <a:extLst>
              <a:ext uri="{FF2B5EF4-FFF2-40B4-BE49-F238E27FC236}">
                <a16:creationId xmlns:a16="http://schemas.microsoft.com/office/drawing/2014/main" id="{82F7064E-5E18-95F8-C044-2AE3ADC6166B}"/>
              </a:ext>
            </a:extLst>
          </p:cNvPr>
          <p:cNvSpPr/>
          <p:nvPr/>
        </p:nvSpPr>
        <p:spPr>
          <a:xfrm>
            <a:off x="8586499" y="1134550"/>
            <a:ext cx="192406" cy="19621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ame 26">
            <a:extLst>
              <a:ext uri="{FF2B5EF4-FFF2-40B4-BE49-F238E27FC236}">
                <a16:creationId xmlns:a16="http://schemas.microsoft.com/office/drawing/2014/main" id="{2779E9CB-D40A-F0F0-69E4-2F205AF9F409}"/>
              </a:ext>
            </a:extLst>
          </p:cNvPr>
          <p:cNvSpPr/>
          <p:nvPr/>
        </p:nvSpPr>
        <p:spPr>
          <a:xfrm>
            <a:off x="452846" y="2068301"/>
            <a:ext cx="783772" cy="1262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907CABA2-A0A1-9CA5-9B98-6F5F6708F331}"/>
              </a:ext>
            </a:extLst>
          </p:cNvPr>
          <p:cNvSpPr txBox="1"/>
          <p:nvPr/>
        </p:nvSpPr>
        <p:spPr>
          <a:xfrm>
            <a:off x="1880011" y="2784563"/>
            <a:ext cx="1994263" cy="646331"/>
          </a:xfrm>
          <a:prstGeom prst="rect">
            <a:avLst/>
          </a:prstGeom>
          <a:noFill/>
        </p:spPr>
        <p:txBody>
          <a:bodyPr wrap="square" rtlCol="0">
            <a:spAutoFit/>
          </a:bodyPr>
          <a:lstStyle/>
          <a:p>
            <a:r>
              <a:rPr lang="en-US" dirty="0"/>
              <a:t>American War of Independence</a:t>
            </a:r>
          </a:p>
        </p:txBody>
      </p:sp>
      <p:sp>
        <p:nvSpPr>
          <p:cNvPr id="29" name="TextBox 28">
            <a:extLst>
              <a:ext uri="{FF2B5EF4-FFF2-40B4-BE49-F238E27FC236}">
                <a16:creationId xmlns:a16="http://schemas.microsoft.com/office/drawing/2014/main" id="{EB626217-3119-6712-28F7-D91F37168632}"/>
              </a:ext>
            </a:extLst>
          </p:cNvPr>
          <p:cNvSpPr txBox="1"/>
          <p:nvPr/>
        </p:nvSpPr>
        <p:spPr>
          <a:xfrm>
            <a:off x="4297132" y="4240013"/>
            <a:ext cx="1218012" cy="1200329"/>
          </a:xfrm>
          <a:prstGeom prst="rect">
            <a:avLst/>
          </a:prstGeom>
          <a:noFill/>
        </p:spPr>
        <p:txBody>
          <a:bodyPr wrap="square" rtlCol="0">
            <a:spAutoFit/>
          </a:bodyPr>
          <a:lstStyle/>
          <a:p>
            <a:r>
              <a:rPr lang="en-US" dirty="0"/>
              <a:t>The French Revolution, </a:t>
            </a:r>
          </a:p>
          <a:p>
            <a:r>
              <a:rPr lang="en-US" dirty="0"/>
              <a:t>1789 ..</a:t>
            </a:r>
          </a:p>
        </p:txBody>
      </p:sp>
      <p:sp>
        <p:nvSpPr>
          <p:cNvPr id="30" name="TextBox 29">
            <a:extLst>
              <a:ext uri="{FF2B5EF4-FFF2-40B4-BE49-F238E27FC236}">
                <a16:creationId xmlns:a16="http://schemas.microsoft.com/office/drawing/2014/main" id="{D27F7EB8-C68F-51D9-32B4-53FAFC784F02}"/>
              </a:ext>
            </a:extLst>
          </p:cNvPr>
          <p:cNvSpPr txBox="1"/>
          <p:nvPr/>
        </p:nvSpPr>
        <p:spPr>
          <a:xfrm>
            <a:off x="356504" y="4911368"/>
            <a:ext cx="1968139" cy="1477328"/>
          </a:xfrm>
          <a:prstGeom prst="rect">
            <a:avLst/>
          </a:prstGeom>
          <a:noFill/>
        </p:spPr>
        <p:txBody>
          <a:bodyPr wrap="square" rtlCol="0">
            <a:spAutoFit/>
          </a:bodyPr>
          <a:lstStyle/>
          <a:p>
            <a:r>
              <a:rPr lang="en-US" dirty="0">
                <a:solidFill>
                  <a:srgbClr val="FF0000"/>
                </a:solidFill>
              </a:rPr>
              <a:t>David Mathias </a:t>
            </a:r>
            <a:r>
              <a:rPr lang="en-US" dirty="0"/>
              <a:t>emigrates to North America with his young family in this period</a:t>
            </a:r>
          </a:p>
        </p:txBody>
      </p:sp>
      <p:sp>
        <p:nvSpPr>
          <p:cNvPr id="31" name="Frame 30">
            <a:extLst>
              <a:ext uri="{FF2B5EF4-FFF2-40B4-BE49-F238E27FC236}">
                <a16:creationId xmlns:a16="http://schemas.microsoft.com/office/drawing/2014/main" id="{C29BD676-41E7-A113-1A30-51BDF6C829F0}"/>
              </a:ext>
            </a:extLst>
          </p:cNvPr>
          <p:cNvSpPr/>
          <p:nvPr/>
        </p:nvSpPr>
        <p:spPr>
          <a:xfrm>
            <a:off x="10241467" y="1196426"/>
            <a:ext cx="540991" cy="120010"/>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0937B43B-9BBD-415E-01D7-A01A6A4C533A}"/>
              </a:ext>
            </a:extLst>
          </p:cNvPr>
          <p:cNvSpPr txBox="1"/>
          <p:nvPr/>
        </p:nvSpPr>
        <p:spPr>
          <a:xfrm>
            <a:off x="10861894" y="1512161"/>
            <a:ext cx="1349829" cy="369332"/>
          </a:xfrm>
          <a:prstGeom prst="rect">
            <a:avLst/>
          </a:prstGeom>
          <a:noFill/>
        </p:spPr>
        <p:txBody>
          <a:bodyPr wrap="square" rtlCol="0">
            <a:spAutoFit/>
          </a:bodyPr>
          <a:lstStyle/>
          <a:p>
            <a:r>
              <a:rPr lang="en-US" dirty="0"/>
              <a:t>US Civil War</a:t>
            </a:r>
          </a:p>
        </p:txBody>
      </p:sp>
      <p:sp>
        <p:nvSpPr>
          <p:cNvPr id="33" name="TextBox 32">
            <a:extLst>
              <a:ext uri="{FF2B5EF4-FFF2-40B4-BE49-F238E27FC236}">
                <a16:creationId xmlns:a16="http://schemas.microsoft.com/office/drawing/2014/main" id="{8FE867C0-9507-45FB-BB9A-62125F4FAF65}"/>
              </a:ext>
            </a:extLst>
          </p:cNvPr>
          <p:cNvSpPr txBox="1"/>
          <p:nvPr/>
        </p:nvSpPr>
        <p:spPr>
          <a:xfrm>
            <a:off x="9721071" y="2012889"/>
            <a:ext cx="1463041" cy="646331"/>
          </a:xfrm>
          <a:prstGeom prst="rect">
            <a:avLst/>
          </a:prstGeom>
          <a:noFill/>
        </p:spPr>
        <p:txBody>
          <a:bodyPr wrap="square" rtlCol="0">
            <a:spAutoFit/>
          </a:bodyPr>
          <a:lstStyle/>
          <a:p>
            <a:r>
              <a:rPr lang="en-US" dirty="0"/>
              <a:t>Crimean War 1853-56</a:t>
            </a:r>
          </a:p>
        </p:txBody>
      </p:sp>
      <p:cxnSp>
        <p:nvCxnSpPr>
          <p:cNvPr id="35" name="Straight Arrow Connector 34">
            <a:extLst>
              <a:ext uri="{FF2B5EF4-FFF2-40B4-BE49-F238E27FC236}">
                <a16:creationId xmlns:a16="http://schemas.microsoft.com/office/drawing/2014/main" id="{EFC98A98-4DA6-8A1A-53CA-799E04D966D8}"/>
              </a:ext>
            </a:extLst>
          </p:cNvPr>
          <p:cNvCxnSpPr>
            <a:cxnSpLocks/>
          </p:cNvCxnSpPr>
          <p:nvPr/>
        </p:nvCxnSpPr>
        <p:spPr>
          <a:xfrm flipH="1" flipV="1">
            <a:off x="844732" y="2307771"/>
            <a:ext cx="43542" cy="2603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4ACFFF8-4C32-2F25-E7FE-0A460516A34E}"/>
              </a:ext>
            </a:extLst>
          </p:cNvPr>
          <p:cNvCxnSpPr>
            <a:cxnSpLocks/>
          </p:cNvCxnSpPr>
          <p:nvPr/>
        </p:nvCxnSpPr>
        <p:spPr>
          <a:xfrm flipV="1">
            <a:off x="3065986" y="1428206"/>
            <a:ext cx="0" cy="1438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19D443A-FA45-AF94-5CB1-4241C99AEB0A}"/>
              </a:ext>
            </a:extLst>
          </p:cNvPr>
          <p:cNvCxnSpPr>
            <a:cxnSpLocks/>
          </p:cNvCxnSpPr>
          <p:nvPr/>
        </p:nvCxnSpPr>
        <p:spPr>
          <a:xfrm flipV="1">
            <a:off x="4198669" y="1330768"/>
            <a:ext cx="64596" cy="4495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003AAFF-F14A-6C72-DDBD-688CC5039B08}"/>
              </a:ext>
            </a:extLst>
          </p:cNvPr>
          <p:cNvCxnSpPr>
            <a:cxnSpLocks/>
          </p:cNvCxnSpPr>
          <p:nvPr/>
        </p:nvCxnSpPr>
        <p:spPr>
          <a:xfrm flipV="1">
            <a:off x="7371815" y="816426"/>
            <a:ext cx="17408" cy="4855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C12B66A-CAF7-39B8-C97F-1C5F4C5508DF}"/>
              </a:ext>
            </a:extLst>
          </p:cNvPr>
          <p:cNvCxnSpPr>
            <a:cxnSpLocks/>
          </p:cNvCxnSpPr>
          <p:nvPr/>
        </p:nvCxnSpPr>
        <p:spPr>
          <a:xfrm flipV="1">
            <a:off x="4528458" y="1317154"/>
            <a:ext cx="0" cy="134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0CD6E1-67F4-B9E4-D045-0CFA41C39DF0}"/>
              </a:ext>
            </a:extLst>
          </p:cNvPr>
          <p:cNvCxnSpPr>
            <a:cxnSpLocks/>
          </p:cNvCxnSpPr>
          <p:nvPr/>
        </p:nvCxnSpPr>
        <p:spPr>
          <a:xfrm flipV="1">
            <a:off x="5839087" y="1341120"/>
            <a:ext cx="16878" cy="355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4892C09-328C-355A-1164-8F8B19252ED9}"/>
              </a:ext>
            </a:extLst>
          </p:cNvPr>
          <p:cNvSpPr txBox="1"/>
          <p:nvPr/>
        </p:nvSpPr>
        <p:spPr>
          <a:xfrm>
            <a:off x="3413760" y="5974080"/>
            <a:ext cx="1792868" cy="646331"/>
          </a:xfrm>
          <a:prstGeom prst="rect">
            <a:avLst/>
          </a:prstGeom>
          <a:noFill/>
        </p:spPr>
        <p:txBody>
          <a:bodyPr wrap="square" rtlCol="0">
            <a:spAutoFit/>
          </a:bodyPr>
          <a:lstStyle/>
          <a:p>
            <a:r>
              <a:rPr lang="en-US" dirty="0">
                <a:solidFill>
                  <a:srgbClr val="FF0000"/>
                </a:solidFill>
              </a:rPr>
              <a:t>David Mathias.</a:t>
            </a:r>
          </a:p>
          <a:p>
            <a:r>
              <a:rPr lang="en-US" dirty="0">
                <a:solidFill>
                  <a:srgbClr val="FF0000"/>
                </a:solidFill>
              </a:rPr>
              <a:t>1791 letter</a:t>
            </a:r>
          </a:p>
        </p:txBody>
      </p:sp>
      <p:cxnSp>
        <p:nvCxnSpPr>
          <p:cNvPr id="48" name="Straight Arrow Connector 47">
            <a:extLst>
              <a:ext uri="{FF2B5EF4-FFF2-40B4-BE49-F238E27FC236}">
                <a16:creationId xmlns:a16="http://schemas.microsoft.com/office/drawing/2014/main" id="{D3588856-4FAB-1D8D-5A04-875CC119E265}"/>
              </a:ext>
            </a:extLst>
          </p:cNvPr>
          <p:cNvCxnSpPr>
            <a:cxnSpLocks/>
          </p:cNvCxnSpPr>
          <p:nvPr/>
        </p:nvCxnSpPr>
        <p:spPr>
          <a:xfrm flipV="1">
            <a:off x="2855371" y="785931"/>
            <a:ext cx="0" cy="32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8EA5AC7-EE39-69D0-7034-9AB3DC29AF51}"/>
              </a:ext>
            </a:extLst>
          </p:cNvPr>
          <p:cNvSpPr txBox="1"/>
          <p:nvPr/>
        </p:nvSpPr>
        <p:spPr>
          <a:xfrm>
            <a:off x="1772209" y="1540253"/>
            <a:ext cx="1459253" cy="923330"/>
          </a:xfrm>
          <a:prstGeom prst="rect">
            <a:avLst/>
          </a:prstGeom>
          <a:noFill/>
        </p:spPr>
        <p:txBody>
          <a:bodyPr wrap="square" rtlCol="0">
            <a:spAutoFit/>
          </a:bodyPr>
          <a:lstStyle/>
          <a:p>
            <a:r>
              <a:rPr lang="en-US" dirty="0"/>
              <a:t>US privateer bombards Fishguard</a:t>
            </a:r>
          </a:p>
        </p:txBody>
      </p:sp>
      <p:sp>
        <p:nvSpPr>
          <p:cNvPr id="52" name="TextBox 51">
            <a:extLst>
              <a:ext uri="{FF2B5EF4-FFF2-40B4-BE49-F238E27FC236}">
                <a16:creationId xmlns:a16="http://schemas.microsoft.com/office/drawing/2014/main" id="{8B42B747-791C-CB34-7E76-6C9D97246E6E}"/>
              </a:ext>
            </a:extLst>
          </p:cNvPr>
          <p:cNvSpPr txBox="1"/>
          <p:nvPr/>
        </p:nvSpPr>
        <p:spPr>
          <a:xfrm>
            <a:off x="5282929" y="1670227"/>
            <a:ext cx="1252827" cy="923330"/>
          </a:xfrm>
          <a:prstGeom prst="rect">
            <a:avLst/>
          </a:prstGeom>
          <a:noFill/>
        </p:spPr>
        <p:txBody>
          <a:bodyPr wrap="square" rtlCol="0">
            <a:spAutoFit/>
          </a:bodyPr>
          <a:lstStyle/>
          <a:p>
            <a:r>
              <a:rPr lang="en-US" dirty="0"/>
              <a:t>Napoleonic Wars; end 1815</a:t>
            </a:r>
          </a:p>
        </p:txBody>
      </p:sp>
      <p:sp>
        <p:nvSpPr>
          <p:cNvPr id="54" name="TextBox 53">
            <a:extLst>
              <a:ext uri="{FF2B5EF4-FFF2-40B4-BE49-F238E27FC236}">
                <a16:creationId xmlns:a16="http://schemas.microsoft.com/office/drawing/2014/main" id="{7F75F04E-0211-9782-0B61-60404BA4D4F5}"/>
              </a:ext>
            </a:extLst>
          </p:cNvPr>
          <p:cNvSpPr txBox="1"/>
          <p:nvPr/>
        </p:nvSpPr>
        <p:spPr>
          <a:xfrm>
            <a:off x="5848081" y="5672242"/>
            <a:ext cx="2408061" cy="369332"/>
          </a:xfrm>
          <a:prstGeom prst="rect">
            <a:avLst/>
          </a:prstGeom>
          <a:noFill/>
        </p:spPr>
        <p:txBody>
          <a:bodyPr wrap="square" rtlCol="0">
            <a:spAutoFit/>
          </a:bodyPr>
          <a:lstStyle/>
          <a:p>
            <a:r>
              <a:rPr lang="en-US" dirty="0">
                <a:solidFill>
                  <a:srgbClr val="FF0000"/>
                </a:solidFill>
              </a:rPr>
              <a:t>Mary Evans letter 1821 </a:t>
            </a:r>
          </a:p>
        </p:txBody>
      </p:sp>
      <p:sp>
        <p:nvSpPr>
          <p:cNvPr id="56" name="TextBox 55">
            <a:extLst>
              <a:ext uri="{FF2B5EF4-FFF2-40B4-BE49-F238E27FC236}">
                <a16:creationId xmlns:a16="http://schemas.microsoft.com/office/drawing/2014/main" id="{9CA3A495-9C5A-E22A-B27E-2F66F310A469}"/>
              </a:ext>
            </a:extLst>
          </p:cNvPr>
          <p:cNvSpPr txBox="1"/>
          <p:nvPr/>
        </p:nvSpPr>
        <p:spPr>
          <a:xfrm>
            <a:off x="8539898" y="3028386"/>
            <a:ext cx="1366594" cy="923330"/>
          </a:xfrm>
          <a:prstGeom prst="rect">
            <a:avLst/>
          </a:prstGeom>
          <a:noFill/>
        </p:spPr>
        <p:txBody>
          <a:bodyPr wrap="square" rtlCol="0">
            <a:spAutoFit/>
          </a:bodyPr>
          <a:lstStyle/>
          <a:p>
            <a:r>
              <a:rPr lang="en-US" dirty="0"/>
              <a:t>US war with Mexico.</a:t>
            </a:r>
          </a:p>
          <a:p>
            <a:r>
              <a:rPr lang="en-US" dirty="0"/>
              <a:t>The Alamo</a:t>
            </a:r>
          </a:p>
        </p:txBody>
      </p:sp>
      <p:cxnSp>
        <p:nvCxnSpPr>
          <p:cNvPr id="57" name="Straight Arrow Connector 56">
            <a:extLst>
              <a:ext uri="{FF2B5EF4-FFF2-40B4-BE49-F238E27FC236}">
                <a16:creationId xmlns:a16="http://schemas.microsoft.com/office/drawing/2014/main" id="{BFA76FEA-B9F2-98C9-50F5-408CC217E30E}"/>
              </a:ext>
            </a:extLst>
          </p:cNvPr>
          <p:cNvCxnSpPr/>
          <p:nvPr/>
        </p:nvCxnSpPr>
        <p:spPr>
          <a:xfrm flipV="1">
            <a:off x="8704218" y="1304089"/>
            <a:ext cx="0" cy="1706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21758F1-C9F8-8D14-2F8F-84826927EE6A}"/>
              </a:ext>
            </a:extLst>
          </p:cNvPr>
          <p:cNvCxnSpPr>
            <a:cxnSpLocks/>
          </p:cNvCxnSpPr>
          <p:nvPr/>
        </p:nvCxnSpPr>
        <p:spPr>
          <a:xfrm flipV="1">
            <a:off x="8169059" y="952340"/>
            <a:ext cx="0" cy="5021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A5593F3-D588-8C4C-2637-96F8309AE1F8}"/>
              </a:ext>
            </a:extLst>
          </p:cNvPr>
          <p:cNvSpPr txBox="1"/>
          <p:nvPr/>
        </p:nvSpPr>
        <p:spPr>
          <a:xfrm>
            <a:off x="7844992" y="6041574"/>
            <a:ext cx="2408061" cy="923330"/>
          </a:xfrm>
          <a:prstGeom prst="rect">
            <a:avLst/>
          </a:prstGeom>
          <a:noFill/>
        </p:spPr>
        <p:txBody>
          <a:bodyPr wrap="square" rtlCol="0">
            <a:spAutoFit/>
          </a:bodyPr>
          <a:lstStyle/>
          <a:p>
            <a:r>
              <a:rPr lang="en-US" dirty="0">
                <a:solidFill>
                  <a:srgbClr val="FF0000"/>
                </a:solidFill>
              </a:rPr>
              <a:t>Britton Evans </a:t>
            </a:r>
          </a:p>
          <a:p>
            <a:r>
              <a:rPr lang="en-US" dirty="0">
                <a:solidFill>
                  <a:srgbClr val="FF0000"/>
                </a:solidFill>
              </a:rPr>
              <a:t>Letter 1830, 1837</a:t>
            </a:r>
          </a:p>
          <a:p>
            <a:endParaRPr lang="en-US" dirty="0"/>
          </a:p>
        </p:txBody>
      </p:sp>
      <p:cxnSp>
        <p:nvCxnSpPr>
          <p:cNvPr id="65" name="Straight Arrow Connector 64">
            <a:extLst>
              <a:ext uri="{FF2B5EF4-FFF2-40B4-BE49-F238E27FC236}">
                <a16:creationId xmlns:a16="http://schemas.microsoft.com/office/drawing/2014/main" id="{5283FB7A-FD6E-CEDA-6330-378F17A85C12}"/>
              </a:ext>
            </a:extLst>
          </p:cNvPr>
          <p:cNvCxnSpPr>
            <a:cxnSpLocks/>
          </p:cNvCxnSpPr>
          <p:nvPr/>
        </p:nvCxnSpPr>
        <p:spPr>
          <a:xfrm flipV="1">
            <a:off x="10511962" y="1341120"/>
            <a:ext cx="0" cy="66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8D10DDA-DC4B-4DBD-365B-A67675E4DF11}"/>
              </a:ext>
            </a:extLst>
          </p:cNvPr>
          <p:cNvCxnSpPr>
            <a:cxnSpLocks/>
            <a:endCxn id="24" idx="2"/>
          </p:cNvCxnSpPr>
          <p:nvPr/>
        </p:nvCxnSpPr>
        <p:spPr>
          <a:xfrm flipV="1">
            <a:off x="11478521" y="1317154"/>
            <a:ext cx="0" cy="211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B353C5DC-F576-3449-A3DB-61B0E2E8162E}"/>
              </a:ext>
            </a:extLst>
          </p:cNvPr>
          <p:cNvCxnSpPr>
            <a:cxnSpLocks/>
          </p:cNvCxnSpPr>
          <p:nvPr/>
        </p:nvCxnSpPr>
        <p:spPr>
          <a:xfrm rot="5400000" flipH="1" flipV="1">
            <a:off x="5973643" y="3242509"/>
            <a:ext cx="5139241" cy="287076"/>
          </a:xfrm>
          <a:prstGeom prst="bentConnector3">
            <a:avLst>
              <a:gd name="adj1" fmla="val 960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91BC7-66FD-53AB-E307-45CBE990CF01}"/>
              </a:ext>
            </a:extLst>
          </p:cNvPr>
          <p:cNvCxnSpPr/>
          <p:nvPr/>
        </p:nvCxnSpPr>
        <p:spPr>
          <a:xfrm flipV="1">
            <a:off x="10607040" y="2866328"/>
            <a:ext cx="0" cy="3089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4640B4E-F2F4-3782-E5F6-4ED826B90272}"/>
              </a:ext>
            </a:extLst>
          </p:cNvPr>
          <p:cNvCxnSpPr>
            <a:cxnSpLocks/>
          </p:cNvCxnSpPr>
          <p:nvPr/>
        </p:nvCxnSpPr>
        <p:spPr>
          <a:xfrm flipH="1" flipV="1">
            <a:off x="9404767" y="2865900"/>
            <a:ext cx="1202273" cy="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F07DC10-8017-9EA4-4E00-C47AB23ABD84}"/>
              </a:ext>
            </a:extLst>
          </p:cNvPr>
          <p:cNvCxnSpPr>
            <a:cxnSpLocks/>
          </p:cNvCxnSpPr>
          <p:nvPr/>
        </p:nvCxnSpPr>
        <p:spPr>
          <a:xfrm flipV="1">
            <a:off x="9404767" y="1107670"/>
            <a:ext cx="9266" cy="175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345A8BD-6D4E-AEE0-E8DC-8E5A853F435D}"/>
              </a:ext>
            </a:extLst>
          </p:cNvPr>
          <p:cNvCxnSpPr>
            <a:cxnSpLocks/>
          </p:cNvCxnSpPr>
          <p:nvPr/>
        </p:nvCxnSpPr>
        <p:spPr>
          <a:xfrm>
            <a:off x="9414033" y="1134550"/>
            <a:ext cx="6860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2D6BE20-7931-61A7-2581-BED00D22B6B9}"/>
              </a:ext>
            </a:extLst>
          </p:cNvPr>
          <p:cNvCxnSpPr>
            <a:cxnSpLocks/>
          </p:cNvCxnSpPr>
          <p:nvPr/>
        </p:nvCxnSpPr>
        <p:spPr>
          <a:xfrm flipV="1">
            <a:off x="10083466" y="965011"/>
            <a:ext cx="0" cy="169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563130F-F0E5-1ED9-000D-73EB69F45FDC}"/>
              </a:ext>
            </a:extLst>
          </p:cNvPr>
          <p:cNvCxnSpPr>
            <a:cxnSpLocks/>
          </p:cNvCxnSpPr>
          <p:nvPr/>
        </p:nvCxnSpPr>
        <p:spPr>
          <a:xfrm flipH="1">
            <a:off x="2420986" y="1107670"/>
            <a:ext cx="4343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B8CAB42-B90C-A866-8CF9-E80E96FA9855}"/>
              </a:ext>
            </a:extLst>
          </p:cNvPr>
          <p:cNvCxnSpPr>
            <a:cxnSpLocks/>
          </p:cNvCxnSpPr>
          <p:nvPr/>
        </p:nvCxnSpPr>
        <p:spPr>
          <a:xfrm flipV="1">
            <a:off x="2420986" y="1107670"/>
            <a:ext cx="0" cy="387304"/>
          </a:xfrm>
          <a:prstGeom prst="line">
            <a:avLst/>
          </a:prstGeom>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5D43E54E-1342-4541-BD1D-AEFDF782DC97}"/>
              </a:ext>
            </a:extLst>
          </p:cNvPr>
          <p:cNvSpPr txBox="1"/>
          <p:nvPr/>
        </p:nvSpPr>
        <p:spPr>
          <a:xfrm>
            <a:off x="9858794" y="5974080"/>
            <a:ext cx="2185160" cy="646331"/>
          </a:xfrm>
          <a:prstGeom prst="rect">
            <a:avLst/>
          </a:prstGeom>
          <a:noFill/>
        </p:spPr>
        <p:txBody>
          <a:bodyPr wrap="square" rtlCol="0">
            <a:spAutoFit/>
          </a:bodyPr>
          <a:lstStyle/>
          <a:p>
            <a:r>
              <a:rPr lang="en-US" dirty="0">
                <a:solidFill>
                  <a:srgbClr val="FF0000"/>
                </a:solidFill>
              </a:rPr>
              <a:t>Britton Murat Evans. Son. Letters 1847-50</a:t>
            </a:r>
          </a:p>
        </p:txBody>
      </p:sp>
      <p:pic>
        <p:nvPicPr>
          <p:cNvPr id="1026" name="Picture 2" descr="The effects of the French Revolution - Obstacles to abolition of the slave  trade - Higher History Revision - BBC Bitesize">
            <a:extLst>
              <a:ext uri="{FF2B5EF4-FFF2-40B4-BE49-F238E27FC236}">
                <a16:creationId xmlns:a16="http://schemas.microsoft.com/office/drawing/2014/main" id="{0B24B7B2-DF1D-7DCD-794C-38D3CE06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197" y="2646422"/>
            <a:ext cx="1082887" cy="1667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erican Independence Day – AssemblyBox">
            <a:extLst>
              <a:ext uri="{FF2B5EF4-FFF2-40B4-BE49-F238E27FC236}">
                <a16:creationId xmlns:a16="http://schemas.microsoft.com/office/drawing/2014/main" id="{7A8E4058-C589-4537-2E87-581F66BB2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545" y="3374086"/>
            <a:ext cx="2036893" cy="1527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get the Alamo' depicts a racist heritage, sparking backlash">
            <a:extLst>
              <a:ext uri="{FF2B5EF4-FFF2-40B4-BE49-F238E27FC236}">
                <a16:creationId xmlns:a16="http://schemas.microsoft.com/office/drawing/2014/main" id="{F01B7096-81E1-F78A-0FD7-8531A1A1D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383" y="3948050"/>
            <a:ext cx="1865046" cy="10313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F56F0C-85F0-8CE4-3ADB-79AA64D1AF7D}"/>
              </a:ext>
            </a:extLst>
          </p:cNvPr>
          <p:cNvSpPr txBox="1"/>
          <p:nvPr/>
        </p:nvSpPr>
        <p:spPr>
          <a:xfrm>
            <a:off x="6468716" y="2576858"/>
            <a:ext cx="936181" cy="923330"/>
          </a:xfrm>
          <a:prstGeom prst="rect">
            <a:avLst/>
          </a:prstGeom>
          <a:noFill/>
        </p:spPr>
        <p:txBody>
          <a:bodyPr wrap="square" rtlCol="0">
            <a:spAutoFit/>
          </a:bodyPr>
          <a:lstStyle/>
          <a:p>
            <a:r>
              <a:rPr lang="en-US" dirty="0"/>
              <a:t>Voyage of the Albion</a:t>
            </a:r>
          </a:p>
        </p:txBody>
      </p:sp>
      <p:cxnSp>
        <p:nvCxnSpPr>
          <p:cNvPr id="3" name="Straight Arrow Connector 2">
            <a:extLst>
              <a:ext uri="{FF2B5EF4-FFF2-40B4-BE49-F238E27FC236}">
                <a16:creationId xmlns:a16="http://schemas.microsoft.com/office/drawing/2014/main" id="{27B0085F-F20E-7DD0-9B4E-4BE550DD9517}"/>
              </a:ext>
            </a:extLst>
          </p:cNvPr>
          <p:cNvCxnSpPr>
            <a:cxnSpLocks/>
          </p:cNvCxnSpPr>
          <p:nvPr/>
        </p:nvCxnSpPr>
        <p:spPr>
          <a:xfrm flipV="1">
            <a:off x="6962504" y="784765"/>
            <a:ext cx="0" cy="1770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E7A68A-966E-DFC8-E74E-BCF11DE8D2E5}"/>
              </a:ext>
            </a:extLst>
          </p:cNvPr>
          <p:cNvSpPr txBox="1"/>
          <p:nvPr/>
        </p:nvSpPr>
        <p:spPr>
          <a:xfrm>
            <a:off x="6104809" y="3954403"/>
            <a:ext cx="692332" cy="923330"/>
          </a:xfrm>
          <a:prstGeom prst="rect">
            <a:avLst/>
          </a:prstGeom>
          <a:noFill/>
        </p:spPr>
        <p:txBody>
          <a:bodyPr wrap="square" rtlCol="0">
            <a:spAutoFit/>
          </a:bodyPr>
          <a:lstStyle/>
          <a:p>
            <a:r>
              <a:rPr lang="en-US" dirty="0"/>
              <a:t>War of 1812</a:t>
            </a:r>
          </a:p>
        </p:txBody>
      </p:sp>
      <p:cxnSp>
        <p:nvCxnSpPr>
          <p:cNvPr id="20" name="Elbow Connector 19">
            <a:extLst>
              <a:ext uri="{FF2B5EF4-FFF2-40B4-BE49-F238E27FC236}">
                <a16:creationId xmlns:a16="http://schemas.microsoft.com/office/drawing/2014/main" id="{3861B6B4-C511-9E5C-B1B1-75A68503CE78}"/>
              </a:ext>
            </a:extLst>
          </p:cNvPr>
          <p:cNvCxnSpPr>
            <a:cxnSpLocks/>
            <a:endCxn id="25" idx="2"/>
          </p:cNvCxnSpPr>
          <p:nvPr/>
        </p:nvCxnSpPr>
        <p:spPr>
          <a:xfrm rot="5400000" flipH="1" flipV="1">
            <a:off x="5283736" y="2682750"/>
            <a:ext cx="2334478" cy="208828"/>
          </a:xfrm>
          <a:prstGeom prst="bentConnector3">
            <a:avLst>
              <a:gd name="adj1" fmla="val 5820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88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185A73-4B1D-E383-7AD7-41FFB24F5AB5}"/>
              </a:ext>
            </a:extLst>
          </p:cNvPr>
          <p:cNvSpPr txBox="1"/>
          <p:nvPr/>
        </p:nvSpPr>
        <p:spPr>
          <a:xfrm>
            <a:off x="1359017" y="1001454"/>
            <a:ext cx="2821097" cy="1477328"/>
          </a:xfrm>
          <a:prstGeom prst="rect">
            <a:avLst/>
          </a:prstGeom>
          <a:noFill/>
        </p:spPr>
        <p:txBody>
          <a:bodyPr wrap="square" rtlCol="0">
            <a:spAutoFit/>
          </a:bodyPr>
          <a:lstStyle/>
          <a:p>
            <a:r>
              <a:rPr lang="en-US" b="1" dirty="0">
                <a:solidFill>
                  <a:srgbClr val="FF0000"/>
                </a:solidFill>
              </a:rPr>
              <a:t>David Mathias </a:t>
            </a:r>
            <a:r>
              <a:rPr lang="en-US" dirty="0"/>
              <a:t>(1703-1804) Emigrates to States, c 1760? 					</a:t>
            </a:r>
          </a:p>
        </p:txBody>
      </p:sp>
      <p:sp>
        <p:nvSpPr>
          <p:cNvPr id="3" name="TextBox 2">
            <a:extLst>
              <a:ext uri="{FF2B5EF4-FFF2-40B4-BE49-F238E27FC236}">
                <a16:creationId xmlns:a16="http://schemas.microsoft.com/office/drawing/2014/main" id="{99BF1835-94D5-90E2-9655-790EEB117E40}"/>
              </a:ext>
            </a:extLst>
          </p:cNvPr>
          <p:cNvSpPr txBox="1"/>
          <p:nvPr/>
        </p:nvSpPr>
        <p:spPr>
          <a:xfrm>
            <a:off x="1350308" y="2096750"/>
            <a:ext cx="2960434" cy="646331"/>
          </a:xfrm>
          <a:prstGeom prst="rect">
            <a:avLst/>
          </a:prstGeom>
          <a:noFill/>
        </p:spPr>
        <p:txBody>
          <a:bodyPr wrap="square" rtlCol="0">
            <a:spAutoFit/>
          </a:bodyPr>
          <a:lstStyle/>
          <a:p>
            <a:r>
              <a:rPr lang="en-US" dirty="0"/>
              <a:t>Mary Mathias( c 1745-1822) in 1770  becomes </a:t>
            </a:r>
            <a:r>
              <a:rPr lang="en-US" b="1" dirty="0">
                <a:solidFill>
                  <a:srgbClr val="FF0000"/>
                </a:solidFill>
              </a:rPr>
              <a:t>Mary Evans</a:t>
            </a:r>
          </a:p>
        </p:txBody>
      </p:sp>
      <p:sp>
        <p:nvSpPr>
          <p:cNvPr id="4" name="TextBox 3">
            <a:extLst>
              <a:ext uri="{FF2B5EF4-FFF2-40B4-BE49-F238E27FC236}">
                <a16:creationId xmlns:a16="http://schemas.microsoft.com/office/drawing/2014/main" id="{54BFA46B-D537-1AE7-BA91-813EC9EE74C0}"/>
              </a:ext>
            </a:extLst>
          </p:cNvPr>
          <p:cNvSpPr txBox="1"/>
          <p:nvPr/>
        </p:nvSpPr>
        <p:spPr>
          <a:xfrm>
            <a:off x="7680160" y="3105834"/>
            <a:ext cx="3531766" cy="1200329"/>
          </a:xfrm>
          <a:prstGeom prst="rect">
            <a:avLst/>
          </a:prstGeom>
          <a:noFill/>
        </p:spPr>
        <p:txBody>
          <a:bodyPr wrap="square" rtlCol="0">
            <a:spAutoFit/>
          </a:bodyPr>
          <a:lstStyle/>
          <a:p>
            <a:r>
              <a:rPr lang="en-US" b="1" dirty="0">
                <a:solidFill>
                  <a:srgbClr val="FF0000"/>
                </a:solidFill>
              </a:rPr>
              <a:t>Elizabeth Mathias, </a:t>
            </a:r>
            <a:r>
              <a:rPr lang="en-US" dirty="0"/>
              <a:t>1775-1844</a:t>
            </a:r>
            <a:r>
              <a:rPr lang="en-US" b="1" dirty="0">
                <a:solidFill>
                  <a:srgbClr val="FF0000"/>
                </a:solidFill>
              </a:rPr>
              <a:t> </a:t>
            </a:r>
            <a:r>
              <a:rPr lang="en-US" dirty="0"/>
              <a:t>daughter of James Mathias who marries David Phillips (</a:t>
            </a:r>
            <a:r>
              <a:rPr lang="en-US" dirty="0" err="1"/>
              <a:t>Blaenwaun</a:t>
            </a:r>
            <a:r>
              <a:rPr lang="en-US" dirty="0"/>
              <a:t>) - her second husband</a:t>
            </a:r>
          </a:p>
        </p:txBody>
      </p:sp>
      <p:sp>
        <p:nvSpPr>
          <p:cNvPr id="5" name="TextBox 4">
            <a:extLst>
              <a:ext uri="{FF2B5EF4-FFF2-40B4-BE49-F238E27FC236}">
                <a16:creationId xmlns:a16="http://schemas.microsoft.com/office/drawing/2014/main" id="{C5A266A2-7D86-8FF3-25A9-5905B56C8674}"/>
              </a:ext>
            </a:extLst>
          </p:cNvPr>
          <p:cNvSpPr txBox="1"/>
          <p:nvPr/>
        </p:nvSpPr>
        <p:spPr>
          <a:xfrm>
            <a:off x="3449074" y="3233687"/>
            <a:ext cx="3347208" cy="369332"/>
          </a:xfrm>
          <a:prstGeom prst="rect">
            <a:avLst/>
          </a:prstGeom>
          <a:noFill/>
        </p:spPr>
        <p:txBody>
          <a:bodyPr wrap="square" rtlCol="0">
            <a:spAutoFit/>
          </a:bodyPr>
          <a:lstStyle/>
          <a:p>
            <a:r>
              <a:rPr lang="en-US" b="1" dirty="0">
                <a:solidFill>
                  <a:srgbClr val="FF0000"/>
                </a:solidFill>
              </a:rPr>
              <a:t>Colonel Britton Evans</a:t>
            </a:r>
          </a:p>
        </p:txBody>
      </p:sp>
      <p:sp>
        <p:nvSpPr>
          <p:cNvPr id="6" name="TextBox 5">
            <a:extLst>
              <a:ext uri="{FF2B5EF4-FFF2-40B4-BE49-F238E27FC236}">
                <a16:creationId xmlns:a16="http://schemas.microsoft.com/office/drawing/2014/main" id="{417D6942-91E3-77B4-149E-96352C690E21}"/>
              </a:ext>
            </a:extLst>
          </p:cNvPr>
          <p:cNvSpPr txBox="1"/>
          <p:nvPr/>
        </p:nvSpPr>
        <p:spPr>
          <a:xfrm>
            <a:off x="2708366" y="4176332"/>
            <a:ext cx="4005943" cy="923330"/>
          </a:xfrm>
          <a:prstGeom prst="rect">
            <a:avLst/>
          </a:prstGeom>
          <a:noFill/>
        </p:spPr>
        <p:txBody>
          <a:bodyPr wrap="square" rtlCol="0">
            <a:spAutoFit/>
          </a:bodyPr>
          <a:lstStyle/>
          <a:p>
            <a:r>
              <a:rPr lang="en-US" dirty="0"/>
              <a:t>Sons. Napoleon Bonaparte, </a:t>
            </a:r>
            <a:r>
              <a:rPr lang="en-US" b="1" dirty="0">
                <a:solidFill>
                  <a:schemeClr val="accent6"/>
                </a:solidFill>
              </a:rPr>
              <a:t>Henry </a:t>
            </a:r>
            <a:r>
              <a:rPr lang="en-US" b="1" dirty="0" err="1">
                <a:solidFill>
                  <a:schemeClr val="accent6"/>
                </a:solidFill>
              </a:rPr>
              <a:t>Messena</a:t>
            </a:r>
            <a:r>
              <a:rPr lang="en-US" dirty="0"/>
              <a:t>, </a:t>
            </a:r>
            <a:r>
              <a:rPr lang="en-US" b="1" dirty="0">
                <a:solidFill>
                  <a:schemeClr val="accent6"/>
                </a:solidFill>
              </a:rPr>
              <a:t>Louis Washington</a:t>
            </a:r>
            <a:r>
              <a:rPr lang="en-US" dirty="0"/>
              <a:t>, </a:t>
            </a:r>
            <a:r>
              <a:rPr lang="en-US" b="1" dirty="0">
                <a:solidFill>
                  <a:srgbClr val="FF0000"/>
                </a:solidFill>
              </a:rPr>
              <a:t>Britton Murat</a:t>
            </a:r>
            <a:r>
              <a:rPr lang="en-US" dirty="0"/>
              <a:t>, and William. Daughter Josephine.</a:t>
            </a:r>
          </a:p>
        </p:txBody>
      </p:sp>
      <p:sp>
        <p:nvSpPr>
          <p:cNvPr id="7" name="TextBox 6">
            <a:extLst>
              <a:ext uri="{FF2B5EF4-FFF2-40B4-BE49-F238E27FC236}">
                <a16:creationId xmlns:a16="http://schemas.microsoft.com/office/drawing/2014/main" id="{96919752-DA1C-8257-2AC3-6AD802D1AFED}"/>
              </a:ext>
            </a:extLst>
          </p:cNvPr>
          <p:cNvSpPr txBox="1"/>
          <p:nvPr/>
        </p:nvSpPr>
        <p:spPr>
          <a:xfrm>
            <a:off x="3160572" y="5718046"/>
            <a:ext cx="2718033" cy="923330"/>
          </a:xfrm>
          <a:prstGeom prst="rect">
            <a:avLst/>
          </a:prstGeom>
          <a:noFill/>
        </p:spPr>
        <p:txBody>
          <a:bodyPr wrap="square" rtlCol="0">
            <a:spAutoFit/>
          </a:bodyPr>
          <a:lstStyle/>
          <a:p>
            <a:r>
              <a:rPr lang="en-US" b="1" dirty="0">
                <a:solidFill>
                  <a:srgbClr val="00B050"/>
                </a:solidFill>
              </a:rPr>
              <a:t>Britton Duroc Evans</a:t>
            </a:r>
            <a:r>
              <a:rPr lang="en-US" dirty="0"/>
              <a:t>, son of Louis W. above. (1858-1920)</a:t>
            </a:r>
          </a:p>
        </p:txBody>
      </p:sp>
      <p:sp>
        <p:nvSpPr>
          <p:cNvPr id="8" name="TextBox 7">
            <a:extLst>
              <a:ext uri="{FF2B5EF4-FFF2-40B4-BE49-F238E27FC236}">
                <a16:creationId xmlns:a16="http://schemas.microsoft.com/office/drawing/2014/main" id="{ED4CCAA9-65DB-2AED-2AEF-012665187A22}"/>
              </a:ext>
            </a:extLst>
          </p:cNvPr>
          <p:cNvSpPr txBox="1"/>
          <p:nvPr/>
        </p:nvSpPr>
        <p:spPr>
          <a:xfrm>
            <a:off x="7680160" y="1001454"/>
            <a:ext cx="3531766" cy="923330"/>
          </a:xfrm>
          <a:prstGeom prst="rect">
            <a:avLst/>
          </a:prstGeom>
          <a:noFill/>
        </p:spPr>
        <p:txBody>
          <a:bodyPr wrap="square" rtlCol="0">
            <a:spAutoFit/>
          </a:bodyPr>
          <a:lstStyle/>
          <a:p>
            <a:r>
              <a:rPr lang="en-US" dirty="0"/>
              <a:t>Daniel (d. 1773), Lazarus (d.1793) and James (d.1789) Mathias brothers</a:t>
            </a:r>
          </a:p>
        </p:txBody>
      </p:sp>
      <p:sp>
        <p:nvSpPr>
          <p:cNvPr id="9" name="TextBox 8">
            <a:extLst>
              <a:ext uri="{FF2B5EF4-FFF2-40B4-BE49-F238E27FC236}">
                <a16:creationId xmlns:a16="http://schemas.microsoft.com/office/drawing/2014/main" id="{5E900B77-3EF7-34E8-6738-14C3F0836788}"/>
              </a:ext>
            </a:extLst>
          </p:cNvPr>
          <p:cNvSpPr txBox="1"/>
          <p:nvPr/>
        </p:nvSpPr>
        <p:spPr>
          <a:xfrm>
            <a:off x="4418842" y="2123939"/>
            <a:ext cx="3026231" cy="646331"/>
          </a:xfrm>
          <a:prstGeom prst="rect">
            <a:avLst/>
          </a:prstGeom>
          <a:noFill/>
        </p:spPr>
        <p:txBody>
          <a:bodyPr wrap="square" rtlCol="0">
            <a:spAutoFit/>
          </a:bodyPr>
          <a:lstStyle/>
          <a:p>
            <a:pPr algn="r"/>
            <a:r>
              <a:rPr lang="en-US" dirty="0"/>
              <a:t>=     Jonathan Evans, grandson</a:t>
            </a:r>
          </a:p>
          <a:p>
            <a:pPr algn="r"/>
            <a:r>
              <a:rPr lang="en-US" dirty="0"/>
              <a:t>              of John Evans above</a:t>
            </a:r>
          </a:p>
        </p:txBody>
      </p:sp>
      <p:sp>
        <p:nvSpPr>
          <p:cNvPr id="10" name="TextBox 9">
            <a:extLst>
              <a:ext uri="{FF2B5EF4-FFF2-40B4-BE49-F238E27FC236}">
                <a16:creationId xmlns:a16="http://schemas.microsoft.com/office/drawing/2014/main" id="{498FBF58-14FC-E86B-0C3D-1264BBAA4C08}"/>
              </a:ext>
            </a:extLst>
          </p:cNvPr>
          <p:cNvSpPr txBox="1"/>
          <p:nvPr/>
        </p:nvSpPr>
        <p:spPr>
          <a:xfrm>
            <a:off x="4188823" y="372340"/>
            <a:ext cx="3876753" cy="646331"/>
          </a:xfrm>
          <a:prstGeom prst="rect">
            <a:avLst/>
          </a:prstGeom>
          <a:noFill/>
        </p:spPr>
        <p:txBody>
          <a:bodyPr wrap="square" rtlCol="0">
            <a:spAutoFit/>
          </a:bodyPr>
          <a:lstStyle/>
          <a:p>
            <a:r>
              <a:rPr lang="en-US" b="1" dirty="0">
                <a:solidFill>
                  <a:schemeClr val="accent6">
                    <a:lumMod val="75000"/>
                  </a:schemeClr>
                </a:solidFill>
              </a:rPr>
              <a:t>John Evans</a:t>
            </a:r>
            <a:r>
              <a:rPr lang="en-US" dirty="0"/>
              <a:t>, Dep Governor (1704-1709) of Pennsylvania with William Penn</a:t>
            </a:r>
          </a:p>
        </p:txBody>
      </p:sp>
      <p:sp>
        <p:nvSpPr>
          <p:cNvPr id="11" name="Down Arrow 10">
            <a:extLst>
              <a:ext uri="{FF2B5EF4-FFF2-40B4-BE49-F238E27FC236}">
                <a16:creationId xmlns:a16="http://schemas.microsoft.com/office/drawing/2014/main" id="{F0EE9348-C67A-31E6-24F0-80FD7BBD44D1}"/>
              </a:ext>
            </a:extLst>
          </p:cNvPr>
          <p:cNvSpPr/>
          <p:nvPr/>
        </p:nvSpPr>
        <p:spPr>
          <a:xfrm flipH="1">
            <a:off x="2482182" y="1620826"/>
            <a:ext cx="287383" cy="5345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896C277B-A63F-2FB0-3E69-2DD7DE45524F}"/>
              </a:ext>
            </a:extLst>
          </p:cNvPr>
          <p:cNvSpPr/>
          <p:nvPr/>
        </p:nvSpPr>
        <p:spPr>
          <a:xfrm flipH="1">
            <a:off x="5808617" y="1001454"/>
            <a:ext cx="287383" cy="10015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0E1EEEA1-1E23-9028-ED81-151C2831930B}"/>
              </a:ext>
            </a:extLst>
          </p:cNvPr>
          <p:cNvSpPr/>
          <p:nvPr/>
        </p:nvSpPr>
        <p:spPr>
          <a:xfrm flipH="1">
            <a:off x="4480557" y="2691856"/>
            <a:ext cx="287383" cy="5345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7A431DAE-3ECA-341C-57B9-26519ADE176D}"/>
              </a:ext>
            </a:extLst>
          </p:cNvPr>
          <p:cNvSpPr/>
          <p:nvPr/>
        </p:nvSpPr>
        <p:spPr>
          <a:xfrm flipH="1">
            <a:off x="4423435" y="3649531"/>
            <a:ext cx="287383" cy="5345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F4003FF8-7585-EE9B-DE01-9BA3F00663A3}"/>
              </a:ext>
            </a:extLst>
          </p:cNvPr>
          <p:cNvSpPr/>
          <p:nvPr/>
        </p:nvSpPr>
        <p:spPr>
          <a:xfrm flipH="1">
            <a:off x="4418842" y="5127608"/>
            <a:ext cx="287383" cy="5345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9A7736-D8DF-DEA7-42B2-A5D379E14CF5}"/>
              </a:ext>
            </a:extLst>
          </p:cNvPr>
          <p:cNvSpPr/>
          <p:nvPr/>
        </p:nvSpPr>
        <p:spPr>
          <a:xfrm flipH="1">
            <a:off x="8991599" y="1731443"/>
            <a:ext cx="287383" cy="12975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8D3EDA-CF62-0624-70C0-45CD71C3246E}"/>
              </a:ext>
            </a:extLst>
          </p:cNvPr>
          <p:cNvSpPr txBox="1"/>
          <p:nvPr/>
        </p:nvSpPr>
        <p:spPr>
          <a:xfrm>
            <a:off x="7702372" y="5394881"/>
            <a:ext cx="3509554" cy="1200329"/>
          </a:xfrm>
          <a:prstGeom prst="rect">
            <a:avLst/>
          </a:prstGeom>
          <a:noFill/>
        </p:spPr>
        <p:txBody>
          <a:bodyPr wrap="square" rtlCol="0">
            <a:spAutoFit/>
          </a:bodyPr>
          <a:lstStyle/>
          <a:p>
            <a:r>
              <a:rPr lang="en-US" b="1" dirty="0">
                <a:solidFill>
                  <a:srgbClr val="00B050"/>
                </a:solidFill>
              </a:rPr>
              <a:t>John Hervey Griffiths</a:t>
            </a:r>
            <a:r>
              <a:rPr lang="en-US" dirty="0"/>
              <a:t>, who collected and transcribed the letters in c 1910. Great grandson of </a:t>
            </a:r>
            <a:r>
              <a:rPr lang="en-US" dirty="0" err="1"/>
              <a:t>Revd</a:t>
            </a:r>
            <a:r>
              <a:rPr lang="en-US" dirty="0"/>
              <a:t> Phillips and </a:t>
            </a:r>
            <a:r>
              <a:rPr lang="en-US" dirty="0" err="1"/>
              <a:t>Elizth</a:t>
            </a:r>
            <a:r>
              <a:rPr lang="en-US" dirty="0"/>
              <a:t>. Mathias</a:t>
            </a:r>
          </a:p>
        </p:txBody>
      </p:sp>
      <p:sp>
        <p:nvSpPr>
          <p:cNvPr id="18" name="Down Arrow 17">
            <a:extLst>
              <a:ext uri="{FF2B5EF4-FFF2-40B4-BE49-F238E27FC236}">
                <a16:creationId xmlns:a16="http://schemas.microsoft.com/office/drawing/2014/main" id="{BA1B48DA-43AF-C0ED-053E-56C15D5B4FCD}"/>
              </a:ext>
            </a:extLst>
          </p:cNvPr>
          <p:cNvSpPr/>
          <p:nvPr/>
        </p:nvSpPr>
        <p:spPr>
          <a:xfrm flipH="1">
            <a:off x="9034583" y="4306163"/>
            <a:ext cx="287383" cy="9538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B4D8FC3-73A9-6576-EF51-1BB392C957DA}"/>
              </a:ext>
            </a:extLst>
          </p:cNvPr>
          <p:cNvCxnSpPr>
            <a:cxnSpLocks/>
          </p:cNvCxnSpPr>
          <p:nvPr/>
        </p:nvCxnSpPr>
        <p:spPr>
          <a:xfrm>
            <a:off x="4077050" y="1271451"/>
            <a:ext cx="360311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737F435-4B1D-6C86-E7DF-87542E3B713B}"/>
              </a:ext>
            </a:extLst>
          </p:cNvPr>
          <p:cNvSpPr txBox="1"/>
          <p:nvPr/>
        </p:nvSpPr>
        <p:spPr>
          <a:xfrm>
            <a:off x="433989" y="235995"/>
            <a:ext cx="3876753" cy="523220"/>
          </a:xfrm>
          <a:prstGeom prst="rect">
            <a:avLst/>
          </a:prstGeom>
          <a:noFill/>
        </p:spPr>
        <p:txBody>
          <a:bodyPr wrap="square" rtlCol="0">
            <a:spAutoFit/>
          </a:bodyPr>
          <a:lstStyle/>
          <a:p>
            <a:r>
              <a:rPr lang="en-US" sz="2800" b="1" dirty="0"/>
              <a:t>CAST OF CHARACTERS</a:t>
            </a:r>
          </a:p>
        </p:txBody>
      </p:sp>
      <p:pic>
        <p:nvPicPr>
          <p:cNvPr id="1026" name="Picture 2" descr="Wales - Wikipedia">
            <a:extLst>
              <a:ext uri="{FF2B5EF4-FFF2-40B4-BE49-F238E27FC236}">
                <a16:creationId xmlns:a16="http://schemas.microsoft.com/office/drawing/2014/main" id="{4214E477-A1C9-E44E-A15C-FDD0FE5A1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156" y="2005684"/>
            <a:ext cx="1380770" cy="8284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merican Independence Day – AssemblyBox">
            <a:extLst>
              <a:ext uri="{FF2B5EF4-FFF2-40B4-BE49-F238E27FC236}">
                <a16:creationId xmlns:a16="http://schemas.microsoft.com/office/drawing/2014/main" id="{5F1CEC71-9BFD-C87C-4AD4-538F7A61B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176" y="3029026"/>
            <a:ext cx="1388349" cy="104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40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5219-5414-C1B3-7EA9-53C175451612}"/>
              </a:ext>
            </a:extLst>
          </p:cNvPr>
          <p:cNvSpPr>
            <a:spLocks noGrp="1"/>
          </p:cNvSpPr>
          <p:nvPr>
            <p:ph type="title"/>
          </p:nvPr>
        </p:nvSpPr>
        <p:spPr>
          <a:xfrm>
            <a:off x="838200" y="173536"/>
            <a:ext cx="10515600" cy="1325563"/>
          </a:xfrm>
        </p:spPr>
        <p:txBody>
          <a:bodyPr/>
          <a:lstStyle/>
          <a:p>
            <a:r>
              <a:rPr lang="en-US" dirty="0"/>
              <a:t>LETTERS FROM AMERICA</a:t>
            </a:r>
          </a:p>
        </p:txBody>
      </p:sp>
      <p:sp>
        <p:nvSpPr>
          <p:cNvPr id="3" name="Content Placeholder 2">
            <a:extLst>
              <a:ext uri="{FF2B5EF4-FFF2-40B4-BE49-F238E27FC236}">
                <a16:creationId xmlns:a16="http://schemas.microsoft.com/office/drawing/2014/main" id="{31EEFF8F-F5CA-5620-33E7-8CE0A6DD4841}"/>
              </a:ext>
            </a:extLst>
          </p:cNvPr>
          <p:cNvSpPr>
            <a:spLocks noGrp="1"/>
          </p:cNvSpPr>
          <p:nvPr>
            <p:ph idx="1"/>
          </p:nvPr>
        </p:nvSpPr>
        <p:spPr>
          <a:xfrm>
            <a:off x="559526" y="1611085"/>
            <a:ext cx="6712132" cy="4252369"/>
          </a:xfrm>
        </p:spPr>
        <p:txBody>
          <a:bodyPr>
            <a:normAutofit fontScale="92500"/>
          </a:bodyPr>
          <a:lstStyle/>
          <a:p>
            <a:r>
              <a:rPr lang="en-GB" b="0" i="0" u="none" strike="noStrike" dirty="0">
                <a:solidFill>
                  <a:srgbClr val="26282A"/>
                </a:solidFill>
                <a:effectLst/>
                <a:latin typeface="arial" panose="020B0604020202020204" pitchFamily="34" charset="0"/>
              </a:rPr>
              <a:t>James Hervey GRIFFITHS collected together letters from PHILLIPS descendants, transcribed and printed them privately between about 1900 and 1910. </a:t>
            </a:r>
          </a:p>
          <a:p>
            <a:endParaRPr lang="en-GB" b="0" i="0" u="none" strike="noStrike" dirty="0">
              <a:solidFill>
                <a:srgbClr val="26282A"/>
              </a:solidFill>
              <a:effectLst/>
              <a:latin typeface="arial" panose="020B0604020202020204" pitchFamily="34" charset="0"/>
            </a:endParaRPr>
          </a:p>
          <a:p>
            <a:r>
              <a:rPr lang="en-GB" dirty="0">
                <a:solidFill>
                  <a:srgbClr val="26282A"/>
                </a:solidFill>
                <a:latin typeface="arial" panose="020B0604020202020204" pitchFamily="34" charset="0"/>
              </a:rPr>
              <a:t>James was a great-grandson of David Phillips (</a:t>
            </a:r>
            <a:r>
              <a:rPr lang="en-GB" dirty="0" err="1">
                <a:solidFill>
                  <a:srgbClr val="26282A"/>
                </a:solidFill>
                <a:latin typeface="arial" panose="020B0604020202020204" pitchFamily="34" charset="0"/>
              </a:rPr>
              <a:t>Blaenwaun</a:t>
            </a:r>
            <a:r>
              <a:rPr lang="en-GB" dirty="0">
                <a:solidFill>
                  <a:srgbClr val="26282A"/>
                </a:solidFill>
                <a:latin typeface="arial" panose="020B0604020202020204" pitchFamily="34" charset="0"/>
              </a:rPr>
              <a:t>). … the Albion</a:t>
            </a:r>
          </a:p>
          <a:p>
            <a:endParaRPr lang="en-GB" dirty="0">
              <a:solidFill>
                <a:srgbClr val="26282A"/>
              </a:solidFill>
              <a:latin typeface="arial" panose="020B0604020202020204" pitchFamily="34" charset="0"/>
            </a:endParaRPr>
          </a:p>
          <a:p>
            <a:r>
              <a:rPr lang="en-GB" dirty="0">
                <a:solidFill>
                  <a:srgbClr val="26282A"/>
                </a:solidFill>
                <a:latin typeface="arial" panose="020B0604020202020204" pitchFamily="34" charset="0"/>
              </a:rPr>
              <a:t>Some of the letters have been translated from the original Welsh</a:t>
            </a:r>
          </a:p>
          <a:p>
            <a:pPr marL="0" indent="0">
              <a:buNone/>
            </a:pPr>
            <a:endParaRPr lang="en-US" dirty="0"/>
          </a:p>
        </p:txBody>
      </p:sp>
      <p:pic>
        <p:nvPicPr>
          <p:cNvPr id="5" name="Picture 4" descr="A piece of paper with writing on it&#10;&#10;Description automatically generated">
            <a:extLst>
              <a:ext uri="{FF2B5EF4-FFF2-40B4-BE49-F238E27FC236}">
                <a16:creationId xmlns:a16="http://schemas.microsoft.com/office/drawing/2014/main" id="{5FA1469D-58E9-9927-344B-59C8E1054518}"/>
              </a:ext>
            </a:extLst>
          </p:cNvPr>
          <p:cNvPicPr>
            <a:picLocks noChangeAspect="1"/>
          </p:cNvPicPr>
          <p:nvPr/>
        </p:nvPicPr>
        <p:blipFill>
          <a:blip r:embed="rId2"/>
          <a:stretch>
            <a:fillRect/>
          </a:stretch>
        </p:blipFill>
        <p:spPr>
          <a:xfrm rot="5400000">
            <a:off x="6949803" y="1001122"/>
            <a:ext cx="5779588" cy="4334692"/>
          </a:xfrm>
          <a:prstGeom prst="rect">
            <a:avLst/>
          </a:prstGeom>
        </p:spPr>
      </p:pic>
      <p:sp>
        <p:nvSpPr>
          <p:cNvPr id="4" name="TextBox 3">
            <a:extLst>
              <a:ext uri="{FF2B5EF4-FFF2-40B4-BE49-F238E27FC236}">
                <a16:creationId xmlns:a16="http://schemas.microsoft.com/office/drawing/2014/main" id="{CBB77668-2702-14FA-CCA3-321208C9914E}"/>
              </a:ext>
            </a:extLst>
          </p:cNvPr>
          <p:cNvSpPr txBox="1"/>
          <p:nvPr/>
        </p:nvSpPr>
        <p:spPr>
          <a:xfrm>
            <a:off x="7977051" y="6209211"/>
            <a:ext cx="4029892" cy="369332"/>
          </a:xfrm>
          <a:prstGeom prst="rect">
            <a:avLst/>
          </a:prstGeom>
          <a:noFill/>
        </p:spPr>
        <p:txBody>
          <a:bodyPr wrap="square" rtlCol="0">
            <a:spAutoFit/>
          </a:bodyPr>
          <a:lstStyle/>
          <a:p>
            <a:r>
              <a:rPr lang="en-US" dirty="0"/>
              <a:t>Original letter from Col. Britton Evans</a:t>
            </a:r>
          </a:p>
        </p:txBody>
      </p:sp>
      <p:sp>
        <p:nvSpPr>
          <p:cNvPr id="7" name="TextBox 6">
            <a:extLst>
              <a:ext uri="{FF2B5EF4-FFF2-40B4-BE49-F238E27FC236}">
                <a16:creationId xmlns:a16="http://schemas.microsoft.com/office/drawing/2014/main" id="{5FDB13A9-543F-5ABF-A2C0-282A6363B98C}"/>
              </a:ext>
            </a:extLst>
          </p:cNvPr>
          <p:cNvSpPr txBox="1"/>
          <p:nvPr/>
        </p:nvSpPr>
        <p:spPr>
          <a:xfrm>
            <a:off x="740228" y="6038133"/>
            <a:ext cx="6096000" cy="646331"/>
          </a:xfrm>
          <a:prstGeom prst="rect">
            <a:avLst/>
          </a:prstGeom>
          <a:noFill/>
        </p:spPr>
        <p:txBody>
          <a:bodyPr wrap="square">
            <a:spAutoFit/>
          </a:bodyPr>
          <a:lstStyle/>
          <a:p>
            <a:r>
              <a:rPr lang="en-US" b="1" dirty="0">
                <a:hlinkClick r:id="rId3"/>
              </a:rPr>
              <a:t>https://archives.library.wales/index.php/phillips-family-of-st-dogmaels-papers</a:t>
            </a:r>
            <a:r>
              <a:rPr lang="en-US" b="1" dirty="0"/>
              <a:t> (contains a few of the letters)</a:t>
            </a:r>
          </a:p>
        </p:txBody>
      </p:sp>
    </p:spTree>
    <p:extLst>
      <p:ext uri="{BB962C8B-B14F-4D97-AF65-F5344CB8AC3E}">
        <p14:creationId xmlns:p14="http://schemas.microsoft.com/office/powerpoint/2010/main" val="68161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E6F4-1EBF-97C4-F641-0C5642714FE6}"/>
              </a:ext>
            </a:extLst>
          </p:cNvPr>
          <p:cNvSpPr>
            <a:spLocks noGrp="1"/>
          </p:cNvSpPr>
          <p:nvPr>
            <p:ph type="title"/>
          </p:nvPr>
        </p:nvSpPr>
        <p:spPr/>
        <p:txBody>
          <a:bodyPr/>
          <a:lstStyle/>
          <a:p>
            <a:r>
              <a:rPr lang="en-US" dirty="0"/>
              <a:t>Connections great and small</a:t>
            </a:r>
            <a:br>
              <a:rPr lang="en-US" dirty="0"/>
            </a:br>
            <a:endParaRPr lang="en-US" dirty="0"/>
          </a:p>
        </p:txBody>
      </p:sp>
      <p:sp>
        <p:nvSpPr>
          <p:cNvPr id="3" name="Content Placeholder 2">
            <a:extLst>
              <a:ext uri="{FF2B5EF4-FFF2-40B4-BE49-F238E27FC236}">
                <a16:creationId xmlns:a16="http://schemas.microsoft.com/office/drawing/2014/main" id="{E6559F82-291D-B647-05CC-EDD9F4EBE2E3}"/>
              </a:ext>
            </a:extLst>
          </p:cNvPr>
          <p:cNvSpPr>
            <a:spLocks noGrp="1"/>
          </p:cNvSpPr>
          <p:nvPr>
            <p:ph idx="1"/>
          </p:nvPr>
        </p:nvSpPr>
        <p:spPr>
          <a:xfrm>
            <a:off x="838200" y="1599122"/>
            <a:ext cx="10515600" cy="4351338"/>
          </a:xfrm>
        </p:spPr>
        <p:txBody>
          <a:bodyPr/>
          <a:lstStyle/>
          <a:p>
            <a:r>
              <a:rPr lang="en-US" dirty="0"/>
              <a:t>Mathias family of </a:t>
            </a:r>
            <a:r>
              <a:rPr lang="en-US" dirty="0" err="1"/>
              <a:t>Hendre</a:t>
            </a:r>
            <a:r>
              <a:rPr lang="en-US" dirty="0"/>
              <a:t>: David, Daniel, James, Lazarus</a:t>
            </a:r>
          </a:p>
          <a:p>
            <a:r>
              <a:rPr lang="en-US" dirty="0"/>
              <a:t>Elizabeth Mathias married Rev David Phillips of </a:t>
            </a:r>
            <a:r>
              <a:rPr lang="en-US" dirty="0" err="1"/>
              <a:t>Blaenwaun</a:t>
            </a:r>
            <a:r>
              <a:rPr lang="en-US" dirty="0"/>
              <a:t>; did letters home encourage the Albion project in the 1820s?</a:t>
            </a:r>
          </a:p>
          <a:p>
            <a:r>
              <a:rPr lang="en-US" dirty="0"/>
              <a:t> Britton Evans links us to revolutionary France, the War of 1812, the Alamo and more (and you thought things were bad now!)</a:t>
            </a:r>
          </a:p>
          <a:p>
            <a:r>
              <a:rPr lang="en-US" dirty="0"/>
              <a:t>Letters reveal feelings about Wales …</a:t>
            </a:r>
          </a:p>
          <a:p>
            <a:r>
              <a:rPr lang="en-US" dirty="0"/>
              <a:t>… and also attractions of the New World</a:t>
            </a:r>
          </a:p>
          <a:p>
            <a:r>
              <a:rPr lang="en-US" dirty="0"/>
              <a:t>… and some very personal things</a:t>
            </a:r>
          </a:p>
        </p:txBody>
      </p:sp>
    </p:spTree>
    <p:extLst>
      <p:ext uri="{BB962C8B-B14F-4D97-AF65-F5344CB8AC3E}">
        <p14:creationId xmlns:p14="http://schemas.microsoft.com/office/powerpoint/2010/main" val="294290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8047-1DC0-3044-9936-C0B259AB4438}"/>
              </a:ext>
            </a:extLst>
          </p:cNvPr>
          <p:cNvSpPr>
            <a:spLocks noGrp="1"/>
          </p:cNvSpPr>
          <p:nvPr>
            <p:ph type="title"/>
          </p:nvPr>
        </p:nvSpPr>
        <p:spPr/>
        <p:txBody>
          <a:bodyPr/>
          <a:lstStyle/>
          <a:p>
            <a:r>
              <a:rPr lang="en-US"/>
              <a:t>LETTERS HOME</a:t>
            </a:r>
          </a:p>
        </p:txBody>
      </p:sp>
      <p:sp>
        <p:nvSpPr>
          <p:cNvPr id="3" name="Content Placeholder 2">
            <a:extLst>
              <a:ext uri="{FF2B5EF4-FFF2-40B4-BE49-F238E27FC236}">
                <a16:creationId xmlns:a16="http://schemas.microsoft.com/office/drawing/2014/main" id="{98EE66D9-6F80-AED2-905A-D2DCB1A9C55A}"/>
              </a:ext>
            </a:extLst>
          </p:cNvPr>
          <p:cNvSpPr>
            <a:spLocks noGrp="1"/>
          </p:cNvSpPr>
          <p:nvPr>
            <p:ph idx="1"/>
          </p:nvPr>
        </p:nvSpPr>
        <p:spPr/>
        <p:txBody>
          <a:bodyPr>
            <a:normAutofit fontScale="92500" lnSpcReduction="10000"/>
          </a:bodyPr>
          <a:lstStyle/>
          <a:p>
            <a:r>
              <a:rPr lang="en-US" dirty="0"/>
              <a:t>Chronologically we begin with David Mathias in 1791. Now an old man.</a:t>
            </a:r>
          </a:p>
          <a:p>
            <a:r>
              <a:rPr lang="en-US" dirty="0"/>
              <a:t>His daughter Mary Evans in 1820 gives family news, and extols the advantages of life in America.</a:t>
            </a:r>
          </a:p>
          <a:p>
            <a:r>
              <a:rPr lang="en-US" dirty="0"/>
              <a:t>Britton Evans himself. War of 1812. After the Alamo. Indian campaigns. Supports Greeks vs Ottoman Empire. (Some possibly less creditable episodes too.)</a:t>
            </a:r>
          </a:p>
          <a:p>
            <a:r>
              <a:rPr lang="en-US" dirty="0"/>
              <a:t>His son, Britton Murat Evans, has hopes of visiting Wales, and would like a Welsh wife (“famed for their beauty and industry”)</a:t>
            </a:r>
          </a:p>
          <a:p>
            <a:r>
              <a:rPr lang="en-US" dirty="0"/>
              <a:t>Another son Henry is a restless spirit.</a:t>
            </a:r>
          </a:p>
          <a:p>
            <a:r>
              <a:rPr lang="en-US" dirty="0"/>
              <a:t>Finally Louis, a physician, and his son, Britton Duroc Evans, who is a great pioneer in the treatment of mental health (and we shall start with him)</a:t>
            </a:r>
          </a:p>
          <a:p>
            <a:endParaRPr lang="en-US" dirty="0"/>
          </a:p>
        </p:txBody>
      </p:sp>
    </p:spTree>
    <p:extLst>
      <p:ext uri="{BB962C8B-B14F-4D97-AF65-F5344CB8AC3E}">
        <p14:creationId xmlns:p14="http://schemas.microsoft.com/office/powerpoint/2010/main" val="621222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00511-C4D9-6172-F2AB-71BC234FECD3}"/>
              </a:ext>
            </a:extLst>
          </p:cNvPr>
          <p:cNvSpPr txBox="1"/>
          <p:nvPr/>
        </p:nvSpPr>
        <p:spPr>
          <a:xfrm>
            <a:off x="501604" y="1005910"/>
            <a:ext cx="8215676" cy="5262979"/>
          </a:xfrm>
          <a:prstGeom prst="rect">
            <a:avLst/>
          </a:prstGeom>
          <a:noFill/>
        </p:spPr>
        <p:txBody>
          <a:bodyPr wrap="square">
            <a:spAutoFit/>
          </a:bodyPr>
          <a:lstStyle/>
          <a:p>
            <a:r>
              <a:rPr lang="en-GB" sz="1600" b="0" i="0" u="none" strike="noStrike" dirty="0">
                <a:solidFill>
                  <a:srgbClr val="000000"/>
                </a:solidFill>
                <a:effectLst/>
                <a:latin typeface="Verdana" panose="020B0604030504040204" pitchFamily="34" charset="0"/>
              </a:rPr>
              <a:t>“</a:t>
            </a:r>
            <a:r>
              <a:rPr lang="en-GB" sz="1600" b="0" i="1" u="none" strike="noStrike" dirty="0" err="1">
                <a:solidFill>
                  <a:srgbClr val="000000"/>
                </a:solidFill>
                <a:effectLst/>
                <a:latin typeface="Verdana" panose="020B0604030504040204" pitchFamily="34" charset="0"/>
              </a:rPr>
              <a:t>Dr.</a:t>
            </a:r>
            <a:r>
              <a:rPr lang="en-GB" sz="1600" b="0" i="1" u="none" strike="noStrike" dirty="0">
                <a:solidFill>
                  <a:srgbClr val="000000"/>
                </a:solidFill>
                <a:effectLst/>
                <a:latin typeface="Verdana" panose="020B0604030504040204" pitchFamily="34" charset="0"/>
              </a:rPr>
              <a:t> Evans is one of the most conspicuous and </a:t>
            </a:r>
            <a:r>
              <a:rPr lang="en-GB" sz="1600" b="0" i="1" u="none" strike="noStrike" dirty="0" err="1">
                <a:solidFill>
                  <a:srgbClr val="000000"/>
                </a:solidFill>
                <a:effectLst/>
                <a:latin typeface="Verdana" panose="020B0604030504040204" pitchFamily="34" charset="0"/>
              </a:rPr>
              <a:t>honored</a:t>
            </a:r>
            <a:r>
              <a:rPr lang="en-GB" sz="1600" b="0" i="1" u="none" strike="noStrike" dirty="0">
                <a:solidFill>
                  <a:srgbClr val="000000"/>
                </a:solidFill>
                <a:effectLst/>
                <a:latin typeface="Verdana" panose="020B0604030504040204" pitchFamily="34" charset="0"/>
              </a:rPr>
              <a:t> representatives of the medical profession in New Jersey, and yet has not attained the prime of life. He was born in Caroline county, Maryland, in 1858, and is a son of </a:t>
            </a:r>
            <a:r>
              <a:rPr lang="en-GB" sz="1600" b="0" i="1" u="none" strike="noStrike" dirty="0" err="1">
                <a:solidFill>
                  <a:srgbClr val="000000"/>
                </a:solidFill>
                <a:effectLst/>
                <a:latin typeface="Verdana" panose="020B0604030504040204" pitchFamily="34" charset="0"/>
              </a:rPr>
              <a:t>Dr.</a:t>
            </a:r>
            <a:r>
              <a:rPr lang="en-GB" sz="1600" b="0" i="1" u="none" strike="noStrike" dirty="0">
                <a:solidFill>
                  <a:srgbClr val="000000"/>
                </a:solidFill>
                <a:effectLst/>
                <a:latin typeface="Verdana" panose="020B0604030504040204" pitchFamily="34" charset="0"/>
              </a:rPr>
              <a:t> Louis W. Evans, who was born in Ohio, during a temporary residence of his parents in that state. </a:t>
            </a:r>
            <a:r>
              <a:rPr lang="en-GB" sz="1600" b="1" i="1" u="none" strike="noStrike" dirty="0">
                <a:solidFill>
                  <a:srgbClr val="000000"/>
                </a:solidFill>
                <a:effectLst/>
                <a:latin typeface="Verdana" panose="020B0604030504040204" pitchFamily="34" charset="0"/>
              </a:rPr>
              <a:t>His</a:t>
            </a:r>
            <a:r>
              <a:rPr lang="en-GB" sz="1600" b="0" i="1" u="none" strike="noStrike" dirty="0">
                <a:solidFill>
                  <a:srgbClr val="000000"/>
                </a:solidFill>
                <a:effectLst/>
                <a:latin typeface="Verdana" panose="020B0604030504040204" pitchFamily="34" charset="0"/>
              </a:rPr>
              <a:t> father [</a:t>
            </a:r>
            <a:r>
              <a:rPr lang="en-GB" sz="1600" b="0" i="1" u="none" strike="noStrike" dirty="0" err="1">
                <a:solidFill>
                  <a:srgbClr val="000000"/>
                </a:solidFill>
                <a:effectLst/>
                <a:latin typeface="Verdana" panose="020B0604030504040204" pitchFamily="34" charset="0"/>
              </a:rPr>
              <a:t>ie</a:t>
            </a:r>
            <a:r>
              <a:rPr lang="en-GB" sz="1600" b="0" i="1" u="none" strike="noStrike" dirty="0">
                <a:solidFill>
                  <a:srgbClr val="000000"/>
                </a:solidFill>
                <a:effectLst/>
                <a:latin typeface="Verdana" panose="020B0604030504040204" pitchFamily="34" charset="0"/>
              </a:rPr>
              <a:t> Louis’s father], </a:t>
            </a:r>
            <a:r>
              <a:rPr lang="en-GB" sz="1600" b="1" i="1" u="none" strike="noStrike" dirty="0">
                <a:solidFill>
                  <a:srgbClr val="000000"/>
                </a:solidFill>
                <a:effectLst/>
                <a:latin typeface="Verdana" panose="020B0604030504040204" pitchFamily="34" charset="0"/>
              </a:rPr>
              <a:t>Colonel Britton Evans</a:t>
            </a:r>
            <a:r>
              <a:rPr lang="en-GB" sz="1600" b="0" i="1" u="none" strike="noStrike" dirty="0">
                <a:solidFill>
                  <a:srgbClr val="000000"/>
                </a:solidFill>
                <a:effectLst/>
                <a:latin typeface="Verdana" panose="020B0604030504040204" pitchFamily="34" charset="0"/>
              </a:rPr>
              <a:t>, had been sent there on a government commission. </a:t>
            </a:r>
          </a:p>
          <a:p>
            <a:endParaRPr lang="en-GB" sz="1600" b="0" i="1" u="none" strike="noStrike" dirty="0">
              <a:solidFill>
                <a:srgbClr val="000000"/>
              </a:solidFill>
              <a:effectLst/>
              <a:latin typeface="Verdana" panose="020B0604030504040204" pitchFamily="34" charset="0"/>
            </a:endParaRPr>
          </a:p>
          <a:p>
            <a:r>
              <a:rPr lang="en-GB" sz="1600" b="0" i="1" u="none" strike="noStrike" dirty="0">
                <a:solidFill>
                  <a:srgbClr val="000000"/>
                </a:solidFill>
                <a:effectLst/>
                <a:latin typeface="Verdana" panose="020B0604030504040204" pitchFamily="34" charset="0"/>
              </a:rPr>
              <a:t>He [Col. Britton Evans] was a direct descendant of </a:t>
            </a:r>
            <a:r>
              <a:rPr lang="en-GB" sz="1600" b="1" i="1" u="none" strike="noStrike" dirty="0">
                <a:solidFill>
                  <a:srgbClr val="000000"/>
                </a:solidFill>
                <a:effectLst/>
                <a:latin typeface="Verdana" panose="020B0604030504040204" pitchFamily="34" charset="0"/>
              </a:rPr>
              <a:t>Christmas Evans, the eminent Welsh divine</a:t>
            </a:r>
            <a:r>
              <a:rPr lang="en-GB" sz="1600" b="0" i="1" u="none" strike="noStrike" dirty="0">
                <a:solidFill>
                  <a:srgbClr val="000000"/>
                </a:solidFill>
                <a:effectLst/>
                <a:latin typeface="Verdana" panose="020B0604030504040204" pitchFamily="34" charset="0"/>
              </a:rPr>
              <a:t>. A gentleman of fine military attainments, he was commissioned lieutenant of artillery in the war of 1812 and served under General Harrison, taking an active part in the battle in which Colonel Johnson, afterward vice-president of the United States, is said to have killed the chief Tecumseh, and also in the battle of River Raisin, where he distinguished himself for bravery. </a:t>
            </a:r>
          </a:p>
          <a:p>
            <a:endParaRPr lang="en-GB" sz="1600" b="0" i="1" u="none" strike="noStrike" dirty="0">
              <a:solidFill>
                <a:srgbClr val="000000"/>
              </a:solidFill>
              <a:effectLst/>
              <a:latin typeface="Verdana" panose="020B0604030504040204" pitchFamily="34" charset="0"/>
            </a:endParaRPr>
          </a:p>
          <a:p>
            <a:r>
              <a:rPr lang="en-GB" sz="1600" b="0" i="1" u="none" strike="noStrike" dirty="0">
                <a:solidFill>
                  <a:srgbClr val="000000"/>
                </a:solidFill>
                <a:effectLst/>
                <a:latin typeface="Verdana" panose="020B0604030504040204" pitchFamily="34" charset="0"/>
              </a:rPr>
              <a:t>He took part in the war with Mexico, the Florida war, and at the time of his death was organizing a company to go to Greece to help her in her struggle for independence, against Turkey. His original commission, signed by Presidents Monroe and Madison, and also the original credentials which enabled him to organize a company in aid of the Greeks, are in possession of his grandson. </a:t>
            </a:r>
            <a:r>
              <a:rPr lang="en-GB" sz="1600" b="0" i="1" u="none" strike="noStrike" dirty="0" err="1">
                <a:solidFill>
                  <a:srgbClr val="000000"/>
                </a:solidFill>
                <a:effectLst/>
                <a:latin typeface="Verdana" panose="020B0604030504040204" pitchFamily="34" charset="0"/>
              </a:rPr>
              <a:t>Dr.</a:t>
            </a:r>
            <a:r>
              <a:rPr lang="en-GB" sz="1600" b="0" i="1" u="none" strike="noStrike" dirty="0">
                <a:solidFill>
                  <a:srgbClr val="000000"/>
                </a:solidFill>
                <a:effectLst/>
                <a:latin typeface="Verdana" panose="020B0604030504040204" pitchFamily="34" charset="0"/>
              </a:rPr>
              <a:t> Evans, of Morris Plains</a:t>
            </a:r>
            <a:r>
              <a:rPr lang="en-GB" sz="1600" b="0" i="0" u="none" strike="noStrike" dirty="0">
                <a:solidFill>
                  <a:srgbClr val="000000"/>
                </a:solidFill>
                <a:effectLst/>
                <a:latin typeface="Verdana" panose="020B0604030504040204" pitchFamily="34" charset="0"/>
              </a:rPr>
              <a:t>.”</a:t>
            </a:r>
            <a:endParaRPr lang="en-US" sz="1600" dirty="0"/>
          </a:p>
        </p:txBody>
      </p:sp>
      <p:pic>
        <p:nvPicPr>
          <p:cNvPr id="1026" name="Picture 2" descr="Britton D Evans, M.D.">
            <a:extLst>
              <a:ext uri="{FF2B5EF4-FFF2-40B4-BE49-F238E27FC236}">
                <a16:creationId xmlns:a16="http://schemas.microsoft.com/office/drawing/2014/main" id="{A558FB77-5898-974D-7295-B2FB9C5DC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314" y="277090"/>
            <a:ext cx="2806142" cy="4216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DE672C-7308-9608-8522-0CF94D0468AE}"/>
              </a:ext>
            </a:extLst>
          </p:cNvPr>
          <p:cNvSpPr txBox="1"/>
          <p:nvPr/>
        </p:nvSpPr>
        <p:spPr>
          <a:xfrm>
            <a:off x="501604" y="181294"/>
            <a:ext cx="7329070" cy="523220"/>
          </a:xfrm>
          <a:prstGeom prst="rect">
            <a:avLst/>
          </a:prstGeom>
          <a:noFill/>
        </p:spPr>
        <p:txBody>
          <a:bodyPr wrap="square" rtlCol="0">
            <a:spAutoFit/>
          </a:bodyPr>
          <a:lstStyle/>
          <a:p>
            <a:r>
              <a:rPr lang="en-US" sz="2800" dirty="0"/>
              <a:t>Britton Duroc Evans (1858-1920)</a:t>
            </a:r>
          </a:p>
        </p:txBody>
      </p:sp>
      <p:sp>
        <p:nvSpPr>
          <p:cNvPr id="4" name="TextBox 3">
            <a:extLst>
              <a:ext uri="{FF2B5EF4-FFF2-40B4-BE49-F238E27FC236}">
                <a16:creationId xmlns:a16="http://schemas.microsoft.com/office/drawing/2014/main" id="{DF5E8AB9-78A3-A2DF-902C-C72A9D7DC60F}"/>
              </a:ext>
            </a:extLst>
          </p:cNvPr>
          <p:cNvSpPr txBox="1"/>
          <p:nvPr/>
        </p:nvSpPr>
        <p:spPr>
          <a:xfrm>
            <a:off x="8979314" y="4772297"/>
            <a:ext cx="3172678" cy="923330"/>
          </a:xfrm>
          <a:prstGeom prst="rect">
            <a:avLst/>
          </a:prstGeom>
          <a:noFill/>
        </p:spPr>
        <p:txBody>
          <a:bodyPr wrap="square" rtlCol="0">
            <a:spAutoFit/>
          </a:bodyPr>
          <a:lstStyle/>
          <a:p>
            <a:r>
              <a:rPr lang="en-US" dirty="0">
                <a:solidFill>
                  <a:srgbClr val="FF0000"/>
                </a:solidFill>
              </a:rPr>
              <a:t>Supposedly a piece in praise of the above, it focuses on his grandfather!</a:t>
            </a:r>
          </a:p>
        </p:txBody>
      </p:sp>
      <p:sp>
        <p:nvSpPr>
          <p:cNvPr id="5" name="TextBox 4">
            <a:extLst>
              <a:ext uri="{FF2B5EF4-FFF2-40B4-BE49-F238E27FC236}">
                <a16:creationId xmlns:a16="http://schemas.microsoft.com/office/drawing/2014/main" id="{F9E1DC0F-FEF3-3F87-F099-0471A964F309}"/>
              </a:ext>
            </a:extLst>
          </p:cNvPr>
          <p:cNvSpPr txBox="1"/>
          <p:nvPr/>
        </p:nvSpPr>
        <p:spPr>
          <a:xfrm>
            <a:off x="1428205" y="632139"/>
            <a:ext cx="6981682" cy="369332"/>
          </a:xfrm>
          <a:prstGeom prst="rect">
            <a:avLst/>
          </a:prstGeom>
          <a:noFill/>
        </p:spPr>
        <p:txBody>
          <a:bodyPr wrap="square" rtlCol="0">
            <a:spAutoFit/>
          </a:bodyPr>
          <a:lstStyle/>
          <a:p>
            <a:r>
              <a:rPr lang="en-US" b="1" dirty="0">
                <a:solidFill>
                  <a:srgbClr val="FF0000"/>
                </a:solidFill>
              </a:rPr>
              <a:t>Excuse this brief flip forward 50 years</a:t>
            </a:r>
          </a:p>
        </p:txBody>
      </p:sp>
    </p:spTree>
    <p:extLst>
      <p:ext uri="{BB962C8B-B14F-4D97-AF65-F5344CB8AC3E}">
        <p14:creationId xmlns:p14="http://schemas.microsoft.com/office/powerpoint/2010/main" val="457477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ristmas Evans - Wikipedia">
            <a:extLst>
              <a:ext uri="{FF2B5EF4-FFF2-40B4-BE49-F238E27FC236}">
                <a16:creationId xmlns:a16="http://schemas.microsoft.com/office/drawing/2014/main" id="{C5A5A580-01E6-AEC0-6997-72D38F5AD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16" y="858130"/>
            <a:ext cx="4658590" cy="54068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ritton D Evans, M.D.">
            <a:extLst>
              <a:ext uri="{FF2B5EF4-FFF2-40B4-BE49-F238E27FC236}">
                <a16:creationId xmlns:a16="http://schemas.microsoft.com/office/drawing/2014/main" id="{F0B551BD-1BCD-C966-4D5A-89A38C4E4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732" y="910196"/>
            <a:ext cx="3520352" cy="52897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E3952D-EDD0-9C43-D78C-3377B6AB79E9}"/>
              </a:ext>
            </a:extLst>
          </p:cNvPr>
          <p:cNvSpPr txBox="1"/>
          <p:nvPr/>
        </p:nvSpPr>
        <p:spPr>
          <a:xfrm>
            <a:off x="526473" y="323273"/>
            <a:ext cx="11111345" cy="461665"/>
          </a:xfrm>
          <a:prstGeom prst="rect">
            <a:avLst/>
          </a:prstGeom>
          <a:noFill/>
        </p:spPr>
        <p:txBody>
          <a:bodyPr wrap="square" rtlCol="0">
            <a:spAutoFit/>
          </a:bodyPr>
          <a:lstStyle/>
          <a:p>
            <a:r>
              <a:rPr lang="en-US" sz="2400" dirty="0"/>
              <a:t>Britton Evans, Mental health pioneer, and Christmas Evans, preacher, no relation!!</a:t>
            </a:r>
          </a:p>
        </p:txBody>
      </p:sp>
      <p:sp>
        <p:nvSpPr>
          <p:cNvPr id="4" name="TextBox 3">
            <a:extLst>
              <a:ext uri="{FF2B5EF4-FFF2-40B4-BE49-F238E27FC236}">
                <a16:creationId xmlns:a16="http://schemas.microsoft.com/office/drawing/2014/main" id="{2C0C7DD9-8DF6-C34E-3591-AFB641AD5751}"/>
              </a:ext>
            </a:extLst>
          </p:cNvPr>
          <p:cNvSpPr txBox="1"/>
          <p:nvPr/>
        </p:nvSpPr>
        <p:spPr>
          <a:xfrm>
            <a:off x="2685013" y="6165395"/>
            <a:ext cx="3074656" cy="369332"/>
          </a:xfrm>
          <a:prstGeom prst="rect">
            <a:avLst/>
          </a:prstGeom>
          <a:noFill/>
        </p:spPr>
        <p:txBody>
          <a:bodyPr wrap="square" rtlCol="0">
            <a:spAutoFit/>
          </a:bodyPr>
          <a:lstStyle/>
          <a:p>
            <a:r>
              <a:rPr lang="en-US" dirty="0"/>
              <a:t>Christmas Evans. 1766-1838</a:t>
            </a:r>
          </a:p>
        </p:txBody>
      </p:sp>
    </p:spTree>
    <p:extLst>
      <p:ext uri="{BB962C8B-B14F-4D97-AF65-F5344CB8AC3E}">
        <p14:creationId xmlns:p14="http://schemas.microsoft.com/office/powerpoint/2010/main" val="4248980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8218</TotalTime>
  <Words>2877</Words>
  <Application>Microsoft Macintosh PowerPoint</Application>
  <PresentationFormat>Widescreen</PresentationFormat>
  <Paragraphs>219</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LETTERS FROM AMERICA</vt:lpstr>
      <vt:lpstr>Connections great and small </vt:lpstr>
      <vt:lpstr>LETTERS HOME</vt:lpstr>
      <vt:lpstr>PowerPoint Presentation</vt:lpstr>
      <vt:lpstr>PowerPoint Presentation</vt:lpstr>
      <vt:lpstr>David Mathias. Letter of 1791 (at age 88)</vt:lpstr>
      <vt:lpstr>Mary Evans</vt:lpstr>
      <vt:lpstr>COLONEL BRITTON EVANS</vt:lpstr>
      <vt:lpstr>Britton Evans career</vt:lpstr>
      <vt:lpstr>Colonel Britton Evans</vt:lpstr>
      <vt:lpstr>Family Revolutionary Sympathies. Boys named after Napoleon’s generals. Not to mention Napoleon Bonaparte and Josephine!</vt:lpstr>
      <vt:lpstr>Henry Messena Evans. A restless soul.</vt:lpstr>
      <vt:lpstr> TEXAS AND THE SLAVERY ISSUE</vt:lpstr>
      <vt:lpstr>SUSPICIOUS MOTIVES</vt:lpstr>
      <vt:lpstr>MIXED FEELINGS ABOUT TEXAS</vt:lpstr>
      <vt:lpstr>SIMILAR AMBIVALENCE IN THE SLAVE STATES</vt:lpstr>
      <vt:lpstr>SO WHERE DID BRITTON EVANS STAND ?</vt:lpstr>
      <vt:lpstr>AND THE VERDICT OF HISTORY ?</vt:lpstr>
      <vt:lpstr>REFERENCES</vt:lpstr>
      <vt:lpstr>Britton Murat Evans</vt:lpstr>
      <vt:lpstr>Louis Washington Evans</vt:lpstr>
      <vt:lpstr>Letter to David Phillips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BRITTON EVANS</dc:title>
  <dc:creator>John Rhys</dc:creator>
  <cp:lastModifiedBy>John Rhys</cp:lastModifiedBy>
  <cp:revision>60</cp:revision>
  <dcterms:created xsi:type="dcterms:W3CDTF">2024-01-09T15:21:24Z</dcterms:created>
  <dcterms:modified xsi:type="dcterms:W3CDTF">2024-04-18T10:55:24Z</dcterms:modified>
</cp:coreProperties>
</file>