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7" r:id="rId4"/>
    <p:sldId id="262" r:id="rId5"/>
    <p:sldId id="260" r:id="rId6"/>
    <p:sldId id="263" r:id="rId7"/>
    <p:sldId id="261" r:id="rId8"/>
    <p:sldId id="268" r:id="rId9"/>
    <p:sldId id="259" r:id="rId10"/>
    <p:sldId id="266" r:id="rId11"/>
    <p:sldId id="264" r:id="rId12"/>
    <p:sldId id="274" r:id="rId13"/>
    <p:sldId id="275" r:id="rId14"/>
    <p:sldId id="276" r:id="rId15"/>
    <p:sldId id="272" r:id="rId16"/>
    <p:sldId id="273" r:id="rId17"/>
    <p:sldId id="269" r:id="rId18"/>
    <p:sldId id="270" r:id="rId1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94229"/>
    <a:srgbClr val="ECDAC9"/>
    <a:srgbClr val="ECDBCA"/>
    <a:srgbClr val="EDDBCB"/>
    <a:srgbClr val="EBD9C8"/>
    <a:srgbClr val="EDDCCC"/>
    <a:srgbClr val="ECDACA"/>
    <a:srgbClr val="E1D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8" autoAdjust="0"/>
    <p:restoredTop sz="94667" autoAdjust="0"/>
  </p:normalViewPr>
  <p:slideViewPr>
    <p:cSldViewPr>
      <p:cViewPr varScale="1">
        <p:scale>
          <a:sx n="56" d="100"/>
          <a:sy n="56" d="100"/>
        </p:scale>
        <p:origin x="1491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FB4AE8-C335-7C5C-F53E-F90DBF782E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DEAC5A-6F44-BCAA-743C-2019164EE92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B6DED77-9953-4C92-8C1D-A31F615BA236}" type="datetimeFigureOut">
              <a:rPr lang="en-GB"/>
              <a:pPr>
                <a:defRPr/>
              </a:pPr>
              <a:t>01/07/2024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5CED7A8-B32D-FB17-EB48-E0E9287BF5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8E5720-BCDE-FCCF-AD36-B58E1B791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20749-634C-30E0-1ECE-4B6A1F818B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C9EA-CE6B-139F-92A5-003C3DDC4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94BE58B-6DB2-47BB-B93A-09A5642650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BB957C-89E3-1FC5-B75D-912B017F5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073DAB-B2C9-B479-46E1-2DD6A7D88A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C3486C-61ED-E62D-A2D4-8BE58D6E65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1617B-87EC-45CC-A5AF-ECF1CB6FD7D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793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B8B735-6AA7-04D0-C44C-AA232717C1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7E49B0-B230-FA14-C0ED-7C74F3F93A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91338C-6D0F-A9D6-08CB-03EA883726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DC441-7489-4067-B461-1F6189A8E9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814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F63DAA-8F54-ACA0-A5D4-C4FEBA33A3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801928-0EB6-87A3-B956-7E3DC22E7B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A07D17-37D3-2B9E-C8C1-1CAB2C499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B1AFC-ED62-4B15-BD46-2A115255A8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179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AEED44-430E-022A-C380-D7F8A1915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C56D2F-439C-6B40-A365-35C585ED1C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959915-7C11-A830-711E-70DD4FAB6F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71AF3-36C1-44CF-9BE4-9CBB2DBA0C7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645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B10F36-D85F-03CB-538B-BD6859C113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F7C3E5-1C7B-7F93-E0BB-39BDA9AE80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80A4FA-A021-CCC8-7E8B-8FB63C03D4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D8A3C-534E-40AF-B49B-2C15AD00A84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503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287F04-5FFC-C786-01AB-AD00E78EC8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31411D-D929-25AF-F68A-620EE05E3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3EFAF-682E-DB79-6698-CE525C525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57AE3-1F4E-4A15-A3F3-9FAEA1829BC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062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1A273B-139B-4E88-7F3D-39B5D9DFC0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F6BDA1-870C-5B02-15C8-4D44EEE26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36A7F5-BDB8-44EE-7E59-9CF7EC965A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0FCD4-6D3D-46D6-A388-26624AB339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218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2A19985-3909-0C0D-F2A6-734C97676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34F45F-750B-EDDC-A8B6-7726D9F21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C089F5-07A7-57BC-7565-E88F50A4B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BC41-1EF3-483F-9A46-FCFEF03742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067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E95226-6D23-4953-5E5A-FB5978324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7539E9-8266-46B0-593C-C7F50FCC7D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465335-A5C1-2D8F-921F-9317AF8F7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9E33F-F2B8-41F6-9B8C-FB88E92E62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19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3A4BC-4D80-3AE3-B9E9-A20AD966B4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7A6D89-5283-573B-C9B4-A040780C4D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AAF347-1C1D-CD9B-46C6-8024E3301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07307-99AE-4D6C-BABF-0DCEC8BECC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835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7F9FDA-3563-480A-B1AA-82F79E3CC3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72A271-CD66-AE09-367D-45C85222D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BBF50C-14C9-270F-A282-D39D7FA5AD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2CD29-CADB-4D99-B27A-EF2DFBEA15B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10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E131F8D-698E-890F-A366-771ABBE20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6911A53-9872-D969-FF96-3C69ADCA40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159DD08-0C9D-024D-2870-BB690E566DE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858ABEB-6523-EE1C-48CB-0FC4649193A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CFDEC7-6730-17A6-A11C-8BC8D14BD9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0A7E18F-4CA9-4A0C-8AB0-001EE0FC76B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OneDrive\StDogmaelsHistory\talks\Seine%20Net%20Fishing\Pyllau%20without%20sound.mp4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OneDrive\StDogmaelsHistory\talks\Seine%20Net%20Fishing\Choosing%20Pools.mp4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OneDrive\StDogmaelsHistory\talks\Seine%20Net%20Fishing\Washing%20&amp;%20Weighing%20Fish.mp4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OneDrive\StDogmaelsHistory\talks\Seine%20Net%20Fishing\Netpool.mp4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OneDrive\StDogmaelsHistory\talks\Seine%20Net%20Fishing\Seine%20Net%20fishing%20with%20sound.mp4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FBD">
            <a:alpha val="7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48947B7D-013B-F49F-9538-06E70E6B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836613"/>
            <a:ext cx="903446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>
            <a:extLst>
              <a:ext uri="{FF2B5EF4-FFF2-40B4-BE49-F238E27FC236}">
                <a16:creationId xmlns:a16="http://schemas.microsoft.com/office/drawing/2014/main" id="{D94244EB-F565-A5CF-AEA7-004F175EF34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336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5400" b="1" dirty="0">
                <a:solidFill>
                  <a:srgbClr val="794229"/>
                </a:solidFill>
                <a:highlight>
                  <a:srgbClr val="ECDBCA"/>
                </a:highlight>
              </a:rPr>
              <a:t>Seine Net Fishing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37CB71EF-965D-5AF0-8B9F-B0CBF59AB87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GB" altLang="en-US" sz="4400" dirty="0">
                <a:solidFill>
                  <a:srgbClr val="794229"/>
                </a:solidFill>
                <a:highlight>
                  <a:srgbClr val="ECDBCA"/>
                </a:highlight>
              </a:rPr>
              <a:t>Mike Marshall</a:t>
            </a:r>
          </a:p>
        </p:txBody>
      </p:sp>
      <p:sp>
        <p:nvSpPr>
          <p:cNvPr id="3077" name="TextBox 2">
            <a:extLst>
              <a:ext uri="{FF2B5EF4-FFF2-40B4-BE49-F238E27FC236}">
                <a16:creationId xmlns:a16="http://schemas.microsoft.com/office/drawing/2014/main" id="{836F87C9-3B28-633B-4E90-3842FD478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6015038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794229"/>
                </a:solidFill>
              </a:rPr>
              <a:t>21/03/2024</a:t>
            </a:r>
          </a:p>
        </p:txBody>
      </p:sp>
    </p:spTree>
  </p:cSld>
  <p:clrMapOvr>
    <a:masterClrMapping/>
  </p:clrMapOvr>
  <p:transition spd="slow"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A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98F4B177-5004-CA5C-9E95-87FC1CB6F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rgbClr val="794229"/>
                </a:solidFill>
              </a:rPr>
              <a:t>History - 2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F72ED0FE-2175-9868-3E5F-D24D9BC86B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By 1886 a new Fishing Act </a:t>
            </a:r>
            <a:r>
              <a:rPr lang="en-GB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was introduced more restrictions.</a:t>
            </a:r>
          </a:p>
          <a:p>
            <a:r>
              <a:rPr lang="en-GB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20</a:t>
            </a:r>
            <a:r>
              <a:rPr lang="en-GB" altLang="en-US" sz="2000" baseline="30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th </a:t>
            </a:r>
            <a:r>
              <a:rPr lang="en-GB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Century Changes to fishing style</a:t>
            </a:r>
          </a:p>
          <a:p>
            <a:r>
              <a:rPr lang="en-GB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Decline of boats</a:t>
            </a:r>
          </a:p>
          <a:p>
            <a:pPr lvl="1"/>
            <a:r>
              <a:rPr lang="en-GB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1920: 20</a:t>
            </a:r>
          </a:p>
          <a:p>
            <a:pPr lvl="1"/>
            <a:r>
              <a:rPr lang="en-GB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1939: 13</a:t>
            </a:r>
          </a:p>
          <a:p>
            <a:pPr lvl="1"/>
            <a:r>
              <a:rPr lang="en-GB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1970: 3/4</a:t>
            </a:r>
          </a:p>
          <a:p>
            <a:pPr lvl="1"/>
            <a:r>
              <a:rPr lang="en-GB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1999: 1</a:t>
            </a:r>
            <a:endParaRPr lang="en-GB" altLang="en-US" sz="2000">
              <a:solidFill>
                <a:srgbClr val="794229"/>
              </a:solidFill>
              <a:latin typeface="Aptos" panose="020B0004020202020204" pitchFamily="34" charset="0"/>
              <a:cs typeface="Aptos" panose="020B0004020202020204" pitchFamily="34" charset="0"/>
            </a:endParaRPr>
          </a:p>
          <a:p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Aptos" panose="020B0004020202020204" pitchFamily="34" charset="0"/>
            </a:endParaRPr>
          </a:p>
          <a:p>
            <a:pPr>
              <a:buFontTx/>
              <a:buNone/>
            </a:pPr>
            <a:endParaRPr lang="en-GB" altLang="en-US" sz="1400">
              <a:latin typeface="Times New Roman" panose="02020603050405020304" pitchFamily="18" charset="0"/>
              <a:cs typeface="Aptos" panose="020B0004020202020204" pitchFamily="34" charset="0"/>
            </a:endParaRPr>
          </a:p>
          <a:p>
            <a:pPr>
              <a:buFontTx/>
              <a:buNone/>
            </a:pPr>
            <a:endParaRPr lang="en-US" altLang="en-US" sz="1600">
              <a:solidFill>
                <a:srgbClr val="4D5156"/>
              </a:solidFill>
              <a:latin typeface="Google Sans"/>
            </a:endParaRPr>
          </a:p>
          <a:p>
            <a:pPr eaLnBrk="1" hangingPunct="1"/>
            <a:endParaRPr lang="en-GB" altLang="en-US">
              <a:solidFill>
                <a:srgbClr val="794229"/>
              </a:solidFill>
            </a:endParaRPr>
          </a:p>
        </p:txBody>
      </p:sp>
      <p:sp>
        <p:nvSpPr>
          <p:cNvPr id="12292" name="Date Placeholder 3">
            <a:extLst>
              <a:ext uri="{FF2B5EF4-FFF2-40B4-BE49-F238E27FC236}">
                <a16:creationId xmlns:a16="http://schemas.microsoft.com/office/drawing/2014/main" id="{2DF47128-3042-EF45-B787-A98A260BF22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12293" name="Slide Number Placeholder 4">
            <a:extLst>
              <a:ext uri="{FF2B5EF4-FFF2-40B4-BE49-F238E27FC236}">
                <a16:creationId xmlns:a16="http://schemas.microsoft.com/office/drawing/2014/main" id="{F3848220-51E1-F045-F459-ABF74271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8D45E4-A986-4ABB-A229-F0CCF770A575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8B073C94-BADB-33F8-4B7E-7AAB4CE878E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2295" name="Picture 2" descr="A group of boats in a river&#10;&#10;Description automatically generated">
            <a:extLst>
              <a:ext uri="{FF2B5EF4-FFF2-40B4-BE49-F238E27FC236}">
                <a16:creationId xmlns:a16="http://schemas.microsoft.com/office/drawing/2014/main" id="{2CACD260-F67B-B812-1A31-B7D97F52D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2492375"/>
            <a:ext cx="558006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51B79A80-D7B1-0AD6-410F-15DC1331BA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altLang="en-US" sz="3200" b="1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GB" altLang="en-US" sz="3200" b="1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</a:t>
            </a:r>
            <a:r>
              <a:rPr lang="en-US" altLang="en-US" sz="3200" b="1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 (Seine) </a:t>
            </a:r>
            <a:br>
              <a:rPr lang="en-US" altLang="en-US" sz="3200" b="1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altLang="en-US" sz="3200" b="1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Salmon Fishing at </a:t>
            </a:r>
            <a:br>
              <a:rPr lang="en-US" altLang="en-US" sz="3200" b="1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altLang="en-US" sz="3200" b="1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St. Dogmaels</a:t>
            </a:r>
            <a:br>
              <a:rPr lang="en-GB" altLang="en-US" sz="32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altLang="en-US" sz="3200">
              <a:solidFill>
                <a:srgbClr val="794229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E9836E48-CDDA-CC89-F37C-D8EC5E3B7A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Number of boats</a:t>
            </a:r>
            <a:endParaRPr lang="en-GB" sz="2400" dirty="0">
              <a:solidFill>
                <a:srgbClr val="794229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Where to fish?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Where sold?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Fishing restrictions and drying?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 money?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Which boat?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Treating nets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How to fish using seine net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deep pools on the river were called , </a:t>
            </a:r>
            <a:r>
              <a:rPr lang="cy-GB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pwll</a:t>
            </a: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y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Castell, </a:t>
            </a:r>
            <a:r>
              <a:rPr lang="cy-GB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pwll </a:t>
            </a:r>
            <a:r>
              <a:rPr lang="cy-GB" sz="2400" dirty="0" err="1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Nawpus</a:t>
            </a: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y-GB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pwll </a:t>
            </a:r>
            <a:r>
              <a:rPr lang="cy-GB" sz="2400" dirty="0" err="1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Nantywerig</a:t>
            </a: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y-GB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pwll</a:t>
            </a:r>
            <a:r>
              <a:rPr lang="en-US" sz="24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Sano</a:t>
            </a:r>
            <a:endParaRPr lang="en-GB" sz="2400" dirty="0">
              <a:solidFill>
                <a:srgbClr val="794229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1800" i="1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Article by Mr. Eilir Phillips.</a:t>
            </a:r>
            <a:endParaRPr lang="en-GB" sz="1800" i="1" dirty="0">
              <a:solidFill>
                <a:srgbClr val="794229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sz="1800" i="1" dirty="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	LLECHWEDD, CWMINS, ST. DOGMAELS</a:t>
            </a:r>
            <a:endParaRPr lang="en-US" altLang="en-US" sz="1800" i="1" dirty="0">
              <a:solidFill>
                <a:srgbClr val="794229"/>
              </a:solidFill>
              <a:latin typeface="Google Sans"/>
            </a:endParaRPr>
          </a:p>
          <a:p>
            <a:pPr eaLnBrk="1" hangingPunct="1">
              <a:defRPr/>
            </a:pPr>
            <a:endParaRPr lang="en-GB" altLang="en-US" dirty="0">
              <a:solidFill>
                <a:srgbClr val="794229"/>
              </a:solidFill>
            </a:endParaRPr>
          </a:p>
        </p:txBody>
      </p:sp>
      <p:sp>
        <p:nvSpPr>
          <p:cNvPr id="13316" name="Date Placeholder 3">
            <a:extLst>
              <a:ext uri="{FF2B5EF4-FFF2-40B4-BE49-F238E27FC236}">
                <a16:creationId xmlns:a16="http://schemas.microsoft.com/office/drawing/2014/main" id="{FF590F3A-3F9D-398C-7D05-3D3B5B06BE7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13317" name="Slide Number Placeholder 4">
            <a:extLst>
              <a:ext uri="{FF2B5EF4-FFF2-40B4-BE49-F238E27FC236}">
                <a16:creationId xmlns:a16="http://schemas.microsoft.com/office/drawing/2014/main" id="{2D50F828-51C2-E460-964E-FEBAB832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C88A27-E8E5-4E48-A762-1B5D11377380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8779CE96-FD32-9DA4-FFFF-B38AE07A265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319" name="Picture 2" descr="An old person with white hair&#10;&#10;Description automatically generated">
            <a:extLst>
              <a:ext uri="{FF2B5EF4-FFF2-40B4-BE49-F238E27FC236}">
                <a16:creationId xmlns:a16="http://schemas.microsoft.com/office/drawing/2014/main" id="{A33001AA-4A51-820A-8A1B-38AC9A15B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700213"/>
            <a:ext cx="136842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8B29E539-D4FB-FD03-2435-F6CE01B75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794229"/>
                </a:solidFill>
              </a:rPr>
              <a:t>Enwau pyllau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7DAA42FF-0132-10D6-82AA-67212CF394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altLang="en-US" sz="2400">
                <a:solidFill>
                  <a:srgbClr val="794229"/>
                </a:solidFill>
              </a:rPr>
              <a:t>Not found on maps but:</a:t>
            </a:r>
          </a:p>
        </p:txBody>
      </p:sp>
      <p:sp>
        <p:nvSpPr>
          <p:cNvPr id="14340" name="Date Placeholder 3">
            <a:extLst>
              <a:ext uri="{FF2B5EF4-FFF2-40B4-BE49-F238E27FC236}">
                <a16:creationId xmlns:a16="http://schemas.microsoft.com/office/drawing/2014/main" id="{408461B4-234B-607D-619A-549B452CB63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14341" name="Slide Number Placeholder 4">
            <a:extLst>
              <a:ext uri="{FF2B5EF4-FFF2-40B4-BE49-F238E27FC236}">
                <a16:creationId xmlns:a16="http://schemas.microsoft.com/office/drawing/2014/main" id="{13CBA186-357B-851F-2F67-2BA422BADD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E8A2A6-15EF-4996-B7F6-68AFAA8A0F9F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6" name="Pyllau without sound.mp4">
            <a:hlinkClick r:id="" action="ppaction://media"/>
            <a:extLst>
              <a:ext uri="{FF2B5EF4-FFF2-40B4-BE49-F238E27FC236}">
                <a16:creationId xmlns:a16="http://schemas.microsoft.com/office/drawing/2014/main" id="{727D3176-05B5-92C4-AF02-F65E00BC474C}"/>
              </a:ext>
            </a:extLst>
          </p:cNvPr>
          <p:cNvPicPr preferRelativeResize="0">
            <a:picLocks noRo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r="987"/>
          <a:stretch>
            <a:fillRect/>
          </a:stretch>
        </p:blipFill>
        <p:spPr bwMode="auto">
          <a:xfrm>
            <a:off x="1044575" y="2128838"/>
            <a:ext cx="7054850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D7BD57C0-EC96-F5E9-7FCE-0601EB87181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DD9AC63A-9DF2-3308-682C-34605D126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794229"/>
                </a:solidFill>
              </a:rPr>
              <a:t>Dewis pwll</a:t>
            </a:r>
          </a:p>
        </p:txBody>
      </p:sp>
      <p:pic>
        <p:nvPicPr>
          <p:cNvPr id="6" name="Choosing Pools.mp4">
            <a:hlinkClick r:id="" action="ppaction://media"/>
            <a:extLst>
              <a:ext uri="{FF2B5EF4-FFF2-40B4-BE49-F238E27FC236}">
                <a16:creationId xmlns:a16="http://schemas.microsoft.com/office/drawing/2014/main" id="{3774C6A2-319D-5ABD-5261-ABF7AD718F8A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31925"/>
            <a:ext cx="6335712" cy="4752975"/>
          </a:xfrm>
        </p:spPr>
      </p:pic>
      <p:sp>
        <p:nvSpPr>
          <p:cNvPr id="15364" name="Date Placeholder 3">
            <a:extLst>
              <a:ext uri="{FF2B5EF4-FFF2-40B4-BE49-F238E27FC236}">
                <a16:creationId xmlns:a16="http://schemas.microsoft.com/office/drawing/2014/main" id="{5F7F9C85-FE37-B6D3-CE1D-E4DEA8B104E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15365" name="Slide Number Placeholder 4">
            <a:extLst>
              <a:ext uri="{FF2B5EF4-FFF2-40B4-BE49-F238E27FC236}">
                <a16:creationId xmlns:a16="http://schemas.microsoft.com/office/drawing/2014/main" id="{9F02618F-4FF7-8A90-D95C-6B0355E58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05AC1D-0EA4-4A87-9739-6957CC36D5E7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7" name="Picture 6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66E5528B-E001-61E2-516E-E66B39ABE05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29278" y="24073"/>
            <a:ext cx="2541722" cy="1377756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D451BE9-A9C3-EAE2-AED6-F0B00BDBE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794229"/>
                </a:solidFill>
              </a:rPr>
              <a:t>Washing &amp; </a:t>
            </a:r>
            <a:br>
              <a:rPr lang="en-GB" altLang="en-US">
                <a:solidFill>
                  <a:srgbClr val="794229"/>
                </a:solidFill>
              </a:rPr>
            </a:br>
            <a:r>
              <a:rPr lang="en-GB" altLang="en-US">
                <a:solidFill>
                  <a:srgbClr val="794229"/>
                </a:solidFill>
              </a:rPr>
              <a:t>WeighingFish</a:t>
            </a:r>
          </a:p>
        </p:txBody>
      </p:sp>
      <p:pic>
        <p:nvPicPr>
          <p:cNvPr id="6" name="Washing &amp; Weighing Fish.mp4">
            <a:hlinkClick r:id="" action="ppaction://media"/>
            <a:extLst>
              <a:ext uri="{FF2B5EF4-FFF2-40B4-BE49-F238E27FC236}">
                <a16:creationId xmlns:a16="http://schemas.microsoft.com/office/drawing/2014/main" id="{29EE8F6D-FF12-58E2-AF3C-32BEFBFE915D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625600"/>
            <a:ext cx="5976937" cy="4483100"/>
          </a:xfrm>
        </p:spPr>
      </p:pic>
      <p:sp>
        <p:nvSpPr>
          <p:cNvPr id="16388" name="Date Placeholder 3">
            <a:extLst>
              <a:ext uri="{FF2B5EF4-FFF2-40B4-BE49-F238E27FC236}">
                <a16:creationId xmlns:a16="http://schemas.microsoft.com/office/drawing/2014/main" id="{49A6DDB3-4E93-C619-98EB-9B79DA0923B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58156B3E-918B-5E96-19D1-3CA1AEF9D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FF1FBA-9DE6-4497-BE1D-0B5E9DA556B4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7" name="Picture 6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76077A35-1B92-3170-416D-4686B2B0D76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6202" y="0"/>
            <a:ext cx="2541722" cy="1377756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9FCB48C-E78D-C0E6-2DDC-6DA619AD34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altLang="en-US">
                <a:solidFill>
                  <a:srgbClr val="794229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Seine Nets</a:t>
            </a:r>
            <a:br>
              <a:rPr lang="en-GB" altLang="en-US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altLang="en-US">
              <a:solidFill>
                <a:srgbClr val="794229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C5318331-8570-96FA-B359-8D2B453EC1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5450" y="1616075"/>
            <a:ext cx="82296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altLang="en-US">
                <a:solidFill>
                  <a:srgbClr val="794229"/>
                </a:solidFill>
              </a:rPr>
              <a:t>	Mending nets		   Drying nets</a:t>
            </a:r>
          </a:p>
          <a:p>
            <a:pPr marL="0" indent="0" eaLnBrk="1" hangingPunct="1">
              <a:buFontTx/>
              <a:buNone/>
            </a:pPr>
            <a:endParaRPr lang="en-GB" altLang="en-US">
              <a:solidFill>
                <a:srgbClr val="794229"/>
              </a:solidFill>
            </a:endParaRPr>
          </a:p>
          <a:p>
            <a:pPr marL="0" indent="0" eaLnBrk="1" hangingPunct="1">
              <a:buFontTx/>
              <a:buNone/>
            </a:pPr>
            <a:endParaRPr lang="en-GB" altLang="en-US">
              <a:solidFill>
                <a:srgbClr val="794229"/>
              </a:solidFill>
            </a:endParaRPr>
          </a:p>
          <a:p>
            <a:pPr marL="0" indent="0" eaLnBrk="1" hangingPunct="1">
              <a:buFontTx/>
              <a:buNone/>
            </a:pPr>
            <a:endParaRPr lang="en-GB" altLang="en-US">
              <a:solidFill>
                <a:srgbClr val="794229"/>
              </a:solidFill>
            </a:endParaRPr>
          </a:p>
          <a:p>
            <a:pPr marL="0" indent="0" eaLnBrk="1" hangingPunct="1">
              <a:buFontTx/>
              <a:buNone/>
            </a:pPr>
            <a:endParaRPr lang="en-GB" altLang="en-US">
              <a:solidFill>
                <a:srgbClr val="794229"/>
              </a:solidFill>
            </a:endParaRPr>
          </a:p>
          <a:p>
            <a:pPr marL="0" indent="0" eaLnBrk="1" hangingPunct="1">
              <a:buFontTx/>
              <a:buNone/>
            </a:pPr>
            <a:endParaRPr lang="en-GB" altLang="en-US">
              <a:solidFill>
                <a:srgbClr val="794229"/>
              </a:solidFill>
            </a:endParaRPr>
          </a:p>
        </p:txBody>
      </p:sp>
      <p:sp>
        <p:nvSpPr>
          <p:cNvPr id="17412" name="Date Placeholder 3">
            <a:extLst>
              <a:ext uri="{FF2B5EF4-FFF2-40B4-BE49-F238E27FC236}">
                <a16:creationId xmlns:a16="http://schemas.microsoft.com/office/drawing/2014/main" id="{28F831BC-BBCD-BC1C-2D60-C81469F1CE0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17413" name="Slide Number Placeholder 4">
            <a:extLst>
              <a:ext uri="{FF2B5EF4-FFF2-40B4-BE49-F238E27FC236}">
                <a16:creationId xmlns:a16="http://schemas.microsoft.com/office/drawing/2014/main" id="{01BC3CB6-9B60-EBB6-68CD-7B729421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ECEFD9-AEDF-480A-B251-6EC2686D3E16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A5BF56E8-7B44-7FAD-A318-B11BAFEAEF7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7415" name="Picture 2" descr="A person holding scissors to a net&#10;&#10;Description automatically generated">
            <a:extLst>
              <a:ext uri="{FF2B5EF4-FFF2-40B4-BE49-F238E27FC236}">
                <a16:creationId xmlns:a16="http://schemas.microsoft.com/office/drawing/2014/main" id="{C9C052D4-B993-4BF0-3436-D89CF97F6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590800"/>
            <a:ext cx="3941763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Men holding a fishing net&#10;&#10;Description automatically generated">
            <a:extLst>
              <a:ext uri="{FF2B5EF4-FFF2-40B4-BE49-F238E27FC236}">
                <a16:creationId xmlns:a16="http://schemas.microsoft.com/office/drawing/2014/main" id="{ACF380EB-54DA-D440-D302-CF42B5F7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2508250"/>
            <a:ext cx="3833812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DF398A3D-0105-FCBA-604C-CEB78D2C6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794229"/>
                </a:solidFill>
              </a:rPr>
              <a:t>Net Drying </a:t>
            </a:r>
          </a:p>
        </p:txBody>
      </p:sp>
      <p:sp>
        <p:nvSpPr>
          <p:cNvPr id="18435" name="Date Placeholder 3">
            <a:extLst>
              <a:ext uri="{FF2B5EF4-FFF2-40B4-BE49-F238E27FC236}">
                <a16:creationId xmlns:a16="http://schemas.microsoft.com/office/drawing/2014/main" id="{C142ED66-3C55-414C-69AF-2792C7F3646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18436" name="Slide Number Placeholder 4">
            <a:extLst>
              <a:ext uri="{FF2B5EF4-FFF2-40B4-BE49-F238E27FC236}">
                <a16:creationId xmlns:a16="http://schemas.microsoft.com/office/drawing/2014/main" id="{9B637F56-FB24-D0B0-C3A4-1B154D4E0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6A7ECD-9126-4482-B066-ECE4FB88F7FE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2" name="Picture 1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CF816B56-EA92-06C6-7225-9798516721F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130901" y="77582"/>
            <a:ext cx="2541722" cy="137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Netpool.mp4">
            <a:hlinkClick r:id="" action="ppaction://media"/>
            <a:extLst>
              <a:ext uri="{FF2B5EF4-FFF2-40B4-BE49-F238E27FC236}">
                <a16:creationId xmlns:a16="http://schemas.microsoft.com/office/drawing/2014/main" id="{B913E960-42AB-C849-0BD1-6C0B7F39AD2D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652588"/>
            <a:ext cx="7058025" cy="4211637"/>
          </a:xfrm>
        </p:spPr>
      </p:pic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33C32B23-4C97-8604-0D18-B3892C64C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en-US" altLang="en-US" sz="2800">
                <a:solidFill>
                  <a:srgbClr val="794229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GB" altLang="en-US" sz="2800">
                <a:solidFill>
                  <a:srgbClr val="794229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Â</a:t>
            </a:r>
            <a:r>
              <a:rPr lang="en-US" altLang="en-US" sz="2800">
                <a:solidFill>
                  <a:srgbClr val="794229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N (Seine)     </a:t>
            </a:r>
            <a:br>
              <a:rPr lang="en-US" altLang="en-US" sz="2800">
                <a:solidFill>
                  <a:srgbClr val="794229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altLang="en-US" sz="2800">
                <a:solidFill>
                  <a:srgbClr val="794229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                       Salmon Fishing at St. Dogmaels </a:t>
            </a:r>
            <a:br>
              <a:rPr lang="en-GB" altLang="en-US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altLang="en-US">
              <a:solidFill>
                <a:srgbClr val="794229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79945A6A-9DA9-96AA-94F1-AA4FF2DDC4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GB" sz="1800" dirty="0">
              <a:solidFill>
                <a:srgbClr val="794229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GB" sz="18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en-US" dirty="0">
              <a:solidFill>
                <a:srgbClr val="4D5156"/>
              </a:solidFill>
              <a:latin typeface="Google Sans"/>
            </a:endParaRPr>
          </a:p>
          <a:p>
            <a:pPr eaLnBrk="1" hangingPunct="1">
              <a:defRPr/>
            </a:pPr>
            <a:endParaRPr lang="en-GB" altLang="en-US" dirty="0">
              <a:solidFill>
                <a:srgbClr val="794229"/>
              </a:solidFill>
            </a:endParaRPr>
          </a:p>
        </p:txBody>
      </p:sp>
      <p:sp>
        <p:nvSpPr>
          <p:cNvPr id="19460" name="Date Placeholder 3">
            <a:extLst>
              <a:ext uri="{FF2B5EF4-FFF2-40B4-BE49-F238E27FC236}">
                <a16:creationId xmlns:a16="http://schemas.microsoft.com/office/drawing/2014/main" id="{CEAF8DDB-47F3-12D2-2A53-B7C849992E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13F1B168-5BE2-421F-B7E3-5E81C6D2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B3E3FC-F6F6-4007-81E2-D1BC61151450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62FAE75E-BDA6-1047-8F63-D087DEB0A06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9463" name="Picture 2" descr="A group of people standing in boats on a lake&#10;&#10;Description automatically generated">
            <a:extLst>
              <a:ext uri="{FF2B5EF4-FFF2-40B4-BE49-F238E27FC236}">
                <a16:creationId xmlns:a16="http://schemas.microsoft.com/office/drawing/2014/main" id="{EBE833B4-FD28-9E34-5B32-85CC267A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00200"/>
            <a:ext cx="69373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246C96A9-11E3-BC2F-EA42-42E8C1F40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en-GB" altLang="en-US" b="1">
                <a:solidFill>
                  <a:srgbClr val="794229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Acknowledgements</a:t>
            </a:r>
            <a:endParaRPr lang="en-GB" altLang="en-US">
              <a:solidFill>
                <a:srgbClr val="794229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AB69A3B4-99EA-13D8-D8C5-BCF080B9E5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GB" sz="1800" dirty="0">
              <a:solidFill>
                <a:srgbClr val="794229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2400" b="1" dirty="0">
                <a:solidFill>
                  <a:srgbClr val="794229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Glen Johnson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US" sz="1800" b="1" dirty="0">
                <a:solidFill>
                  <a:srgbClr val="794229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Eilir Phillips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800" b="1" dirty="0">
                <a:solidFill>
                  <a:srgbClr val="794229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The History of St. Dogmaels Abbey - Prichard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800" b="1" dirty="0">
                <a:solidFill>
                  <a:srgbClr val="794229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Gateway to Wales - William Lewis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800" b="1" dirty="0">
                <a:solidFill>
                  <a:srgbClr val="794229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Tivyside ‘Those were the Days' Donald Davies’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800" b="1" dirty="0">
                <a:solidFill>
                  <a:srgbClr val="794229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Geoffrey Asson, Sincerity, St. Dogmaels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GB" sz="1800" b="1" dirty="0">
              <a:solidFill>
                <a:srgbClr val="794229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en-US" dirty="0">
              <a:solidFill>
                <a:srgbClr val="4D5156"/>
              </a:solidFill>
              <a:latin typeface="Google Sans"/>
            </a:endParaRPr>
          </a:p>
          <a:p>
            <a:pPr eaLnBrk="1" hangingPunct="1">
              <a:defRPr/>
            </a:pPr>
            <a:endParaRPr lang="en-GB" altLang="en-US" dirty="0">
              <a:solidFill>
                <a:srgbClr val="794229"/>
              </a:solidFill>
            </a:endParaRPr>
          </a:p>
        </p:txBody>
      </p:sp>
      <p:sp>
        <p:nvSpPr>
          <p:cNvPr id="20484" name="Date Placeholder 3">
            <a:extLst>
              <a:ext uri="{FF2B5EF4-FFF2-40B4-BE49-F238E27FC236}">
                <a16:creationId xmlns:a16="http://schemas.microsoft.com/office/drawing/2014/main" id="{6552B3A9-A913-E758-7615-265716FB59A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20485" name="Slide Number Placeholder 4">
            <a:extLst>
              <a:ext uri="{FF2B5EF4-FFF2-40B4-BE49-F238E27FC236}">
                <a16:creationId xmlns:a16="http://schemas.microsoft.com/office/drawing/2014/main" id="{0EA1995E-419B-97FC-4112-9450C7448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6518B8-2303-4252-A969-2C0310D328B6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B54BB492-82BC-5AA9-0138-CBF222CE0BC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p:transition spd="slow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A drawing of a net&#10;&#10;Description automatically generated">
            <a:extLst>
              <a:ext uri="{FF2B5EF4-FFF2-40B4-BE49-F238E27FC236}">
                <a16:creationId xmlns:a16="http://schemas.microsoft.com/office/drawing/2014/main" id="{80E6CBDD-D853-C190-C2C3-F45BE78F2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716338"/>
            <a:ext cx="3744913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703E28A2-5FC3-1577-6B95-BDC17799F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rgbClr val="794229"/>
                </a:solidFill>
              </a:rPr>
              <a:t>Definition</a:t>
            </a:r>
          </a:p>
        </p:txBody>
      </p:sp>
      <p:sp>
        <p:nvSpPr>
          <p:cNvPr id="4100" name="Content Placeholder 2">
            <a:extLst>
              <a:ext uri="{FF2B5EF4-FFF2-40B4-BE49-F238E27FC236}">
                <a16:creationId xmlns:a16="http://schemas.microsoft.com/office/drawing/2014/main" id="{6334A416-8B57-4252-012F-65C6A43163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800" b="1">
                <a:solidFill>
                  <a:srgbClr val="794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Seine fishing</a:t>
            </a:r>
            <a:r>
              <a:rPr lang="en-US" altLang="en-US" sz="2800">
                <a:solidFill>
                  <a:srgbClr val="794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is a method of fishing that employs a surrounding net, called a seine, that hangs vertically in the water with its bottom edge held down by weights and its top edge buoyed by floats. Seine nets can be deployed from the shore as a beach seine, or from a boat.</a:t>
            </a:r>
            <a:endParaRPr lang="en-GB" altLang="en-US" sz="2800">
              <a:solidFill>
                <a:srgbClr val="7942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Date Placeholder 3">
            <a:extLst>
              <a:ext uri="{FF2B5EF4-FFF2-40B4-BE49-F238E27FC236}">
                <a16:creationId xmlns:a16="http://schemas.microsoft.com/office/drawing/2014/main" id="{B2295E08-FCBB-50A4-326D-8D29862860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4102" name="Slide Number Placeholder 4">
            <a:extLst>
              <a:ext uri="{FF2B5EF4-FFF2-40B4-BE49-F238E27FC236}">
                <a16:creationId xmlns:a16="http://schemas.microsoft.com/office/drawing/2014/main" id="{9E5303A5-E6E1-BF6E-8712-6FA58A10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E532E0-C430-4749-BFF2-75D5FDEEEEDA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CB7FD5CE-CBE3-0DDD-13F7-8319389D88F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p:transition spd="slow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3437A48-2B81-FBA9-5CAE-82358E8D55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rgbClr val="794229"/>
                </a:solidFill>
              </a:rPr>
              <a:t>Types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D98D9-B647-F9E9-188C-E8A17576F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GB" dirty="0">
                <a:solidFill>
                  <a:srgbClr val="794229"/>
                </a:solidFill>
                <a:latin typeface="Linux Libertine"/>
              </a:rPr>
              <a:t>Beach seine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dirty="0">
                <a:solidFill>
                  <a:srgbClr val="794229"/>
                </a:solidFill>
              </a:rPr>
              <a:t>The beach seine is employed by anchoring a section of netting on the shoreline, then dragging the net into the water and surrounding the fish, before pulling it ashore.</a:t>
            </a:r>
            <a:endParaRPr lang="en-GB" sz="2000" dirty="0">
              <a:solidFill>
                <a:srgbClr val="794229"/>
              </a:solidFill>
              <a:latin typeface="Linux Libertine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GB" sz="2400" dirty="0">
                <a:solidFill>
                  <a:srgbClr val="794229"/>
                </a:solidFill>
                <a:latin typeface="Linux Libertine"/>
              </a:rPr>
              <a:t>	</a:t>
            </a:r>
          </a:p>
          <a:p>
            <a:pPr eaLnBrk="1" hangingPunct="1">
              <a:defRPr/>
            </a:pPr>
            <a:endParaRPr lang="en-GB" dirty="0">
              <a:solidFill>
                <a:srgbClr val="794229"/>
              </a:solidFill>
            </a:endParaRPr>
          </a:p>
        </p:txBody>
      </p:sp>
      <p:sp>
        <p:nvSpPr>
          <p:cNvPr id="5124" name="Date Placeholder 3">
            <a:extLst>
              <a:ext uri="{FF2B5EF4-FFF2-40B4-BE49-F238E27FC236}">
                <a16:creationId xmlns:a16="http://schemas.microsoft.com/office/drawing/2014/main" id="{ADBA5B89-B031-4018-0342-70C691DC3CC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5125" name="Slide Number Placeholder 4">
            <a:extLst>
              <a:ext uri="{FF2B5EF4-FFF2-40B4-BE49-F238E27FC236}">
                <a16:creationId xmlns:a16="http://schemas.microsoft.com/office/drawing/2014/main" id="{5A4D5E77-D83F-E39E-BE59-C72AD6EB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9DE40A-08F7-4448-987F-7BCC6B923A0A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80EE7923-3DE7-D87A-343C-463B52E7CE5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127" name="Picture 12" descr="A group of people standing in water&#10;&#10;Description automatically generated">
            <a:extLst>
              <a:ext uri="{FF2B5EF4-FFF2-40B4-BE49-F238E27FC236}">
                <a16:creationId xmlns:a16="http://schemas.microsoft.com/office/drawing/2014/main" id="{90895B72-D569-62FE-EC11-602EBD092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284538"/>
            <a:ext cx="57594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0F3CBAC-75DF-A377-1D4A-4D6724510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rgbClr val="794229"/>
                </a:solidFill>
              </a:rPr>
              <a:t>Types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B0463-0F77-C983-C182-88691A780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GB" dirty="0">
                <a:solidFill>
                  <a:srgbClr val="794229"/>
                </a:solidFill>
                <a:latin typeface="Linux Libertine"/>
              </a:rPr>
              <a:t>Purse seine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dirty="0">
                <a:solidFill>
                  <a:srgbClr val="794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common type of seine is a purse seine, named such because along the bottom are a number of rings. A line (referred to as a purse-line) passes through all the rings, and when pulled, draws the rings close to one another, preventing the fish from "sounding", or swimming down to escape the net. </a:t>
            </a:r>
            <a:r>
              <a:rPr lang="en-GB" sz="2000" dirty="0">
                <a:solidFill>
                  <a:srgbClr val="794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defRPr/>
            </a:pPr>
            <a:endParaRPr lang="en-GB" dirty="0">
              <a:solidFill>
                <a:srgbClr val="794229"/>
              </a:solidFill>
            </a:endParaRPr>
          </a:p>
        </p:txBody>
      </p:sp>
      <p:sp>
        <p:nvSpPr>
          <p:cNvPr id="6148" name="Date Placeholder 3">
            <a:extLst>
              <a:ext uri="{FF2B5EF4-FFF2-40B4-BE49-F238E27FC236}">
                <a16:creationId xmlns:a16="http://schemas.microsoft.com/office/drawing/2014/main" id="{3C7946B7-BC96-628A-C7F9-8B970806A01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6149" name="Slide Number Placeholder 4">
            <a:extLst>
              <a:ext uri="{FF2B5EF4-FFF2-40B4-BE49-F238E27FC236}">
                <a16:creationId xmlns:a16="http://schemas.microsoft.com/office/drawing/2014/main" id="{6DB014DF-EA15-C2DC-868E-4880952E6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21DDB4-E8DB-4597-8ACA-23C16175E301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039AE018-FBE4-F27F-D9CE-6BFB738993C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151" name="Picture 6" descr="A boat in the water&#10;&#10;Description automatically generated">
            <a:extLst>
              <a:ext uri="{FF2B5EF4-FFF2-40B4-BE49-F238E27FC236}">
                <a16:creationId xmlns:a16="http://schemas.microsoft.com/office/drawing/2014/main" id="{5779917A-704C-53A3-01CF-D770890B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573463"/>
            <a:ext cx="42910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CFBAC52B-4243-7A9F-6C2C-829E815B5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6388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794229"/>
                </a:solidFill>
              </a:rPr>
              <a:t>Types 3 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40EFF925-EE38-8DD5-1929-DA6C07629B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GB" altLang="en-US">
                <a:solidFill>
                  <a:srgbClr val="794229"/>
                </a:solidFill>
                <a:latin typeface="Linux Libertine"/>
              </a:rPr>
              <a:t>Power block</a:t>
            </a:r>
          </a:p>
          <a:p>
            <a:pPr marL="457200" lvl="1" indent="0" eaLnBrk="1" hangingPunct="1">
              <a:buFontTx/>
              <a:buNone/>
            </a:pP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power block is a mechanized pulley used on some seiners to haul in the nets. </a:t>
            </a:r>
            <a:r>
              <a:rPr lang="en-US" altLang="en-US" sz="2000" baseline="30000">
                <a:solidFill>
                  <a:srgbClr val="794229"/>
                </a:solidFill>
              </a:rPr>
              <a:t>	</a:t>
            </a:r>
            <a:endParaRPr lang="en-GB" altLang="en-US" sz="2000">
              <a:solidFill>
                <a:srgbClr val="794229"/>
              </a:solidFill>
              <a:latin typeface="Linux Libertine"/>
            </a:endParaRPr>
          </a:p>
        </p:txBody>
      </p:sp>
      <p:sp>
        <p:nvSpPr>
          <p:cNvPr id="7172" name="Date Placeholder 3">
            <a:extLst>
              <a:ext uri="{FF2B5EF4-FFF2-40B4-BE49-F238E27FC236}">
                <a16:creationId xmlns:a16="http://schemas.microsoft.com/office/drawing/2014/main" id="{323D1C79-777E-8946-2813-8CD700E4E8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7173" name="Slide Number Placeholder 4">
            <a:extLst>
              <a:ext uri="{FF2B5EF4-FFF2-40B4-BE49-F238E27FC236}">
                <a16:creationId xmlns:a16="http://schemas.microsoft.com/office/drawing/2014/main" id="{D825268C-DA58-E5B0-AE7B-AC9D3BBD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BA458-D91F-49B3-9664-4959730896CC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8339C22C-0432-5761-967E-5B5AF60CC8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175" name="Picture 11" descr="A boat with net in the water&#10;&#10;Description automatically generated">
            <a:extLst>
              <a:ext uri="{FF2B5EF4-FFF2-40B4-BE49-F238E27FC236}">
                <a16:creationId xmlns:a16="http://schemas.microsoft.com/office/drawing/2014/main" id="{EC85161A-B658-C793-0897-1BEBDE5CD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357563"/>
            <a:ext cx="32512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3" descr="A close-up of a rope and a pulley&#10;&#10;Description automatically generated">
            <a:extLst>
              <a:ext uri="{FF2B5EF4-FFF2-40B4-BE49-F238E27FC236}">
                <a16:creationId xmlns:a16="http://schemas.microsoft.com/office/drawing/2014/main" id="{5F75CECC-8C64-FD66-02BA-BA679CFB4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397250"/>
            <a:ext cx="1944687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FE146445-64EF-751A-B435-F314F9128F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rgbClr val="794229"/>
                </a:solidFill>
              </a:rPr>
              <a:t>Types 3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E650F364-C8F6-1370-55C4-1548D2E228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GB" altLang="en-US">
                <a:solidFill>
                  <a:srgbClr val="794229"/>
                </a:solidFill>
                <a:latin typeface="Linux Libertine"/>
              </a:rPr>
              <a:t>Drum</a:t>
            </a:r>
          </a:p>
          <a:p>
            <a:pPr marL="457200" lvl="1" indent="0" eaLnBrk="1" hangingPunct="1">
              <a:buFontTx/>
              <a:buNone/>
            </a:pP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drum seine uses a horizontally mounted drum to haul and store the net instead of a power block. The net is pulled in over a roller, which spans the stern, and then passes through a spooling gear with upright rollers. The spooling gear is moved from side to side across the stern which allows the net to be guided and wound tightly on the drum.</a:t>
            </a:r>
            <a:endParaRPr lang="en-GB" altLang="en-US" sz="2000">
              <a:solidFill>
                <a:srgbClr val="7942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Date Placeholder 3">
            <a:extLst>
              <a:ext uri="{FF2B5EF4-FFF2-40B4-BE49-F238E27FC236}">
                <a16:creationId xmlns:a16="http://schemas.microsoft.com/office/drawing/2014/main" id="{70B461AF-8492-DD22-3E1E-570624AE32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8197" name="Slide Number Placeholder 4">
            <a:extLst>
              <a:ext uri="{FF2B5EF4-FFF2-40B4-BE49-F238E27FC236}">
                <a16:creationId xmlns:a16="http://schemas.microsoft.com/office/drawing/2014/main" id="{2157A41C-CE4B-B912-7551-4ED476B6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3E233D-5B16-4BAD-A0FF-EFBE13479143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2CAA8C45-D1A3-4AB5-D0C7-224C390A98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8199" name="Picture 6" descr="A fishing boat on the water&#10;&#10;Description automatically generated">
            <a:extLst>
              <a:ext uri="{FF2B5EF4-FFF2-40B4-BE49-F238E27FC236}">
                <a16:creationId xmlns:a16="http://schemas.microsoft.com/office/drawing/2014/main" id="{3F188D64-DBD3-C85F-74EE-F68A8815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4103688"/>
            <a:ext cx="29337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389AAE58-BE22-213F-B576-916C767FA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rgbClr val="794229"/>
                </a:solidFill>
              </a:rPr>
              <a:t>Types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EF6F7-0266-DFF8-9BA1-030B8C6F9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5263"/>
            <a:ext cx="8229600" cy="46609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GB" dirty="0">
                <a:solidFill>
                  <a:srgbClr val="794229"/>
                </a:solidFill>
                <a:latin typeface="Linux Libertine"/>
              </a:rPr>
              <a:t>Danish seine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dirty="0">
                <a:solidFill>
                  <a:srgbClr val="794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Danish seine, also occasionally called an anchor seine, consists of a conical net with two long wings with a bag where the fish collect. Drag lines extend from the wings and are long so they can surround an area. The seine boat drags the net in a circle around the fish. The motion of the warps herds the fish into the central net.</a:t>
            </a:r>
          </a:p>
          <a:p>
            <a:pPr eaLnBrk="1" hangingPunct="1">
              <a:defRPr/>
            </a:pPr>
            <a:endParaRPr lang="en-GB" sz="2000" dirty="0">
              <a:solidFill>
                <a:srgbClr val="7942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GB" dirty="0">
              <a:solidFill>
                <a:srgbClr val="794229"/>
              </a:solidFill>
              <a:latin typeface="Linux Libertine"/>
            </a:endParaRPr>
          </a:p>
          <a:p>
            <a:pPr marL="0" indent="0" eaLnBrk="1" hangingPunct="1">
              <a:buFontTx/>
              <a:buNone/>
              <a:defRPr/>
            </a:pPr>
            <a:endParaRPr lang="en-US" sz="1400" dirty="0">
              <a:solidFill>
                <a:srgbClr val="202122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dirty="0">
                <a:solidFill>
                  <a:srgbClr val="794229"/>
                </a:solidFill>
              </a:rPr>
              <a:t>.</a:t>
            </a:r>
            <a:r>
              <a:rPr lang="en-US" sz="2000" baseline="30000" dirty="0">
                <a:solidFill>
                  <a:srgbClr val="794229"/>
                </a:solidFill>
              </a:rPr>
              <a:t>	</a:t>
            </a:r>
            <a:endParaRPr lang="en-GB" sz="2000" dirty="0">
              <a:solidFill>
                <a:srgbClr val="794229"/>
              </a:solidFill>
              <a:latin typeface="Linux Libertine"/>
            </a:endParaRPr>
          </a:p>
        </p:txBody>
      </p:sp>
      <p:sp>
        <p:nvSpPr>
          <p:cNvPr id="9220" name="Date Placeholder 3">
            <a:extLst>
              <a:ext uri="{FF2B5EF4-FFF2-40B4-BE49-F238E27FC236}">
                <a16:creationId xmlns:a16="http://schemas.microsoft.com/office/drawing/2014/main" id="{ACDD6F00-5F1C-3D41-1586-B36C51BB5F2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9221" name="Slide Number Placeholder 4">
            <a:extLst>
              <a:ext uri="{FF2B5EF4-FFF2-40B4-BE49-F238E27FC236}">
                <a16:creationId xmlns:a16="http://schemas.microsoft.com/office/drawing/2014/main" id="{E5C69612-3FDF-B243-4726-FA14A060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40A603-E1B5-4B3D-A16D-40F89812A123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B90CBD58-82DF-7C30-9D69-A164987C438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223" name="Picture 8" descr="A diagram of a fishing boat&#10;&#10;Description automatically generated">
            <a:extLst>
              <a:ext uri="{FF2B5EF4-FFF2-40B4-BE49-F238E27FC236}">
                <a16:creationId xmlns:a16="http://schemas.microsoft.com/office/drawing/2014/main" id="{E5EA4880-8A4F-C877-948C-94118C0AD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652838"/>
            <a:ext cx="55848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B256C0E8-C2A6-6C50-376E-6BFD027BB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200">
                <a:solidFill>
                  <a:srgbClr val="794229"/>
                </a:solidFill>
              </a:rPr>
              <a:t>St Dogmaels Seine </a:t>
            </a:r>
            <a:br>
              <a:rPr lang="en-GB" altLang="en-US" sz="3200">
                <a:solidFill>
                  <a:srgbClr val="794229"/>
                </a:solidFill>
              </a:rPr>
            </a:br>
            <a:r>
              <a:rPr lang="en-GB" altLang="en-US" sz="3200">
                <a:solidFill>
                  <a:srgbClr val="794229"/>
                </a:solidFill>
              </a:rPr>
              <a:t>Net Fishing 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BE251518-9E35-8B67-4546-482475664D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30163" y="1576388"/>
            <a:ext cx="8229601" cy="452596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altLang="en-US">
                <a:solidFill>
                  <a:srgbClr val="794229"/>
                </a:solidFill>
                <a:latin typeface="Linux Libertine"/>
              </a:rPr>
              <a:t>		</a:t>
            </a:r>
            <a:endParaRPr lang="en-US" altLang="en-US" sz="1400">
              <a:solidFill>
                <a:srgbClr val="202122"/>
              </a:solidFill>
            </a:endParaRPr>
          </a:p>
          <a:p>
            <a:pPr marL="457200" lvl="1" indent="0" eaLnBrk="1" hangingPunct="1">
              <a:buFontTx/>
              <a:buNone/>
            </a:pPr>
            <a:r>
              <a:rPr lang="en-US" altLang="en-US" sz="2000">
                <a:solidFill>
                  <a:srgbClr val="794229"/>
                </a:solidFill>
              </a:rPr>
              <a:t>.</a:t>
            </a:r>
            <a:r>
              <a:rPr lang="en-US" altLang="en-US" sz="2000" baseline="30000">
                <a:solidFill>
                  <a:srgbClr val="794229"/>
                </a:solidFill>
              </a:rPr>
              <a:t>	</a:t>
            </a:r>
            <a:endParaRPr lang="en-GB" altLang="en-US" sz="2000">
              <a:solidFill>
                <a:srgbClr val="794229"/>
              </a:solidFill>
              <a:latin typeface="Linux Libertine"/>
            </a:endParaRPr>
          </a:p>
        </p:txBody>
      </p:sp>
      <p:sp>
        <p:nvSpPr>
          <p:cNvPr id="10244" name="Date Placeholder 3">
            <a:extLst>
              <a:ext uri="{FF2B5EF4-FFF2-40B4-BE49-F238E27FC236}">
                <a16:creationId xmlns:a16="http://schemas.microsoft.com/office/drawing/2014/main" id="{84827474-8D1A-7794-FA18-AF59E9220EB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10245" name="Slide Number Placeholder 4">
            <a:extLst>
              <a:ext uri="{FF2B5EF4-FFF2-40B4-BE49-F238E27FC236}">
                <a16:creationId xmlns:a16="http://schemas.microsoft.com/office/drawing/2014/main" id="{B7F4BA40-F6BE-AF49-F82C-2A036D6C5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20D357-0921-4B92-A581-E8886B782E8F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42A206C9-1B4D-E09D-E99E-FC9B8EC8862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Seine Net fishing with sound.mp4">
            <a:hlinkClick r:id="" action="ppaction://media"/>
            <a:extLst>
              <a:ext uri="{FF2B5EF4-FFF2-40B4-BE49-F238E27FC236}">
                <a16:creationId xmlns:a16="http://schemas.microsoft.com/office/drawing/2014/main" id="{CD522ECC-30D1-3295-E34B-C78D7A4ADA2D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624013"/>
            <a:ext cx="75882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A2B1491C-4704-3129-47C9-24EA2C174B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rgbClr val="794229"/>
                </a:solidFill>
              </a:rPr>
              <a:t>History - 1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4CA45D8E-789E-1BC8-23A8-C0EA13C288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600200"/>
            <a:ext cx="8856662" cy="4525963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oldest known net, dating back to 8300 BC</a:t>
            </a:r>
          </a:p>
          <a:p>
            <a:pPr>
              <a:spcAft>
                <a:spcPts val="600"/>
              </a:spcAft>
            </a:pP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en-US" sz="2000" baseline="30000">
                <a:solidFill>
                  <a:srgbClr val="794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Century - </a:t>
            </a: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Abbot Fulchard, first abbot St. Dogmaels Abbey</a:t>
            </a:r>
          </a:p>
          <a:p>
            <a:pPr>
              <a:spcAft>
                <a:spcPts val="600"/>
              </a:spcAft>
            </a:pP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1188 Giraldus Cambrensis, on his tour of Wales</a:t>
            </a:r>
          </a:p>
          <a:p>
            <a:pPr>
              <a:spcAft>
                <a:spcPts val="600"/>
              </a:spcAft>
            </a:pP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1603 George Owen of Henllys in his </a:t>
            </a:r>
            <a:r>
              <a:rPr lang="en-GB" altLang="en-US" sz="2000" i="1">
                <a:solidFill>
                  <a:srgbClr val="794229"/>
                </a:solidFill>
                <a:cs typeface="Aptos" panose="020B0004020202020204" pitchFamily="34" charset="0"/>
              </a:rPr>
              <a:t>The Description of Pembrokshire</a:t>
            </a: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1840 Plenty of fish</a:t>
            </a:r>
          </a:p>
          <a:p>
            <a:pPr>
              <a:spcAft>
                <a:spcPts val="600"/>
              </a:spcAft>
            </a:pP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1850 Concern about fish stocks</a:t>
            </a:r>
          </a:p>
          <a:p>
            <a:pPr>
              <a:spcAft>
                <a:spcPts val="600"/>
              </a:spcAft>
            </a:pP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1860’s It became necessary to introduce a Fishery Act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1861 There were 42 seine netters, sixteen of the boats fishing from St. Dogmaels.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000">
                <a:solidFill>
                  <a:srgbClr val="794229"/>
                </a:solidFill>
                <a:latin typeface="Times New Roman" panose="02020603050405020304" pitchFamily="18" charset="0"/>
                <a:cs typeface="Aptos" panose="020B0004020202020204" pitchFamily="34" charset="0"/>
              </a:rPr>
              <a:t>1871 300 salmon were caught on one tide.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794229"/>
              </a:solidFill>
              <a:latin typeface="Times New Roman" panose="02020603050405020304" pitchFamily="18" charset="0"/>
              <a:cs typeface="Aptos" panose="020B0004020202020204" pitchFamily="34" charset="0"/>
            </a:endParaRPr>
          </a:p>
          <a:p>
            <a:pPr>
              <a:buFontTx/>
              <a:buNone/>
            </a:pPr>
            <a:endParaRPr lang="en-GB" altLang="en-US" sz="1600">
              <a:solidFill>
                <a:srgbClr val="794229"/>
              </a:solidFill>
              <a:latin typeface="Times New Roman" panose="02020603050405020304" pitchFamily="18" charset="0"/>
              <a:cs typeface="Aptos" panose="020B0004020202020204" pitchFamily="34" charset="0"/>
            </a:endParaRPr>
          </a:p>
          <a:p>
            <a:pPr>
              <a:buFontTx/>
              <a:buNone/>
            </a:pPr>
            <a:endParaRPr lang="en-US" altLang="en-US" sz="1600">
              <a:solidFill>
                <a:srgbClr val="4D5156"/>
              </a:solidFill>
              <a:latin typeface="Google Sans"/>
            </a:endParaRPr>
          </a:p>
          <a:p>
            <a:pPr eaLnBrk="1" hangingPunct="1"/>
            <a:endParaRPr lang="en-GB" altLang="en-US">
              <a:solidFill>
                <a:srgbClr val="794229"/>
              </a:solidFill>
            </a:endParaRPr>
          </a:p>
        </p:txBody>
      </p:sp>
      <p:sp>
        <p:nvSpPr>
          <p:cNvPr id="11268" name="Date Placeholder 3">
            <a:extLst>
              <a:ext uri="{FF2B5EF4-FFF2-40B4-BE49-F238E27FC236}">
                <a16:creationId xmlns:a16="http://schemas.microsoft.com/office/drawing/2014/main" id="{F72B4423-7C64-EFAF-B86C-6E52A3749DE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94229"/>
                </a:solidFill>
              </a:rPr>
              <a:t>21/03/2024</a:t>
            </a:r>
          </a:p>
        </p:txBody>
      </p:sp>
      <p:sp>
        <p:nvSpPr>
          <p:cNvPr id="11269" name="Slide Number Placeholder 4">
            <a:extLst>
              <a:ext uri="{FF2B5EF4-FFF2-40B4-BE49-F238E27FC236}">
                <a16:creationId xmlns:a16="http://schemas.microsoft.com/office/drawing/2014/main" id="{F31C3D40-739E-DEE9-69A5-582AECE2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28888C-15D2-4F22-A695-D7A720CE2C3E}" type="slidenum">
              <a:rPr lang="en-GB" altLang="en-US" sz="1400" smtClean="0">
                <a:solidFill>
                  <a:srgbClr val="79422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en-US" sz="1400">
              <a:solidFill>
                <a:srgbClr val="794229"/>
              </a:solidFill>
            </a:endParaRPr>
          </a:p>
        </p:txBody>
      </p:sp>
      <p:pic>
        <p:nvPicPr>
          <p:cNvPr id="11" name="Picture 10" descr="A drawing of people fishing in a net&#10;&#10;Description automatically generated">
            <a:extLst>
              <a:ext uri="{FF2B5EF4-FFF2-40B4-BE49-F238E27FC236}">
                <a16:creationId xmlns:a16="http://schemas.microsoft.com/office/drawing/2014/main" id="{5A0030CE-F8D8-2297-4850-89ECE3405AC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53139" y="87596"/>
            <a:ext cx="2541722" cy="1377756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p:transition spd="slow" advTm="10000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680</Words>
  <Application>Microsoft Office PowerPoint</Application>
  <PresentationFormat>On-screen Show (4:3)</PresentationFormat>
  <Paragraphs>119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Aptos</vt:lpstr>
      <vt:lpstr>Times New Roman</vt:lpstr>
      <vt:lpstr>Linux Libertine</vt:lpstr>
      <vt:lpstr>Google Sans</vt:lpstr>
      <vt:lpstr>Default Design</vt:lpstr>
      <vt:lpstr>Seine Net Fishing</vt:lpstr>
      <vt:lpstr>Definition</vt:lpstr>
      <vt:lpstr>Types 1 </vt:lpstr>
      <vt:lpstr>Types 2 </vt:lpstr>
      <vt:lpstr>Types 3 </vt:lpstr>
      <vt:lpstr>Types 3</vt:lpstr>
      <vt:lpstr>Types 4</vt:lpstr>
      <vt:lpstr>St Dogmaels Seine  Net Fishing </vt:lpstr>
      <vt:lpstr>History - 1</vt:lpstr>
      <vt:lpstr>History - 2</vt:lpstr>
      <vt:lpstr>  SÂN (Seine)  Salmon Fishing at  St. Dogmaels </vt:lpstr>
      <vt:lpstr>Enwau pyllau</vt:lpstr>
      <vt:lpstr>Dewis pwll</vt:lpstr>
      <vt:lpstr>Washing &amp;  WeighingFish</vt:lpstr>
      <vt:lpstr>  Seine Nets </vt:lpstr>
      <vt:lpstr>Net Drying </vt:lpstr>
      <vt:lpstr>                                                         SÂN (Seine)                              Salmon Fishing at St. Dogmaels  </vt:lpstr>
      <vt:lpstr>                              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Phillip Battison</dc:creator>
  <cp:lastModifiedBy>Michael Marshall</cp:lastModifiedBy>
  <cp:revision>59</cp:revision>
  <dcterms:created xsi:type="dcterms:W3CDTF">2016-04-28T07:40:12Z</dcterms:created>
  <dcterms:modified xsi:type="dcterms:W3CDTF">2024-07-01T16:29:46Z</dcterms:modified>
</cp:coreProperties>
</file>